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5" r:id="rId2"/>
    <p:sldId id="279" r:id="rId3"/>
    <p:sldId id="277" r:id="rId4"/>
    <p:sldId id="286" r:id="rId5"/>
    <p:sldId id="280" r:id="rId6"/>
    <p:sldId id="287" r:id="rId7"/>
    <p:sldId id="281" r:id="rId8"/>
    <p:sldId id="282" r:id="rId9"/>
    <p:sldId id="283" r:id="rId10"/>
    <p:sldId id="289" r:id="rId11"/>
    <p:sldId id="284" r:id="rId12"/>
  </p:sldIdLst>
  <p:sldSz cx="9906000" cy="6858000" type="A4"/>
  <p:notesSz cx="9144000" cy="6858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3333FF"/>
    <a:srgbClr val="99FF66"/>
    <a:srgbClr val="000070"/>
    <a:srgbClr val="004200"/>
    <a:srgbClr val="007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91" d="100"/>
          <a:sy n="91" d="100"/>
        </p:scale>
        <p:origin x="-336" y="12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Office_Excel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barChart>
        <c:barDir val="col"/>
        <c:grouping val="clustered"/>
        <c:ser>
          <c:idx val="0"/>
          <c:order val="0"/>
          <c:tx>
            <c:strRef>
              <c:f>Лист1!$B$1</c:f>
              <c:strCache>
                <c:ptCount val="1"/>
                <c:pt idx="0">
                  <c:v>высокий</c:v>
                </c:pt>
              </c:strCache>
            </c:strRef>
          </c:tx>
          <c:dLbls>
            <c:showVal val="1"/>
          </c:dLbls>
          <c:cat>
            <c:numRef>
              <c:f>Лист1!$A$2:$A$5</c:f>
              <c:numCache>
                <c:formatCode>General</c:formatCode>
                <c:ptCount val="4"/>
                <c:pt idx="0">
                  <c:v>2012</c:v>
                </c:pt>
                <c:pt idx="1">
                  <c:v>2013</c:v>
                </c:pt>
                <c:pt idx="2">
                  <c:v>2014</c:v>
                </c:pt>
              </c:numCache>
            </c:numRef>
          </c:cat>
          <c:val>
            <c:numRef>
              <c:f>Лист1!$B$2:$B$5</c:f>
              <c:numCache>
                <c:formatCode>General</c:formatCode>
                <c:ptCount val="4"/>
                <c:pt idx="0">
                  <c:v>20</c:v>
                </c:pt>
                <c:pt idx="1">
                  <c:v>32</c:v>
                </c:pt>
                <c:pt idx="2">
                  <c:v>52</c:v>
                </c:pt>
              </c:numCache>
            </c:numRef>
          </c:val>
        </c:ser>
        <c:ser>
          <c:idx val="1"/>
          <c:order val="1"/>
          <c:tx>
            <c:strRef>
              <c:f>Лист1!$C$1</c:f>
              <c:strCache>
                <c:ptCount val="1"/>
                <c:pt idx="0">
                  <c:v>средний</c:v>
                </c:pt>
              </c:strCache>
            </c:strRef>
          </c:tx>
          <c:dLbls>
            <c:showVal val="1"/>
          </c:dLbls>
          <c:cat>
            <c:numRef>
              <c:f>Лист1!$A$2:$A$5</c:f>
              <c:numCache>
                <c:formatCode>General</c:formatCode>
                <c:ptCount val="4"/>
                <c:pt idx="0">
                  <c:v>2012</c:v>
                </c:pt>
                <c:pt idx="1">
                  <c:v>2013</c:v>
                </c:pt>
                <c:pt idx="2">
                  <c:v>2014</c:v>
                </c:pt>
              </c:numCache>
            </c:numRef>
          </c:cat>
          <c:val>
            <c:numRef>
              <c:f>Лист1!$C$2:$C$5</c:f>
              <c:numCache>
                <c:formatCode>General</c:formatCode>
                <c:ptCount val="4"/>
                <c:pt idx="0">
                  <c:v>68</c:v>
                </c:pt>
                <c:pt idx="1">
                  <c:v>54</c:v>
                </c:pt>
                <c:pt idx="2">
                  <c:v>44</c:v>
                </c:pt>
              </c:numCache>
            </c:numRef>
          </c:val>
        </c:ser>
        <c:ser>
          <c:idx val="2"/>
          <c:order val="2"/>
          <c:tx>
            <c:strRef>
              <c:f>Лист1!$D$1</c:f>
              <c:strCache>
                <c:ptCount val="1"/>
                <c:pt idx="0">
                  <c:v>низкий</c:v>
                </c:pt>
              </c:strCache>
            </c:strRef>
          </c:tx>
          <c:dLbls>
            <c:showVal val="1"/>
          </c:dLbls>
          <c:cat>
            <c:numRef>
              <c:f>Лист1!$A$2:$A$5</c:f>
              <c:numCache>
                <c:formatCode>General</c:formatCode>
                <c:ptCount val="4"/>
                <c:pt idx="0">
                  <c:v>2012</c:v>
                </c:pt>
                <c:pt idx="1">
                  <c:v>2013</c:v>
                </c:pt>
                <c:pt idx="2">
                  <c:v>2014</c:v>
                </c:pt>
              </c:numCache>
            </c:numRef>
          </c:cat>
          <c:val>
            <c:numRef>
              <c:f>Лист1!$D$2:$D$5</c:f>
              <c:numCache>
                <c:formatCode>General</c:formatCode>
                <c:ptCount val="4"/>
                <c:pt idx="0">
                  <c:v>12</c:v>
                </c:pt>
                <c:pt idx="1">
                  <c:v>9</c:v>
                </c:pt>
                <c:pt idx="2">
                  <c:v>4</c:v>
                </c:pt>
              </c:numCache>
            </c:numRef>
          </c:val>
        </c:ser>
        <c:axId val="110691072"/>
        <c:axId val="110692608"/>
      </c:barChart>
      <c:catAx>
        <c:axId val="110691072"/>
        <c:scaling>
          <c:orientation val="minMax"/>
        </c:scaling>
        <c:axPos val="b"/>
        <c:numFmt formatCode="General" sourceLinked="1"/>
        <c:tickLblPos val="nextTo"/>
        <c:crossAx val="110692608"/>
        <c:crosses val="autoZero"/>
        <c:auto val="1"/>
        <c:lblAlgn val="ctr"/>
        <c:lblOffset val="100"/>
      </c:catAx>
      <c:valAx>
        <c:axId val="110692608"/>
        <c:scaling>
          <c:orientation val="minMax"/>
        </c:scaling>
        <c:axPos val="l"/>
        <c:majorGridlines/>
        <c:numFmt formatCode="General" sourceLinked="1"/>
        <c:tickLblPos val="nextTo"/>
        <c:crossAx val="110691072"/>
        <c:crosses val="autoZero"/>
        <c:crossBetween val="between"/>
      </c:valAx>
      <c:spPr>
        <a:noFill/>
        <a:ln w="25400">
          <a:noFill/>
        </a:ln>
      </c:spPr>
    </c:plotArea>
    <c:legend>
      <c:legendPos val="r"/>
    </c:legend>
    <c:plotVisOnly val="1"/>
    <c:dispBlanksAs val="gap"/>
  </c:chart>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515B9B1-C696-4FF8-BFBD-801C3D36A55F}" type="datetimeFigureOut">
              <a:rPr lang="ru-RU"/>
              <a:pPr>
                <a:defRPr/>
              </a:pPr>
              <a:t>25.01.2015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BF6104-8DA1-42CD-B584-47FB9903F68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D8C5460-28CF-4CDD-BB54-CBEA900CD7A5}" type="datetimeFigureOut">
              <a:rPr lang="ru-RU"/>
              <a:pPr>
                <a:defRPr/>
              </a:pPr>
              <a:t>25.01.2015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7E4C468-D78A-4833-B5CA-9AD2931DC06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DE7F936-1F17-4D90-978A-23AC03780C8D}" type="datetimeFigureOut">
              <a:rPr lang="ru-RU"/>
              <a:pPr>
                <a:defRPr/>
              </a:pPr>
              <a:t>25.01.2015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C48DCFD-FCE7-419E-9704-275541ECFB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1F68B76-BBB4-4ACF-B616-B3FAADE229BF}" type="datetimeFigureOut">
              <a:rPr lang="ru-RU"/>
              <a:pPr>
                <a:defRPr/>
              </a:pPr>
              <a:t>25.01.2015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D5E234-C8B0-4BB5-A7E5-9720D2A0D10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6A965E0-4FD0-47B1-9523-AE7C702FFCAE}" type="datetimeFigureOut">
              <a:rPr lang="ru-RU"/>
              <a:pPr>
                <a:defRPr/>
              </a:pPr>
              <a:t>25.01.2015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916451-1F08-4D02-A56A-ADD34F49003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CCE0F45-064F-431D-A138-A41DA0541502}" type="datetimeFigureOut">
              <a:rPr lang="ru-RU"/>
              <a:pPr>
                <a:defRPr/>
              </a:pPr>
              <a:t>25.01.2015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72C40CD-440E-4125-9760-183814E2008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6076FBA-ACCC-47AD-8A5E-C2FDAB22DE22}" type="datetimeFigureOut">
              <a:rPr lang="ru-RU"/>
              <a:pPr>
                <a:defRPr/>
              </a:pPr>
              <a:t>25.01.2015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A1AD7E8-6698-4709-89C9-CEB5E3F657E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56803A2-EF7E-4B1B-B0C6-537E1B42A99F}" type="datetimeFigureOut">
              <a:rPr lang="ru-RU"/>
              <a:pPr>
                <a:defRPr/>
              </a:pPr>
              <a:t>25.01.2015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A8ACB3B-F389-4F8F-89FA-E5CB1396544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850112D-08FE-4320-8634-4B8932000A58}" type="datetimeFigureOut">
              <a:rPr lang="ru-RU"/>
              <a:pPr>
                <a:defRPr/>
              </a:pPr>
              <a:t>25.01.2015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A13EF2A-9556-413A-AF89-C1F36A47B58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77130FD-ABBE-4566-9272-F8A38182AF80}" type="datetimeFigureOut">
              <a:rPr lang="ru-RU"/>
              <a:pPr>
                <a:defRPr/>
              </a:pPr>
              <a:t>25.01.2015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67DCA70-EE23-4B97-B5D5-F8BD395ADD3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742A933-89FD-40B6-A945-654822D8C7F8}" type="datetimeFigureOut">
              <a:rPr lang="ru-RU"/>
              <a:pPr>
                <a:defRPr/>
              </a:pPr>
              <a:t>25.01.2015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C4BCA1C-68D8-4432-9EF7-4C539FE14F1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95300" y="1600201"/>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39B0AE5-EC74-4F27-851B-B055AC5B54DA}" type="datetimeFigureOut">
              <a:rPr lang="ru-RU"/>
              <a:pPr>
                <a:defRPr/>
              </a:pPr>
              <a:t>25.01.2015</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207DA6F-DD4D-40AF-BAC8-F681CFDED7F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email"/>
          <a:srcRect/>
          <a:stretch>
            <a:fillRect/>
          </a:stretch>
        </p:blipFill>
        <p:spPr bwMode="auto">
          <a:xfrm>
            <a:off x="428498" y="3501008"/>
            <a:ext cx="6426861" cy="3356992"/>
          </a:xfrm>
          <a:prstGeom prst="rect">
            <a:avLst/>
          </a:prstGeom>
          <a:noFill/>
          <a:ln w="9525">
            <a:noFill/>
            <a:miter lim="800000"/>
            <a:headEnd/>
            <a:tailEnd/>
          </a:ln>
        </p:spPr>
      </p:pic>
      <p:sp>
        <p:nvSpPr>
          <p:cNvPr id="3" name="Цилиндр 2"/>
          <p:cNvSpPr/>
          <p:nvPr/>
        </p:nvSpPr>
        <p:spPr>
          <a:xfrm>
            <a:off x="5601072" y="5301208"/>
            <a:ext cx="1080120" cy="1152128"/>
          </a:xfrm>
          <a:prstGeom prst="ca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4" name="Равнобедренный треугольник 3"/>
          <p:cNvSpPr/>
          <p:nvPr/>
        </p:nvSpPr>
        <p:spPr>
          <a:xfrm>
            <a:off x="6897216" y="4581128"/>
            <a:ext cx="1080120" cy="9361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Куб 4"/>
          <p:cNvSpPr/>
          <p:nvPr/>
        </p:nvSpPr>
        <p:spPr>
          <a:xfrm>
            <a:off x="7401272" y="5661248"/>
            <a:ext cx="1296144" cy="936104"/>
          </a:xfrm>
          <a:prstGeom prst="cub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7" name="Выноска-облако 6"/>
          <p:cNvSpPr/>
          <p:nvPr/>
        </p:nvSpPr>
        <p:spPr>
          <a:xfrm>
            <a:off x="1856656" y="1196752"/>
            <a:ext cx="6912768" cy="2160240"/>
          </a:xfrm>
          <a:prstGeom prst="cloud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8" name="TextBox 7"/>
          <p:cNvSpPr txBox="1"/>
          <p:nvPr/>
        </p:nvSpPr>
        <p:spPr>
          <a:xfrm>
            <a:off x="2432720" y="1772816"/>
            <a:ext cx="5760640" cy="1015663"/>
          </a:xfrm>
          <a:prstGeom prst="rect">
            <a:avLst/>
          </a:prstGeom>
          <a:noFill/>
        </p:spPr>
        <p:txBody>
          <a:bodyPr wrap="square" rtlCol="0">
            <a:spAutoFit/>
          </a:bodyPr>
          <a:lstStyle/>
          <a:p>
            <a:pPr algn="ctr"/>
            <a:r>
              <a:rPr lang="ru-RU" sz="2000" b="1" dirty="0" smtClean="0">
                <a:solidFill>
                  <a:srgbClr val="3333FF"/>
                </a:solidFill>
                <a:latin typeface="Times New Roman" pitchFamily="18" charset="0"/>
                <a:cs typeface="Times New Roman" pitchFamily="18" charset="0"/>
              </a:rPr>
              <a:t>«Развитие творческих способностей </a:t>
            </a:r>
          </a:p>
          <a:p>
            <a:pPr algn="ctr"/>
            <a:r>
              <a:rPr lang="ru-RU" sz="2000" b="1" dirty="0" smtClean="0">
                <a:solidFill>
                  <a:srgbClr val="3333FF"/>
                </a:solidFill>
                <a:latin typeface="Times New Roman" pitchFamily="18" charset="0"/>
                <a:cs typeface="Times New Roman" pitchFamily="18" charset="0"/>
              </a:rPr>
              <a:t>детей дошкольного возраста</a:t>
            </a:r>
          </a:p>
          <a:p>
            <a:pPr algn="ctr"/>
            <a:r>
              <a:rPr lang="ru-RU" sz="2000" b="1" dirty="0" smtClean="0">
                <a:solidFill>
                  <a:srgbClr val="3333FF"/>
                </a:solidFill>
                <a:latin typeface="Times New Roman" pitchFamily="18" charset="0"/>
                <a:cs typeface="Times New Roman" pitchFamily="18" charset="0"/>
              </a:rPr>
              <a:t>в процессе конструктивной деятельности»</a:t>
            </a:r>
            <a:endParaRPr lang="ru-RU" sz="2000" b="1" dirty="0">
              <a:solidFill>
                <a:srgbClr val="3333FF"/>
              </a:solidFill>
              <a:latin typeface="Times New Roman" pitchFamily="18" charset="0"/>
              <a:cs typeface="Times New Roman" pitchFamily="18" charset="0"/>
            </a:endParaRPr>
          </a:p>
        </p:txBody>
      </p:sp>
      <p:sp>
        <p:nvSpPr>
          <p:cNvPr id="11" name="TextBox 10"/>
          <p:cNvSpPr txBox="1"/>
          <p:nvPr/>
        </p:nvSpPr>
        <p:spPr>
          <a:xfrm>
            <a:off x="1064568" y="332656"/>
            <a:ext cx="8208912" cy="461665"/>
          </a:xfrm>
          <a:prstGeom prst="rect">
            <a:avLst/>
          </a:prstGeom>
          <a:noFill/>
        </p:spPr>
        <p:txBody>
          <a:bodyPr wrap="square" rtlCol="0">
            <a:spAutoFit/>
          </a:bodyPr>
          <a:lstStyle/>
          <a:p>
            <a:pPr algn="ctr"/>
            <a:r>
              <a:rPr lang="ru-RU" sz="2400" b="1" i="1" dirty="0" smtClean="0">
                <a:latin typeface="Times New Roman" pitchFamily="18" charset="0"/>
                <a:cs typeface="Times New Roman" pitchFamily="18" charset="0"/>
              </a:rPr>
              <a:t>Концептуальное изложение педагогического опыта</a:t>
            </a:r>
            <a:endParaRPr lang="ru-RU" sz="24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1708160"/>
          </a:xfrm>
          <a:prstGeom prst="rect">
            <a:avLst/>
          </a:prstGeom>
        </p:spPr>
        <p:txBody>
          <a:bodyPr wrap="square">
            <a:spAutoFit/>
          </a:bodyPr>
          <a:lstStyle/>
          <a:p>
            <a:pPr lvl="0" indent="447675" algn="just" eaLnBrk="0" hangingPunct="0">
              <a:lnSpc>
                <a:spcPct val="150000"/>
              </a:lnSpc>
            </a:pPr>
            <a:r>
              <a:rPr lang="ru-RU" sz="1400" dirty="0" smtClean="0">
                <a:latin typeface="Times New Roman" pitchFamily="18" charset="0"/>
                <a:ea typeface="Andale Sans UI" charset="0"/>
                <a:cs typeface="Times New Roman" pitchFamily="18" charset="0"/>
              </a:rPr>
              <a:t>В процессе конструирования дети усваивают правильное употребление относительных понятий: большой – маленький, длинный – короткий, высокий – низкий, широкий – узкий. Также они упражняются в точном словесном указании направления (над – под, сзади – спереди, вправо – влево и т. д.).</a:t>
            </a:r>
            <a:endParaRPr lang="ru-RU" sz="1400" dirty="0" smtClean="0">
              <a:latin typeface="Times New Roman" pitchFamily="18" charset="0"/>
              <a:cs typeface="Times New Roman" pitchFamily="18" charset="0"/>
            </a:endParaRPr>
          </a:p>
          <a:p>
            <a:pPr lvl="0" indent="447675" algn="just" eaLnBrk="0" hangingPunct="0">
              <a:lnSpc>
                <a:spcPct val="150000"/>
              </a:lnSpc>
            </a:pPr>
            <a:r>
              <a:rPr lang="ru-RU" sz="1400" dirty="0" smtClean="0">
                <a:latin typeface="Times New Roman" pitchFamily="18" charset="0"/>
                <a:ea typeface="Andale Sans UI" charset="0"/>
                <a:cs typeface="Times New Roman" pitchFamily="18" charset="0"/>
              </a:rPr>
              <a:t>Систематическая работа по развитию конструктивной деятельности детей старшего дошкольного возраста доказала свою эффективность в личностном развитии ребенка.</a:t>
            </a:r>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906000" cy="68788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Литература</a:t>
            </a: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1. Ерофеева, Е.М. Конструирование для дошкольников [Текст]: Книга для воспитателя детского сада. / Е.М. Ерофеева, Л.Н. Павлова, В.П. Новикова. - М.: ТЦ Сфера, 2007. - 339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2. Козлова, С.А. Куликова Т.А. Дошкольная педагогика [Текст]: учеб. пособие для студ. сред.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пед</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учеб. заведений / С.А. Козлова, Т.А.Куликова. - М.: Изд. центр "Академия", 2002. - 416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3.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Куцакова</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Л.В. Конструирование и художественный труд в детском саду [Текст]: Программа и конспекты занятий. - М.: ТЦ Сфера, 2005. - 240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4.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Лиштван</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З.В. Игры и занятия со строительным материалом в детском саду [Текст] : книга для воспитателя детского сада. - М., 2000. - 175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5.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Лиштван</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З.В. Конструирование [Текст]: пособие для воспитателя дет.сада. М., 2001. - 159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6.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Лурия</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А.Р. Развитие конструктивной деятельности дошкольников [Текст] : вопросы психологии ребёнка дошкольного возраста // Под ред. А.Н.Леонтьева, А.В. Запорожца. - М. - Л.: Издательство АПН РСФСР, 1948. - с.34-64.</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7. Лыкова, И.А. Художественный труд в детском саду.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Экопластика</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аранжировки и скульптуры из природного материала [Текст] / И.А. Лыкова. - М.: Издательский дом "КАРАПУЗ", 2010. - 160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8. Методика обучения изобразительной деятельности и конструированию [Текст]: учебное пособие / Под ред.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Н.П.Сакулиной</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Т.С. Комаровой. - М., 2009. - 272 с.</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9. Нечаева, В.Г. Конструирование в детском саду [Текст]. - 2-е изд. - М.: Просвещение, 1999 г.</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10. Павлова, Л. Роль сюжетного конструирования в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умствнном</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воспитании ребёнка второго года жизни [Текст]// Дошкольное воспитание. - 2004. - №9. - с.93-96.</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11. Парамонова, Л.А. Роль конструктивных задач в формировании умственной активности детей: старший дошкольный возраст [Текст] / Л.А. Парамонова, Г.А.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Урадовских</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 Дошкольное воспитание. - 1985. - №7. - С.46-49.</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906000" cy="69711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Развитие конструктивной деятельности у детей дошкольного возраста особенно актуальна на современном этапе, так как развивает способности ребенка, его творческие умения. Конструирование оказывает большое влияние на развитие личности и волевой сферы ребенка. В процессе конструирования осуществляется физическое совершенствование ребенка.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И в концепции модернизации российского образования говорится, что современное общество нуждается в  активной личности, способной к познавательно — деятельной самореализации, к проявлению исследовательской активности и творчества в решении жизненно важных проблем. Поэтому с введением федерального государственного образовательного стандарта дошкольного образования целевыми ориентирами стали проявления ребенком: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инициативности и самостоятельности в разных видах деятельности;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способности выбирать себе род занятий;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уверенности в своих силах;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обладание чувством собственного достоинства;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взаимодействию со сверстниками и взрослыми;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проявление в различных видах деятельности воображения, фантазии, творчества;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проявление творческих способностей;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способность контролировать свои движения (уровень развития крупной и мелкой моторики);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любознательности, способности наблюдать и экспериментировать;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способности к принятию собственных решений.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Я считаю, что данные умения успешно развиваются в процессе детского конструирования. Поэтому подготовка ребенка к конструктивной деятельности, обучение его умениям и навыкам конструирования становится важнейшей задачей не только в дошкольном учреждении, но и в семье.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906000" cy="68788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7675" algn="just" eaLnBrk="0" hangingPunct="0">
              <a:lnSpc>
                <a:spcPct val="150000"/>
              </a:lnSpc>
            </a:pPr>
            <a:r>
              <a:rPr lang="ru-RU" sz="1400" dirty="0" smtClean="0">
                <a:latin typeface="Times New Roman" pitchFamily="18" charset="0"/>
                <a:ea typeface="Andale Sans UI" charset="0"/>
                <a:cs typeface="Times New Roman" pitchFamily="18" charset="0"/>
              </a:rPr>
              <a:t>Проведенное нами  в 2012 году анкетирование родителей и наблюдение за детьми показало, что лишь у 55% воспитанников высокий и средний уровень </a:t>
            </a:r>
            <a:r>
              <a:rPr lang="ru-RU" sz="1400" dirty="0" err="1" smtClean="0">
                <a:latin typeface="Times New Roman" pitchFamily="18" charset="0"/>
                <a:ea typeface="Andale Sans UI" charset="0"/>
                <a:cs typeface="Times New Roman" pitchFamily="18" charset="0"/>
              </a:rPr>
              <a:t>сформированнности</a:t>
            </a:r>
            <a:r>
              <a:rPr lang="ru-RU" sz="1400" dirty="0" smtClean="0">
                <a:latin typeface="Times New Roman" pitchFamily="18" charset="0"/>
                <a:ea typeface="Andale Sans UI" charset="0"/>
                <a:cs typeface="Times New Roman" pitchFamily="18" charset="0"/>
              </a:rPr>
              <a:t> способностей к конструированию:</a:t>
            </a:r>
            <a:endParaRPr lang="ru-RU" sz="800" dirty="0" smtClean="0">
              <a:latin typeface="Arial" pitchFamily="34" charset="0"/>
              <a:cs typeface="Arial" pitchFamily="34" charset="0"/>
            </a:endParaRPr>
          </a:p>
          <a:p>
            <a:pPr lvl="0" indent="447675" algn="just" eaLnBrk="0" hangingPunct="0">
              <a:lnSpc>
                <a:spcPct val="150000"/>
              </a:lnSpc>
              <a:buFontTx/>
              <a:buChar char="•"/>
            </a:pPr>
            <a:r>
              <a:rPr lang="ru-RU" sz="1400" dirty="0" smtClean="0">
                <a:latin typeface="Times New Roman" pitchFamily="18" charset="0"/>
                <a:ea typeface="Andale Sans UI" charset="0"/>
                <a:cs typeface="Times New Roman" pitchFamily="18" charset="0"/>
              </a:rPr>
              <a:t>не всегда  в современных семьях уделяется должное внимание  конструированию;</a:t>
            </a:r>
            <a:endParaRPr lang="ru-RU" sz="800" dirty="0" smtClean="0">
              <a:latin typeface="Arial" pitchFamily="34" charset="0"/>
              <a:cs typeface="Arial" pitchFamily="34" charset="0"/>
            </a:endParaRPr>
          </a:p>
          <a:p>
            <a:pPr lvl="0" indent="447675" algn="just" eaLnBrk="0" hangingPunct="0">
              <a:lnSpc>
                <a:spcPct val="150000"/>
              </a:lnSpc>
              <a:buFontTx/>
              <a:buChar char="•"/>
            </a:pPr>
            <a:r>
              <a:rPr lang="ru-RU" sz="1400" dirty="0" smtClean="0">
                <a:latin typeface="Times New Roman" pitchFamily="18" charset="0"/>
                <a:ea typeface="Andale Sans UI" charset="0"/>
                <a:cs typeface="Times New Roman" pitchFamily="18" charset="0"/>
              </a:rPr>
              <a:t>дошкольники старшей группы затрудняются или не умеют: целенаправленно рассматривать предметы; сравнивать их между собой и расчленять на части; находить основные конструктивные части, от которых зависит расположение других частей, делать умозаключение и обобщение.</a:t>
            </a:r>
            <a:endParaRPr lang="ru-RU" sz="800" dirty="0" smtClean="0">
              <a:latin typeface="Arial" pitchFamily="34" charset="0"/>
              <a:cs typeface="Arial" pitchFamily="34" charset="0"/>
            </a:endParaRPr>
          </a:p>
          <a:p>
            <a:pPr lvl="0" indent="447675" algn="just" eaLnBrk="0" hangingPunct="0">
              <a:lnSpc>
                <a:spcPct val="150000"/>
              </a:lnSpc>
            </a:pPr>
            <a:r>
              <a:rPr lang="ru-RU" sz="1400" dirty="0" smtClean="0">
                <a:latin typeface="Times New Roman" pitchFamily="18" charset="0"/>
                <a:ea typeface="Andale Sans UI" charset="0"/>
                <a:cs typeface="Times New Roman" pitchFamily="18" charset="0"/>
              </a:rPr>
              <a:t>Результаты анкетирования, диагностики, способствовали выявлению </a:t>
            </a:r>
            <a:r>
              <a:rPr lang="ru-RU" sz="1400" b="1" dirty="0" smtClean="0">
                <a:latin typeface="Times New Roman" pitchFamily="18" charset="0"/>
                <a:ea typeface="Andale Sans UI" charset="0"/>
                <a:cs typeface="Times New Roman" pitchFamily="18" charset="0"/>
              </a:rPr>
              <a:t>проблемы</a:t>
            </a:r>
            <a:r>
              <a:rPr lang="ru-RU" sz="1400" dirty="0" smtClean="0">
                <a:latin typeface="Times New Roman" pitchFamily="18" charset="0"/>
                <a:ea typeface="Andale Sans UI" charset="0"/>
                <a:cs typeface="Times New Roman" pitchFamily="18" charset="0"/>
              </a:rPr>
              <a:t>: как повысить уровень </a:t>
            </a:r>
            <a:r>
              <a:rPr lang="ru-RU" sz="1400" dirty="0" err="1" smtClean="0">
                <a:latin typeface="Times New Roman" pitchFamily="18" charset="0"/>
                <a:ea typeface="Andale Sans UI" charset="0"/>
                <a:cs typeface="Times New Roman" pitchFamily="18" charset="0"/>
              </a:rPr>
              <a:t>сформированности</a:t>
            </a:r>
            <a:r>
              <a:rPr lang="ru-RU" sz="1400" dirty="0" smtClean="0">
                <a:latin typeface="Times New Roman" pitchFamily="18" charset="0"/>
                <a:ea typeface="Andale Sans UI" charset="0"/>
                <a:cs typeface="Times New Roman" pitchFamily="18" charset="0"/>
              </a:rPr>
              <a:t> у детей конструктивной деятельности.</a:t>
            </a:r>
            <a:endParaRPr lang="ru-RU" dirty="0" smtClean="0">
              <a:latin typeface="Arial" pitchFamily="34" charset="0"/>
              <a:cs typeface="Arial" pitchFamily="34" charset="0"/>
            </a:endParaRPr>
          </a:p>
          <a:p>
            <a:pPr marL="0" marR="0" lvl="0" indent="447675" algn="just"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Andale Sans UI"/>
                <a:cs typeface="Times New Roman" pitchFamily="18" charset="0"/>
              </a:rPr>
              <a:t>Цель</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исследования: изучить содержание организационно — методической работы по конструированию в дошкольном образовательном учреждении.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Andale Sans UI"/>
                <a:cs typeface="Times New Roman" pitchFamily="18" charset="0"/>
              </a:rPr>
              <a:t>Предмет</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исследования: конструирование как практическая деятельность детей старшего дошкольного возраста.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Andale Sans UI"/>
                <a:cs typeface="Times New Roman" pitchFamily="18" charset="0"/>
              </a:rPr>
              <a:t>Объект</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исследования: процесс формирования  конструктивных и творческих умений у детей старшего дошкольного возраста.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Andale Sans UI"/>
                <a:cs typeface="Times New Roman" pitchFamily="18" charset="0"/>
              </a:rPr>
              <a:t>Гипотеза</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исследования: предполагаю, что систематическая   организация конструктивной деятельностью в детском саду, позволяет ребенку проявить творческие способности, обогатить сенсорный опыт и реализовать познавательно - эстетические потребности.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Цель, предмет и гипотеза исследования определили необходимость постановки и решения следующих задач исследования: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1) изучить и проанализировать условия развития конструктивной деятельности у детей старшего дошкольного возраста;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2) рассмотреть особенности применения различных материалов, используемых в </a:t>
            </a:r>
            <a:r>
              <a:rPr kumimoji="0" lang="ru-RU" sz="1400" b="0" i="0" u="none" strike="noStrike" cap="none" normalizeH="0" baseline="0" dirty="0" err="1" smtClean="0">
                <a:ln>
                  <a:noFill/>
                </a:ln>
                <a:solidFill>
                  <a:schemeClr val="tx1"/>
                </a:solidFill>
                <a:effectLst/>
                <a:latin typeface="Times New Roman" pitchFamily="18" charset="0"/>
                <a:ea typeface="Andale Sans UI"/>
                <a:cs typeface="Times New Roman" pitchFamily="18" charset="0"/>
              </a:rPr>
              <a:t>доу</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3) обосновать значение  руководства конструктивной деятельностью.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6740307"/>
          </a:xfrm>
          <a:prstGeom prst="rect">
            <a:avLst/>
          </a:prstGeom>
        </p:spPr>
        <p:txBody>
          <a:bodyPr wrap="square">
            <a:spAutoFit/>
          </a:bodyPr>
          <a:lstStyle/>
          <a:p>
            <a:pPr lvl="0" indent="447675" algn="just" eaLnBrk="0" hangingPunct="0">
              <a:lnSpc>
                <a:spcPct val="150000"/>
              </a:lnSpc>
            </a:pPr>
            <a:r>
              <a:rPr lang="ru-RU" sz="1400" dirty="0" err="1" smtClean="0">
                <a:latin typeface="Times New Roman" pitchFamily="18" charset="0"/>
                <a:ea typeface="Andale Sans UI"/>
                <a:cs typeface="Times New Roman" pitchFamily="18" charset="0"/>
              </a:rPr>
              <a:t>Методолого</a:t>
            </a:r>
            <a:r>
              <a:rPr lang="ru-RU" sz="1400" dirty="0" smtClean="0">
                <a:latin typeface="Times New Roman" pitchFamily="18" charset="0"/>
                <a:ea typeface="Andale Sans UI"/>
                <a:cs typeface="Times New Roman" pitchFamily="18" charset="0"/>
              </a:rPr>
              <a:t> - теоретическая основа исследования: идеи и концепции умственного воспитания дошкольников (Н.Н. </a:t>
            </a:r>
            <a:r>
              <a:rPr lang="ru-RU" sz="1400" dirty="0" err="1" smtClean="0">
                <a:latin typeface="Times New Roman" pitchFamily="18" charset="0"/>
                <a:ea typeface="Andale Sans UI"/>
                <a:cs typeface="Times New Roman" pitchFamily="18" charset="0"/>
              </a:rPr>
              <a:t>Поддъяков</a:t>
            </a:r>
            <a:r>
              <a:rPr lang="ru-RU" sz="1400" dirty="0" smtClean="0">
                <a:latin typeface="Times New Roman" pitchFamily="18" charset="0"/>
                <a:ea typeface="Andale Sans UI"/>
                <a:cs typeface="Times New Roman" pitchFamily="18" charset="0"/>
              </a:rPr>
              <a:t>, Л.А. </a:t>
            </a:r>
            <a:r>
              <a:rPr lang="ru-RU" sz="1400" dirty="0" err="1" smtClean="0">
                <a:latin typeface="Times New Roman" pitchFamily="18" charset="0"/>
                <a:ea typeface="Andale Sans UI"/>
                <a:cs typeface="Times New Roman" pitchFamily="18" charset="0"/>
              </a:rPr>
              <a:t>Венгер</a:t>
            </a:r>
            <a:r>
              <a:rPr lang="ru-RU" sz="1400" dirty="0" smtClean="0">
                <a:latin typeface="Times New Roman" pitchFamily="18" charset="0"/>
                <a:ea typeface="Andale Sans UI"/>
                <a:cs typeface="Times New Roman" pitchFamily="18" charset="0"/>
              </a:rPr>
              <a:t>, В.С. Мухина, Г.А. </a:t>
            </a:r>
            <a:r>
              <a:rPr lang="ru-RU" sz="1400" dirty="0" err="1" smtClean="0">
                <a:latin typeface="Times New Roman" pitchFamily="18" charset="0"/>
                <a:ea typeface="Andale Sans UI"/>
                <a:cs typeface="Times New Roman" pitchFamily="18" charset="0"/>
              </a:rPr>
              <a:t>Урунтаева</a:t>
            </a:r>
            <a:r>
              <a:rPr lang="ru-RU" sz="1400" dirty="0" smtClean="0">
                <a:latin typeface="Times New Roman" pitchFamily="18" charset="0"/>
                <a:ea typeface="Andale Sans UI"/>
                <a:cs typeface="Times New Roman" pitchFamily="18" charset="0"/>
              </a:rPr>
              <a:t>, Б.П. Никитин); методика обучения дошкольников конструктивной деятельности (Н.П. </a:t>
            </a:r>
            <a:r>
              <a:rPr lang="ru-RU" sz="1400" dirty="0" err="1" smtClean="0">
                <a:latin typeface="Times New Roman" pitchFamily="18" charset="0"/>
                <a:ea typeface="Andale Sans UI"/>
                <a:cs typeface="Times New Roman" pitchFamily="18" charset="0"/>
              </a:rPr>
              <a:t>Сакулина</a:t>
            </a:r>
            <a:r>
              <a:rPr lang="ru-RU" sz="1400" dirty="0" smtClean="0">
                <a:latin typeface="Times New Roman" pitchFamily="18" charset="0"/>
                <a:ea typeface="Andale Sans UI"/>
                <a:cs typeface="Times New Roman" pitchFamily="18" charset="0"/>
              </a:rPr>
              <a:t>, Т.С. Комарова, Л.В. </a:t>
            </a:r>
            <a:r>
              <a:rPr lang="ru-RU" sz="1400" dirty="0" err="1" smtClean="0">
                <a:latin typeface="Times New Roman" pitchFamily="18" charset="0"/>
                <a:ea typeface="Andale Sans UI"/>
                <a:cs typeface="Times New Roman" pitchFamily="18" charset="0"/>
              </a:rPr>
              <a:t>Куцакова</a:t>
            </a:r>
            <a:r>
              <a:rPr lang="ru-RU" sz="1400" dirty="0" smtClean="0">
                <a:latin typeface="Times New Roman" pitchFamily="18" charset="0"/>
                <a:ea typeface="Andale Sans UI"/>
                <a:cs typeface="Times New Roman" pitchFamily="18" charset="0"/>
              </a:rPr>
              <a:t>, В.Г. Нечаева, З.В. </a:t>
            </a:r>
            <a:r>
              <a:rPr lang="ru-RU" sz="1400" dirty="0" err="1" smtClean="0">
                <a:latin typeface="Times New Roman" pitchFamily="18" charset="0"/>
                <a:ea typeface="Andale Sans UI"/>
                <a:cs typeface="Times New Roman" pitchFamily="18" charset="0"/>
              </a:rPr>
              <a:t>Лиштван</a:t>
            </a:r>
            <a:r>
              <a:rPr lang="ru-RU" sz="1400" dirty="0" smtClean="0">
                <a:latin typeface="Times New Roman" pitchFamily="18" charset="0"/>
                <a:ea typeface="Andale Sans UI"/>
                <a:cs typeface="Times New Roman" pitchFamily="18" charset="0"/>
              </a:rPr>
              <a:t>, Л.А. Парамонова и др.), исследования по проблемам психологии творчества (Д.Б. Богоявленская, Л.С. </a:t>
            </a:r>
            <a:r>
              <a:rPr lang="ru-RU" sz="1400" dirty="0" err="1" smtClean="0">
                <a:latin typeface="Times New Roman" pitchFamily="18" charset="0"/>
                <a:ea typeface="Andale Sans UI"/>
                <a:cs typeface="Times New Roman" pitchFamily="18" charset="0"/>
              </a:rPr>
              <a:t>Выготский</a:t>
            </a:r>
            <a:r>
              <a:rPr lang="ru-RU" sz="1400" dirty="0" smtClean="0">
                <a:latin typeface="Times New Roman" pitchFamily="18" charset="0"/>
                <a:ea typeface="Andale Sans UI"/>
                <a:cs typeface="Times New Roman" pitchFamily="18" charset="0"/>
              </a:rPr>
              <a:t>, С.Л. Рубинштейн,), принципов творческого развития (Л.А. </a:t>
            </a:r>
            <a:r>
              <a:rPr lang="ru-RU" sz="1400" dirty="0" err="1" smtClean="0">
                <a:latin typeface="Times New Roman" pitchFamily="18" charset="0"/>
                <a:ea typeface="Andale Sans UI"/>
                <a:cs typeface="Times New Roman" pitchFamily="18" charset="0"/>
              </a:rPr>
              <a:t>Венгер</a:t>
            </a:r>
            <a:r>
              <a:rPr lang="ru-RU" sz="1400" dirty="0" smtClean="0">
                <a:latin typeface="Times New Roman" pitchFamily="18" charset="0"/>
                <a:ea typeface="Andale Sans UI"/>
                <a:cs typeface="Times New Roman" pitchFamily="18" charset="0"/>
              </a:rPr>
              <a:t>, В.В.Давыдов, А.В. Запорожец, М.И. </a:t>
            </a:r>
            <a:r>
              <a:rPr lang="ru-RU" sz="1400" dirty="0" err="1" smtClean="0">
                <a:latin typeface="Times New Roman" pitchFamily="18" charset="0"/>
                <a:ea typeface="Andale Sans UI"/>
                <a:cs typeface="Times New Roman" pitchFamily="18" charset="0"/>
              </a:rPr>
              <a:t>Лисина</a:t>
            </a:r>
            <a:r>
              <a:rPr lang="ru-RU" sz="1400" dirty="0" smtClean="0">
                <a:latin typeface="Times New Roman" pitchFamily="18" charset="0"/>
                <a:ea typeface="Andale Sans UI"/>
                <a:cs typeface="Times New Roman" pitchFamily="18" charset="0"/>
              </a:rPr>
              <a:t>, Н.Н. </a:t>
            </a:r>
            <a:r>
              <a:rPr lang="ru-RU" sz="1400" dirty="0" err="1" smtClean="0">
                <a:latin typeface="Times New Roman" pitchFamily="18" charset="0"/>
                <a:ea typeface="Andale Sans UI"/>
                <a:cs typeface="Times New Roman" pitchFamily="18" charset="0"/>
              </a:rPr>
              <a:t>Поддьяков</a:t>
            </a:r>
            <a:r>
              <a:rPr lang="ru-RU" sz="1400" dirty="0" smtClean="0">
                <a:latin typeface="Times New Roman" pitchFamily="18" charset="0"/>
                <a:ea typeface="Andale Sans UI"/>
                <a:cs typeface="Times New Roman" pitchFamily="18" charset="0"/>
              </a:rPr>
              <a:t>); концепция и принципы построения развивающей среды дошкольных учреждений (А.Г. </a:t>
            </a:r>
            <a:r>
              <a:rPr lang="ru-RU" sz="1400" dirty="0" err="1" smtClean="0">
                <a:latin typeface="Times New Roman" pitchFamily="18" charset="0"/>
                <a:ea typeface="Andale Sans UI"/>
                <a:cs typeface="Times New Roman" pitchFamily="18" charset="0"/>
              </a:rPr>
              <a:t>Асмолов</a:t>
            </a:r>
            <a:r>
              <a:rPr lang="ru-RU" sz="1400" dirty="0" smtClean="0">
                <a:latin typeface="Times New Roman" pitchFamily="18" charset="0"/>
                <a:ea typeface="Andale Sans UI"/>
                <a:cs typeface="Times New Roman" pitchFamily="18" charset="0"/>
              </a:rPr>
              <a:t>, Л.М. Кларина, С.Л. Новоселова, В.А. Петровский, М.Н. Полякова, Л.П. Стрелкова, Р.М. </a:t>
            </a:r>
            <a:r>
              <a:rPr lang="ru-RU" sz="1400" dirty="0" err="1" smtClean="0">
                <a:latin typeface="Times New Roman" pitchFamily="18" charset="0"/>
                <a:ea typeface="Andale Sans UI"/>
                <a:cs typeface="Times New Roman" pitchFamily="18" charset="0"/>
              </a:rPr>
              <a:t>Чумичева</a:t>
            </a:r>
            <a:r>
              <a:rPr lang="ru-RU" sz="1400" dirty="0" smtClean="0">
                <a:latin typeface="Times New Roman" pitchFamily="18" charset="0"/>
                <a:ea typeface="Andale Sans UI"/>
                <a:cs typeface="Times New Roman" pitchFamily="18" charset="0"/>
              </a:rPr>
              <a:t>).</a:t>
            </a:r>
            <a:endParaRPr lang="ru-RU" sz="1400" dirty="0" smtClean="0">
              <a:latin typeface="Times New Roman" pitchFamily="18" charset="0"/>
              <a:cs typeface="Times New Roman" pitchFamily="18" charset="0"/>
            </a:endParaRPr>
          </a:p>
          <a:p>
            <a:pPr indent="447675" algn="just">
              <a:lnSpc>
                <a:spcPct val="150000"/>
              </a:lnSpc>
            </a:pPr>
            <a:r>
              <a:rPr lang="ru-RU" sz="1400" dirty="0" smtClean="0">
                <a:latin typeface="Times New Roman" pitchFamily="18" charset="0"/>
                <a:ea typeface="Andale Sans UI"/>
                <a:cs typeface="Times New Roman" pitchFamily="18" charset="0"/>
              </a:rPr>
              <a:t>Педагогическая ценность конструктивной деятельности детей дошкольного возраста заключается в том, что она развивает способности ребенка, его творческие умения. Значение этой деятельности отмечали в своих учениях видные отечественные физиологи И.П. Павлов и И.М Сеченов о роли двигательного анализатора. Как известно, представления о пространстве, форме, величине дети могут получить на основе зрительных и кинестетических ощущений, которые играют большую роль в умственном развитии. Отмечая большое познавательное значение деятельности руки, И.П. Павлов считал её тонким анализатором, "позволяющим вступать в очень сложные отношения с окружающими предметами". </a:t>
            </a:r>
            <a:r>
              <a:rPr lang="ru-RU" sz="1400" dirty="0" smtClean="0">
                <a:latin typeface="Times New Roman" pitchFamily="18" charset="0"/>
                <a:ea typeface="Calibri" pitchFamily="34" charset="0"/>
                <a:cs typeface="Times New Roman" pitchFamily="18" charset="0"/>
              </a:rPr>
              <a:t>Конструирование оказывает большое влияние на развитие личности и волевой сферы ребёнка. Так, на его эффективность влияет характер мотива: для чего нужна постройка. Успешность зависит от умения удерживать цель </a:t>
            </a:r>
            <a:r>
              <a:rPr lang="ru-RU" sz="1400" dirty="0" smtClean="0">
                <a:latin typeface="Times New Roman" pitchFamily="18" charset="0"/>
                <a:ea typeface="Andale Sans UI" charset="0"/>
                <a:cs typeface="Times New Roman" pitchFamily="18" charset="0"/>
              </a:rPr>
              <a:t>деятельности и самостоятельно её ставить, от способности контролировать ход выполнения работы, сличать полученный результат с образцом.</a:t>
            </a:r>
            <a:endParaRPr lang="ru-RU" sz="1400" dirty="0" smtClean="0">
              <a:latin typeface="Times New Roman" pitchFamily="18" charset="0"/>
              <a:cs typeface="Times New Roman" pitchFamily="18" charset="0"/>
            </a:endParaRPr>
          </a:p>
          <a:p>
            <a:pPr lvl="0" indent="447675" algn="just" eaLnBrk="0" hangingPunct="0">
              <a:lnSpc>
                <a:spcPct val="150000"/>
              </a:lnSpc>
            </a:pPr>
            <a:r>
              <a:rPr lang="ru-RU" sz="1400" dirty="0" smtClean="0">
                <a:latin typeface="Times New Roman" pitchFamily="18" charset="0"/>
                <a:ea typeface="Andale Sans UI" charset="0"/>
                <a:cs typeface="Times New Roman" pitchFamily="18" charset="0"/>
              </a:rPr>
              <a:t>В процессе конструирования осуществляется физическое совершенствование ребёнка. Постоянные упражнения в самых разнообразных движениях, сопровождающиеся эмоциональным подъёмом, способствуют тому, что эти движения становятся быстрыми, ловкими, легко подчиняющимися контролю глаза. Улучшается согласованная работа отдельных мышц.</a:t>
            </a:r>
            <a:endParaRPr lang="ru-RU" sz="1400" dirty="0" smtClean="0">
              <a:latin typeface="Times New Roman" pitchFamily="18" charset="0"/>
              <a:cs typeface="Times New Roman" pitchFamily="18" charset="0"/>
            </a:endParaRPr>
          </a:p>
          <a:p>
            <a:pPr lvl="0" indent="447675" algn="just" eaLnBrk="0" hangingPunct="0">
              <a:lnSpc>
                <a:spcPct val="150000"/>
              </a:lnSpc>
            </a:pPr>
            <a:endParaRPr lang="ru-RU" sz="800" dirty="0" smtClean="0">
              <a:latin typeface="Arial" pitchFamily="34" charset="0"/>
              <a:cs typeface="Arial" pitchFamily="34" charset="0"/>
            </a:endParaRPr>
          </a:p>
          <a:p>
            <a:pPr lvl="0" indent="447675" algn="just" eaLnBrk="0" hangingPunct="0">
              <a:lnSpc>
                <a:spcPct val="150000"/>
              </a:lnSpc>
            </a:pPr>
            <a:endParaRPr lang="ru-RU" sz="1400" dirty="0" smtClean="0">
              <a:latin typeface="Times New Roman" pitchFamily="18" charset="0"/>
              <a:ea typeface="Calibri" pitchFamily="34"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906000"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Конструктивная деятельность является эффективным средством эстетического воспитания. При ознакомлении детей с постройками и сооружениями (жилые дома, здания детских садов, школ и т.п.), а также доступными их понимания архитектурными памятниками, у них развивается художественный вкус, который вызывает эстетическое наслаждение при рассматривании красивых сооружений, формируется умение ценить созданное творческим трудом людей, любить архитектурные богатства своего города, страны, беречь их. Кроме того, у детей дошкольного возраста развивается понимание целесообразности архитектурных решений.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Именно конструирование формирует у ребенка конструктивные представления и конструктивное мышление, творческие способности, развитие поисковой деятельности во всех видах и формах. Все это является необходимым условием не только умственного развития дошкольника, но и развития личности в целом.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Целенаправленное и систематическое обучение детей дошкольного возраста конструированию играет большую роль при подготовке к школе. Оно способствует формированию умения учиться, раскрывает им, что основной смысл деятельности не только в получении результата, но и в приобретении знаний и умений. Такой познавательный мотив вызывает существенные изменения в психических процессах. Эти изменения состоят в основном в способности произвольно управлять своими познавательными процессами (направлять их на решение учебных задач), в достижении определённого уровня развития мыслительных операций, способности систематически выполнять умственную работу, необходимую для сознательного усвоения знаний.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Таким образом, конструктивная деятельность играет немаловажную роль в процессе всестороннего, гармоничного развития личности детей дошкольного возраста.</a:t>
            </a: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447675" algn="just" eaLnBrk="0" hangingPunct="0">
              <a:lnSpc>
                <a:spcPct val="150000"/>
              </a:lnSpc>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формирования конструктивной деятельности у детей дошкольного возраста я использую различные виды деятельности: наблюдение, рассматривание иллюстраций и фотографий, рассматривание игрушечных  машин разных видов, чтение художественных произведений, беседы, экскурсии, продуктивная и игровая деятельность, целевые прогулки, непосредственно -  образовательная деятельность, индивидуальная и совместная работа с детьми и родителями.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8125301"/>
          </a:xfrm>
          <a:prstGeom prst="rect">
            <a:avLst/>
          </a:prstGeom>
        </p:spPr>
        <p:txBody>
          <a:bodyPr wrap="square">
            <a:spAutoFit/>
          </a:bodyPr>
          <a:lstStyle/>
          <a:p>
            <a:pPr indent="447675" algn="just" eaLnBrk="0" hangingPunct="0">
              <a:lnSpc>
                <a:spcPct val="150000"/>
              </a:lnSpc>
            </a:pPr>
            <a:r>
              <a:rPr lang="ru-RU" sz="1400" dirty="0" smtClean="0">
                <a:latin typeface="Times New Roman" pitchFamily="18" charset="0"/>
                <a:ea typeface="Calibri" pitchFamily="34" charset="0"/>
                <a:cs typeface="Times New Roman" pitchFamily="18" charset="0"/>
              </a:rPr>
              <a:t>непосредственно -  образовательная деятельность, индивидуальная и совместная работа с детьми и родителями.</a:t>
            </a:r>
          </a:p>
          <a:p>
            <a:pPr lvl="0" algn="just" eaLnBrk="0" hangingPunct="0">
              <a:lnSpc>
                <a:spcPct val="150000"/>
              </a:lnSpc>
            </a:pPr>
            <a:r>
              <a:rPr lang="ru-RU" sz="1400" dirty="0" smtClean="0">
                <a:latin typeface="Times New Roman" pitchFamily="18" charset="0"/>
                <a:ea typeface="Calibri" pitchFamily="34" charset="0"/>
                <a:cs typeface="Times New Roman" pitchFamily="18" charset="0"/>
              </a:rPr>
              <a:t> В старшем дошкольном возрасте все более и более расширяется  представление о видах конструирования, </a:t>
            </a:r>
            <a:r>
              <a:rPr lang="ru-RU" sz="1400" dirty="0" smtClean="0">
                <a:latin typeface="Times New Roman" pitchFamily="18" charset="0"/>
                <a:cs typeface="Times New Roman" pitchFamily="18" charset="0"/>
              </a:rPr>
              <a:t>конструирование усложняется по содержанию.</a:t>
            </a:r>
            <a:r>
              <a:rPr lang="ru-RU" sz="1400" dirty="0" smtClean="0"/>
              <a:t> </a:t>
            </a:r>
            <a:r>
              <a:rPr lang="ru-RU" sz="1400" dirty="0" smtClean="0">
                <a:latin typeface="Times New Roman" pitchFamily="18" charset="0"/>
                <a:cs typeface="Times New Roman" pitchFamily="18" charset="0"/>
              </a:rPr>
              <a:t>Все чаще инициатива  по проведению конструирования принадлежит детям и моя роль, как воспитателя, не навязывать своих советов и рекомендаций, а </a:t>
            </a:r>
            <a:r>
              <a:rPr lang="ru-RU" sz="1400" dirty="0" smtClean="0">
                <a:latin typeface="Times New Roman" pitchFamily="18" charset="0"/>
                <a:ea typeface="Andale Sans UI"/>
                <a:cs typeface="Times New Roman" pitchFamily="18" charset="0"/>
              </a:rPr>
              <a:t>стараться разбудить самостоятельную  мысль детей, с помощью наводящих вопросов, советов в нужное русло. И помогает мне в этом созданная мною развивающая среда в группе. Она </a:t>
            </a:r>
            <a:r>
              <a:rPr lang="ru-RU" sz="1400" dirty="0" err="1" smtClean="0">
                <a:latin typeface="Times New Roman" pitchFamily="18" charset="0"/>
                <a:ea typeface="Andale Sans UI"/>
                <a:cs typeface="Times New Roman" pitchFamily="18" charset="0"/>
              </a:rPr>
              <a:t>оснащенна</a:t>
            </a:r>
            <a:r>
              <a:rPr lang="ru-RU" sz="1400" dirty="0" smtClean="0">
                <a:latin typeface="Times New Roman" pitchFamily="18" charset="0"/>
                <a:ea typeface="Andale Sans UI"/>
                <a:cs typeface="Times New Roman" pitchFamily="18" charset="0"/>
              </a:rPr>
              <a:t> разными центрами развития ребенка: центр конструирования и моделирования, игровой центр, центр творчества (музыкальный, театрализованный, художественный), центр книги трансформируема, </a:t>
            </a:r>
            <a:r>
              <a:rPr lang="ru-RU" sz="1400" dirty="0" err="1" smtClean="0">
                <a:latin typeface="Times New Roman" pitchFamily="18" charset="0"/>
                <a:ea typeface="Andale Sans UI"/>
                <a:cs typeface="Times New Roman" pitchFamily="18" charset="0"/>
              </a:rPr>
              <a:t>полифункциональна</a:t>
            </a:r>
            <a:r>
              <a:rPr lang="ru-RU" sz="1400" dirty="0" smtClean="0">
                <a:latin typeface="Times New Roman" pitchFamily="18" charset="0"/>
                <a:ea typeface="Andale Sans UI"/>
                <a:cs typeface="Times New Roman" pitchFamily="18" charset="0"/>
              </a:rPr>
              <a:t>. Для формирования навыков конструирования у детей в своей работе я использую следующие методы:</a:t>
            </a:r>
            <a:endParaRPr lang="ru-RU" sz="800" dirty="0" smtClean="0">
              <a:latin typeface="Arial" pitchFamily="34" charset="0"/>
              <a:cs typeface="Arial" pitchFamily="34" charset="0"/>
            </a:endParaRPr>
          </a:p>
          <a:p>
            <a:pPr lvl="0" algn="just" eaLnBrk="0" hangingPunct="0">
              <a:lnSpc>
                <a:spcPct val="150000"/>
              </a:lnSpc>
            </a:pPr>
            <a:r>
              <a:rPr lang="ru-RU" sz="1400" b="1" dirty="0" smtClean="0">
                <a:latin typeface="Times New Roman" pitchFamily="18" charset="0"/>
                <a:ea typeface="Andale Sans UI"/>
                <a:cs typeface="Times New Roman" pitchFamily="18" charset="0"/>
              </a:rPr>
              <a:t>   Наглядные </a:t>
            </a:r>
            <a:r>
              <a:rPr lang="ru-RU" sz="1400" dirty="0" smtClean="0">
                <a:latin typeface="Times New Roman" pitchFamily="18" charset="0"/>
                <a:ea typeface="Andale Sans UI"/>
                <a:cs typeface="Times New Roman" pitchFamily="18" charset="0"/>
              </a:rPr>
              <a:t>(наблюдения, иллюстрации, схемы)</a:t>
            </a:r>
            <a:endParaRPr lang="ru-RU" sz="800" dirty="0" smtClean="0">
              <a:latin typeface="Arial" pitchFamily="34" charset="0"/>
              <a:cs typeface="Arial" pitchFamily="34" charset="0"/>
            </a:endParaRPr>
          </a:p>
          <a:p>
            <a:pPr lvl="0" algn="just" eaLnBrk="0" hangingPunct="0">
              <a:lnSpc>
                <a:spcPct val="150000"/>
              </a:lnSpc>
            </a:pPr>
            <a:r>
              <a:rPr lang="ru-RU" sz="1400" b="1" dirty="0" smtClean="0">
                <a:latin typeface="Times New Roman" pitchFamily="18" charset="0"/>
                <a:ea typeface="Andale Sans UI"/>
                <a:cs typeface="Times New Roman" pitchFamily="18" charset="0"/>
              </a:rPr>
              <a:t>   Словесные </a:t>
            </a:r>
            <a:r>
              <a:rPr lang="ru-RU" sz="1400" dirty="0" smtClean="0">
                <a:latin typeface="Times New Roman" pitchFamily="18" charset="0"/>
                <a:ea typeface="Andale Sans UI"/>
                <a:cs typeface="Times New Roman" pitchFamily="18" charset="0"/>
              </a:rPr>
              <a:t>(беседы, чтение художественной литературы);</a:t>
            </a:r>
            <a:endParaRPr lang="ru-RU" sz="800" dirty="0" smtClean="0">
              <a:latin typeface="Arial" pitchFamily="34" charset="0"/>
              <a:cs typeface="Arial" pitchFamily="34" charset="0"/>
            </a:endParaRPr>
          </a:p>
          <a:p>
            <a:pPr lvl="0" algn="just" eaLnBrk="0" hangingPunct="0">
              <a:lnSpc>
                <a:spcPct val="150000"/>
              </a:lnSpc>
            </a:pPr>
            <a:r>
              <a:rPr lang="ru-RU" sz="1400" b="1" dirty="0" smtClean="0">
                <a:latin typeface="Times New Roman" pitchFamily="18" charset="0"/>
                <a:ea typeface="Andale Sans UI"/>
                <a:cs typeface="Times New Roman" pitchFamily="18" charset="0"/>
              </a:rPr>
              <a:t>   Исследовательский — </a:t>
            </a:r>
            <a:r>
              <a:rPr lang="ru-RU" sz="1400" dirty="0" smtClean="0">
                <a:latin typeface="Times New Roman" pitchFamily="18" charset="0"/>
                <a:ea typeface="Andale Sans UI"/>
                <a:cs typeface="Times New Roman" pitchFamily="18" charset="0"/>
              </a:rPr>
              <a:t>путь к знанию через собственный творческий, исследовательский поиск: «подумать самостоятельно»; «спросить у другого человека»; «посмотреть в книгах»; «понаблюдать».</a:t>
            </a:r>
            <a:r>
              <a:rPr lang="ru-RU" sz="800" b="1" dirty="0" smtClean="0">
                <a:latin typeface="Times New Roman" pitchFamily="18" charset="0"/>
                <a:ea typeface="Andale Sans UI"/>
                <a:cs typeface="Times New Roman" pitchFamily="18" charset="0"/>
              </a:rPr>
              <a:t> </a:t>
            </a:r>
          </a:p>
          <a:p>
            <a:pPr lvl="0" algn="just" eaLnBrk="0" hangingPunct="0">
              <a:lnSpc>
                <a:spcPct val="150000"/>
              </a:lnSpc>
            </a:pPr>
            <a:r>
              <a:rPr lang="ru-RU" sz="1400" b="1" dirty="0" smtClean="0">
                <a:latin typeface="Times New Roman" pitchFamily="18" charset="0"/>
                <a:ea typeface="Andale Sans UI"/>
                <a:cs typeface="Times New Roman" pitchFamily="18" charset="0"/>
              </a:rPr>
              <a:t>   Практические </a:t>
            </a:r>
            <a:r>
              <a:rPr lang="ru-RU" sz="1400" dirty="0" smtClean="0">
                <a:latin typeface="Times New Roman" pitchFamily="18" charset="0"/>
                <a:ea typeface="Andale Sans UI"/>
                <a:cs typeface="Times New Roman" pitchFamily="18" charset="0"/>
              </a:rPr>
              <a:t>— большое значение придавалось ведущей форме деятельности — игре (дидактические игры, сюжетно — ролевые игры с элементами конструирования).</a:t>
            </a:r>
            <a:endParaRPr lang="ru-RU" sz="1400" dirty="0" smtClean="0">
              <a:latin typeface="Arial" pitchFamily="34" charset="0"/>
              <a:cs typeface="Arial" pitchFamily="34" charset="0"/>
            </a:endParaRPr>
          </a:p>
          <a:p>
            <a:pPr lvl="0" algn="just" eaLnBrk="0" hangingPunct="0">
              <a:lnSpc>
                <a:spcPct val="150000"/>
              </a:lnSpc>
            </a:pPr>
            <a:r>
              <a:rPr lang="ru-RU" sz="1400" dirty="0" smtClean="0">
                <a:latin typeface="Times New Roman" pitchFamily="18" charset="0"/>
                <a:ea typeface="Andale Sans UI"/>
                <a:cs typeface="Times New Roman" pitchFamily="18" charset="0"/>
              </a:rPr>
              <a:t>     Развитие любой деятельности происходит  не само собой, а под руководством взрослого. В своей работе с детьми я использую те формы деятельности, которые доставляют ребенку радость, гармонично его развивают:</a:t>
            </a:r>
            <a:endParaRPr lang="ru-RU" sz="1400" dirty="0" smtClean="0">
              <a:latin typeface="Arial" pitchFamily="34" charset="0"/>
              <a:cs typeface="Arial" pitchFamily="34" charset="0"/>
            </a:endParaRPr>
          </a:p>
          <a:p>
            <a:pPr lvl="0" algn="just" eaLnBrk="0" hangingPunct="0">
              <a:lnSpc>
                <a:spcPct val="150000"/>
              </a:lnSpc>
              <a:buFontTx/>
              <a:buChar char="•"/>
            </a:pPr>
            <a:r>
              <a:rPr lang="ru-RU" sz="1400" dirty="0" smtClean="0">
                <a:latin typeface="Times New Roman" pitchFamily="18" charset="0"/>
                <a:ea typeface="Andale Sans UI"/>
                <a:cs typeface="Times New Roman" pitchFamily="18" charset="0"/>
              </a:rPr>
              <a:t> специально — организованная деятельность;</a:t>
            </a:r>
            <a:endParaRPr lang="ru-RU" sz="1400" dirty="0" smtClean="0">
              <a:latin typeface="Arial" pitchFamily="34" charset="0"/>
              <a:cs typeface="Arial" pitchFamily="34" charset="0"/>
            </a:endParaRPr>
          </a:p>
          <a:p>
            <a:pPr lvl="0" algn="just" eaLnBrk="0" hangingPunct="0">
              <a:lnSpc>
                <a:spcPct val="150000"/>
              </a:lnSpc>
              <a:buFontTx/>
              <a:buChar char="•"/>
            </a:pPr>
            <a:r>
              <a:rPr lang="ru-RU" sz="1400" dirty="0" smtClean="0">
                <a:latin typeface="Times New Roman" pitchFamily="18" charset="0"/>
                <a:ea typeface="Andale Sans UI"/>
                <a:cs typeface="Times New Roman" pitchFamily="18" charset="0"/>
              </a:rPr>
              <a:t> индивидуальная работа;</a:t>
            </a:r>
            <a:endParaRPr lang="ru-RU" sz="1400" dirty="0" smtClean="0">
              <a:latin typeface="Arial" pitchFamily="34" charset="0"/>
              <a:cs typeface="Arial" pitchFamily="34" charset="0"/>
            </a:endParaRPr>
          </a:p>
          <a:p>
            <a:pPr lvl="0" algn="just" eaLnBrk="0" hangingPunct="0">
              <a:lnSpc>
                <a:spcPct val="150000"/>
              </a:lnSpc>
              <a:buFontTx/>
              <a:buChar char="•"/>
            </a:pPr>
            <a:r>
              <a:rPr lang="ru-RU" sz="1400" dirty="0" smtClean="0">
                <a:latin typeface="Times New Roman" pitchFamily="18" charset="0"/>
                <a:ea typeface="Andale Sans UI"/>
                <a:cs typeface="Times New Roman" pitchFamily="18" charset="0"/>
              </a:rPr>
              <a:t> коллективная конструктивная деятельность;</a:t>
            </a:r>
            <a:endParaRPr lang="ru-RU" sz="1400" dirty="0" smtClean="0">
              <a:latin typeface="Arial" pitchFamily="34" charset="0"/>
              <a:cs typeface="Arial" pitchFamily="34" charset="0"/>
            </a:endParaRPr>
          </a:p>
          <a:p>
            <a:pPr lvl="0" algn="just" eaLnBrk="0" hangingPunct="0">
              <a:lnSpc>
                <a:spcPct val="150000"/>
              </a:lnSpc>
            </a:pPr>
            <a:r>
              <a:rPr lang="ru-RU" sz="1400" dirty="0" smtClean="0">
                <a:latin typeface="Times New Roman" pitchFamily="18" charset="0"/>
                <a:ea typeface="Andale Sans UI"/>
                <a:cs typeface="Times New Roman" pitchFamily="18" charset="0"/>
              </a:rPr>
              <a:t> индивидуальная конструктивная деятельность; презентация — представление детьми своих конструкций взрослым и детям.</a:t>
            </a:r>
            <a:endParaRPr lang="ru-RU" sz="800" dirty="0" smtClean="0">
              <a:latin typeface="Arial" pitchFamily="34" charset="0"/>
              <a:cs typeface="Arial" pitchFamily="34" charset="0"/>
            </a:endParaRPr>
          </a:p>
          <a:p>
            <a:pPr lvl="0" algn="just" eaLnBrk="0" hangingPunct="0">
              <a:lnSpc>
                <a:spcPct val="150000"/>
              </a:lnSpc>
            </a:pPr>
            <a:r>
              <a:rPr lang="ru-RU" sz="1400" dirty="0" smtClean="0">
                <a:latin typeface="Times New Roman" pitchFamily="18" charset="0"/>
                <a:ea typeface="Andale Sans UI"/>
                <a:cs typeface="Times New Roman" pitchFamily="18" charset="0"/>
              </a:rPr>
              <a:t>Использование следующих форм,  методов и приемов дает мне возможность вовлечь детей в разнообразную деятельность:</a:t>
            </a:r>
            <a:endParaRPr lang="ru-RU" sz="800" dirty="0" smtClean="0">
              <a:latin typeface="Arial" pitchFamily="34" charset="0"/>
              <a:cs typeface="Arial" pitchFamily="34" charset="0"/>
            </a:endParaRPr>
          </a:p>
          <a:p>
            <a:pPr lvl="0" algn="just" eaLnBrk="0" hangingPunct="0">
              <a:lnSpc>
                <a:spcPct val="150000"/>
              </a:lnSpc>
              <a:buFontTx/>
              <a:buChar char="•"/>
            </a:pPr>
            <a:endParaRPr lang="ru-RU" sz="1400" dirty="0" smtClean="0">
              <a:latin typeface="Arial" pitchFamily="34" charset="0"/>
              <a:cs typeface="Arial" pitchFamily="34" charset="0"/>
            </a:endParaRPr>
          </a:p>
          <a:p>
            <a:pPr lvl="0" algn="just" eaLnBrk="0" hangingPunct="0">
              <a:lnSpc>
                <a:spcPct val="150000"/>
              </a:lnSpc>
            </a:pPr>
            <a:endParaRPr lang="ru-RU" sz="800" dirty="0" smtClean="0">
              <a:latin typeface="Arial" pitchFamily="34" charset="0"/>
              <a:cs typeface="Arial" pitchFamily="34" charset="0"/>
            </a:endParaRPr>
          </a:p>
          <a:p>
            <a:pPr indent="447675" algn="just" eaLnBrk="0" hangingPunct="0">
              <a:lnSpc>
                <a:spcPct val="150000"/>
              </a:lnSpc>
            </a:pPr>
            <a:endParaRPr lang="ru-RU" sz="1400" dirty="0" smtClean="0">
              <a:latin typeface="Arial" pitchFamily="34" charset="0"/>
              <a:cs typeface="Arial" pitchFamily="34" charset="0"/>
            </a:endParaRPr>
          </a:p>
          <a:p>
            <a:pPr lvl="0" indent="447675" algn="just" eaLnBrk="0" hangingPunct="0">
              <a:lnSpc>
                <a:spcPct val="150000"/>
              </a:lnSpc>
            </a:pPr>
            <a:endParaRPr lang="ru-RU"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61582"/>
            <a:ext cx="9906000"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Char char="•"/>
              <a:tabLst/>
            </a:pPr>
            <a:r>
              <a:rPr kumimoji="0" lang="ru-RU" sz="1400" b="1" i="0" u="sng" strike="noStrike" cap="none" normalizeH="0" baseline="0" dirty="0" smtClean="0">
                <a:ln>
                  <a:noFill/>
                </a:ln>
                <a:solidFill>
                  <a:schemeClr val="tx1"/>
                </a:solidFill>
                <a:effectLst/>
                <a:latin typeface="Times New Roman" pitchFamily="18" charset="0"/>
                <a:ea typeface="Andale Sans UI"/>
                <a:cs typeface="Times New Roman" pitchFamily="18" charset="0"/>
              </a:rPr>
              <a:t>  «Знакомство с основными геометрическими фигурами».</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После беседы по картинкам попросите ребёнка показать квадрат, треугольник, круг, затем обвести карандашом фигуры, изображённые пунктиром, после чего раскрасить картинку. В процессе работы чаще повторяйте с ребёнком слова: «Шарик круглый, окно квадратное…"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ru-RU" sz="1400" b="1" i="0" u="sng" strike="noStrike" cap="none" normalizeH="0" baseline="0" dirty="0" smtClean="0">
                <a:ln>
                  <a:noFill/>
                </a:ln>
                <a:solidFill>
                  <a:schemeClr val="tx1"/>
                </a:solidFill>
                <a:effectLst/>
                <a:latin typeface="Times New Roman" pitchFamily="18" charset="0"/>
                <a:ea typeface="Andale Sans UI"/>
                <a:cs typeface="Times New Roman" pitchFamily="18" charset="0"/>
              </a:rPr>
              <a:t>  «Найди и назови».</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Предложите ребёнку сначала раскрасить фигуру в рамочке, а затем такую же, выделив её из двух других. Попросите назвать те фигуры, которые он знает. И цвет, который он выбрал для раскрашивания.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indent="447675" algn="just">
              <a:lnSpc>
                <a:spcPct val="150000"/>
              </a:lnSpc>
              <a:buFontTx/>
              <a:buChar char="•"/>
            </a:pPr>
            <a:r>
              <a:rPr kumimoji="0" lang="ru-RU" sz="1400" b="1" i="0" u="sng" strike="noStrike" cap="none" normalizeH="0" baseline="0" dirty="0" smtClean="0">
                <a:ln>
                  <a:noFill/>
                </a:ln>
                <a:solidFill>
                  <a:schemeClr val="tx1"/>
                </a:solidFill>
                <a:effectLst/>
                <a:latin typeface="Times New Roman" pitchFamily="18" charset="0"/>
                <a:ea typeface="Andale Sans UI"/>
                <a:cs typeface="Times New Roman" pitchFamily="18" charset="0"/>
              </a:rPr>
              <a:t>  «Флажки и гирлянды».</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Предложите детям каждую первую фигуру гирлянд и флажков, затем карандашом обвести фигуру, изображённые пунктиром, и раскрасить их в любой цвет. После чего попросите назвать фигуры, а также сказать в какой цвет он их раскрасил.</a:t>
            </a:r>
          </a:p>
          <a:p>
            <a:pPr indent="447675" algn="just">
              <a:lnSpc>
                <a:spcPct val="150000"/>
              </a:lnSpc>
              <a:buFontTx/>
              <a:buChar char="•"/>
            </a:pPr>
            <a:r>
              <a:rPr lang="ru-RU" sz="1400" b="1" u="sng" dirty="0" smtClean="0">
                <a:latin typeface="Times New Roman" pitchFamily="18" charset="0"/>
                <a:cs typeface="Times New Roman" pitchFamily="18" charset="0"/>
              </a:rPr>
              <a:t> «Паруса»</a:t>
            </a:r>
            <a:r>
              <a:rPr lang="ru-RU" sz="1400" dirty="0" smtClean="0">
                <a:latin typeface="Times New Roman" pitchFamily="18" charset="0"/>
                <a:cs typeface="Times New Roman" pitchFamily="18" charset="0"/>
              </a:rPr>
              <a:t>. Предложите детям рассказать о том, что нарисовано на картинке, затем обвести карандашом паруса. Спросите, на какую геометрическую фигуру они похожи, какие ещё им фигуры известны. После этого дети отыскивают мелкие треугольники, затем большие. Помогите им ,если они затрудняются, раскрасить, вырезать и наклеить фигуры на изображение.</a:t>
            </a:r>
          </a:p>
          <a:p>
            <a:pPr lvl="0" indent="447675" algn="just">
              <a:lnSpc>
                <a:spcPct val="150000"/>
              </a:lnSpc>
              <a:buFontTx/>
              <a:buChar char="•"/>
            </a:pPr>
            <a:r>
              <a:rPr lang="ru-RU" sz="1400" b="1" u="sng" dirty="0" smtClean="0">
                <a:latin typeface="Times New Roman" pitchFamily="18" charset="0"/>
                <a:ea typeface="Andale Sans UI"/>
                <a:cs typeface="Times New Roman" pitchFamily="18" charset="0"/>
              </a:rPr>
              <a:t> «Выкладывание фигур». </a:t>
            </a:r>
            <a:r>
              <a:rPr lang="ru-RU" sz="1400" dirty="0" smtClean="0">
                <a:latin typeface="Times New Roman" pitchFamily="18" charset="0"/>
                <a:ea typeface="Andale Sans UI"/>
                <a:cs typeface="Times New Roman" pitchFamily="18" charset="0"/>
              </a:rPr>
              <a:t>Детям предлагают схемы (уменьшенного размера) и геометрические фигуры для выкладывания изображения. После выполнения задания спрашивают: «Из каких фигур ты составил эту машину? Сколько всего тебе понадобилось  фигур для этой ракеты? Сколько здесь одинаковых фигур?»</a:t>
            </a:r>
            <a:endParaRPr lang="ru-RU" sz="800" dirty="0" smtClean="0">
              <a:latin typeface="Arial" pitchFamily="34" charset="0"/>
              <a:cs typeface="Arial" pitchFamily="34" charset="0"/>
            </a:endParaRPr>
          </a:p>
          <a:p>
            <a:pPr lvl="0" indent="447675" algn="just" eaLnBrk="0" hangingPunct="0">
              <a:lnSpc>
                <a:spcPct val="150000"/>
              </a:lnSpc>
              <a:buFontTx/>
              <a:buChar char="•"/>
            </a:pPr>
            <a:r>
              <a:rPr lang="ru-RU" sz="1400" b="1" u="sng" dirty="0" smtClean="0">
                <a:latin typeface="Times New Roman" pitchFamily="18" charset="0"/>
                <a:ea typeface="Andale Sans UI"/>
                <a:cs typeface="Times New Roman" pitchFamily="18" charset="0"/>
              </a:rPr>
              <a:t> «Найди лишнее».</a:t>
            </a:r>
            <a:r>
              <a:rPr lang="ru-RU" sz="1400" dirty="0" smtClean="0">
                <a:latin typeface="Times New Roman" pitchFamily="18" charset="0"/>
                <a:ea typeface="Andale Sans UI"/>
                <a:cs typeface="Times New Roman" pitchFamily="18" charset="0"/>
              </a:rPr>
              <a:t> На карте изображены ряды геометрических фигур. Детям предлагают рассмотреть их и определить, что на них лишнее, затем обосновать, почему.</a:t>
            </a:r>
            <a:endParaRPr lang="ru-RU" sz="800" dirty="0" smtClean="0">
              <a:latin typeface="Arial" pitchFamily="34" charset="0"/>
              <a:cs typeface="Arial" pitchFamily="34" charset="0"/>
            </a:endParaRPr>
          </a:p>
          <a:p>
            <a:pPr lvl="0" indent="447675" algn="just" eaLnBrk="0" hangingPunct="0">
              <a:lnSpc>
                <a:spcPct val="150000"/>
              </a:lnSpc>
              <a:buFontTx/>
              <a:buChar char="•"/>
            </a:pPr>
            <a:r>
              <a:rPr lang="ru-RU" sz="1400" b="1" u="sng" dirty="0" smtClean="0">
                <a:latin typeface="Times New Roman" pitchFamily="18" charset="0"/>
                <a:ea typeface="Andale Sans UI"/>
                <a:cs typeface="Times New Roman" pitchFamily="18" charset="0"/>
              </a:rPr>
              <a:t> «На что похоже?» </a:t>
            </a:r>
            <a:r>
              <a:rPr lang="ru-RU" sz="1400" dirty="0" smtClean="0">
                <a:latin typeface="Times New Roman" pitchFamily="18" charset="0"/>
                <a:ea typeface="Andale Sans UI"/>
                <a:cs typeface="Times New Roman" pitchFamily="18" charset="0"/>
              </a:rPr>
              <a:t>Воспитатель поочерёдно показывает вырезанные геометрические фигуры, называет их и просит сказать, на что они похожи. Например: шар, колобок, солнышко, лицо, воздушный шар, берет и т.</a:t>
            </a:r>
            <a:endParaRPr lang="ru-RU" sz="800" dirty="0" smtClean="0">
              <a:latin typeface="Arial" pitchFamily="34" charset="0"/>
              <a:cs typeface="Arial" pitchFamily="34" charset="0"/>
            </a:endParaRPr>
          </a:p>
          <a:p>
            <a:pPr lvl="0" indent="447675" algn="just" eaLnBrk="0" hangingPunct="0">
              <a:lnSpc>
                <a:spcPct val="150000"/>
              </a:lnSpc>
              <a:buFontTx/>
              <a:buChar char="•"/>
            </a:pPr>
            <a:r>
              <a:rPr lang="ru-RU" sz="1400" b="1" u="sng" dirty="0" smtClean="0">
                <a:latin typeface="Times New Roman" pitchFamily="18" charset="0"/>
                <a:ea typeface="Andale Sans UI"/>
                <a:cs typeface="Times New Roman" pitchFamily="18" charset="0"/>
              </a:rPr>
              <a:t> «Конструируем из палочек». </a:t>
            </a:r>
            <a:r>
              <a:rPr lang="ru-RU" sz="1400" dirty="0" smtClean="0">
                <a:latin typeface="Times New Roman" pitchFamily="18" charset="0"/>
                <a:ea typeface="Andale Sans UI"/>
                <a:cs typeface="Times New Roman" pitchFamily="18" charset="0"/>
              </a:rPr>
              <a:t>Детям раздают палочки разной длинны, предлагают разложить их по размеру на три части. Затем дают картинки (реальные изображения предметов простой формы: флажок, машина, лодка с парусом, тачка, цветок, ваза и др.) и просят выложить изображение этих предметов палочками.</a:t>
            </a:r>
            <a:endParaRPr lang="ru-RU" sz="1400" b="1" u="sng"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906000" cy="76636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1" i="0" u="sng" strike="noStrike" cap="none" normalizeH="0" baseline="0" dirty="0" smtClean="0">
                <a:ln>
                  <a:noFill/>
                </a:ln>
                <a:solidFill>
                  <a:schemeClr val="tx1"/>
                </a:solidFill>
                <a:effectLst/>
                <a:latin typeface="Times New Roman" pitchFamily="18" charset="0"/>
                <a:ea typeface="Andale Sans UI"/>
                <a:cs typeface="Times New Roman" pitchFamily="18" charset="0"/>
              </a:rPr>
              <a:t> «Конструирование по схеме».</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Детям дают карточку с контурными схемами и предлагают выложить данное изображение из крупных деталей строительного набора на столе, используя данную карточку как образец. Чтобы усложнить детям задачу, предложите на несколько деталей больше, чем понадобится.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Char char="•"/>
              <a:tabLst/>
            </a:pPr>
            <a:r>
              <a:rPr kumimoji="0" lang="ru-RU" sz="1400" b="1" i="0" u="sng" strike="noStrike" cap="none" normalizeH="0" baseline="0" dirty="0" smtClean="0">
                <a:ln>
                  <a:noFill/>
                </a:ln>
                <a:solidFill>
                  <a:schemeClr val="tx1"/>
                </a:solidFill>
                <a:effectLst/>
                <a:latin typeface="Times New Roman" pitchFamily="18" charset="0"/>
                <a:ea typeface="Andale Sans UI"/>
                <a:cs typeface="Times New Roman" pitchFamily="18" charset="0"/>
              </a:rPr>
              <a:t> «Обустрой комнату».</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 Воспитатель предлагает детям лист бумаги(35*45 см) и говорит, что это пол кукольной комнаты, просит обустроить его кирпичиками (стены комнаты), оставив промежутки для окна и двери. После того как дети сделают это, вынимает лист и кладёт его рядом. Затем достаёт геометрические фигуры и предлагает                             подобрать по форме на предметы мебели (квадрат – табуретка, прямоугольник – кровать и т.д.)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У нас с родителями сложились дружеские и партнерские отношения. Такое взаимодействие дает возможность родителям узнать о деятельности детей в детском саду, поддерживать и воссоздавать полученный детьми практический и эмоциональный опыт в кругу семьи; помогает родителям осознать, что взаимное влияние семьи и детского сада необходимое условие для полной реализации возможностей ребенка; чем теснее взаимосвязь воспитателя и родителя, тем больше успехов у ребенка.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lvl="0" indent="447675" algn="just" eaLnBrk="0" hangingPunct="0">
              <a:lnSpc>
                <a:spcPct val="150000"/>
              </a:lnSpc>
            </a:pP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Чтобы повысить педагогическую компетентность родителей в конструктивной  деятельности, мною систематически проводятся собрания  «Влияние конструктивной деятельности на развитие старших дошкольников» и консультации «Значение конструирования из строительного материала в умственном развитии ребенка»,</a:t>
            </a:r>
            <a:r>
              <a:rPr kumimoji="0" lang="ru-RU" sz="1100" b="0" i="0" u="none" strike="noStrike" cap="none" normalizeH="0" baseline="0" dirty="0" smtClean="0">
                <a:ln>
                  <a:noFill/>
                </a:ln>
                <a:solidFill>
                  <a:schemeClr val="tx1"/>
                </a:solidFill>
                <a:effectLst/>
                <a:latin typeface="Calibri" pitchFamily="34" charset="0"/>
                <a:ea typeface="Andale Sans UI"/>
                <a:cs typeface="Tahoma" pitchFamily="34" charset="0"/>
              </a:rPr>
              <a:t> «</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Творческая мастерская «Художественное конструирование»,</a:t>
            </a:r>
            <a:r>
              <a:rPr kumimoji="0" lang="ru-RU" sz="1100" b="0" i="0" u="none" strike="noStrike" cap="none" normalizeH="0" baseline="0" dirty="0" smtClean="0">
                <a:ln>
                  <a:noFill/>
                </a:ln>
                <a:solidFill>
                  <a:schemeClr val="tx1"/>
                </a:solidFill>
                <a:effectLst/>
                <a:latin typeface="Calibri" pitchFamily="34" charset="0"/>
                <a:ea typeface="Andale Sans UI"/>
                <a:cs typeface="Tahoma" pitchFamily="34" charset="0"/>
              </a:rPr>
              <a:t> </a:t>
            </a:r>
            <a:r>
              <a:rPr kumimoji="0" lang="ru-RU" sz="1400" b="0" i="0" u="none" strike="noStrike" cap="none" normalizeH="0" baseline="0" dirty="0" smtClean="0">
                <a:ln>
                  <a:noFill/>
                </a:ln>
                <a:solidFill>
                  <a:schemeClr val="tx1"/>
                </a:solidFill>
                <a:effectLst/>
                <a:latin typeface="Times New Roman" pitchFamily="18" charset="0"/>
                <a:ea typeface="Andale Sans UI"/>
                <a:cs typeface="Times New Roman" pitchFamily="18" charset="0"/>
              </a:rPr>
              <a:t>памятка для родителей «Как выбрать конструктор для ребенка?»</a:t>
            </a:r>
            <a:r>
              <a:rPr lang="ru-RU"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Для поддержания интереса у детей к конструированию я рекомендую родителям создать  дома уголки конструирования. Для этого постоянно обновляю наглядную информацию по проведению конструктивной деятельности: «Картотека дидактических игр по конструированию»; «Схемы проведения конструирования». Привлекаю родителей к оформлению уголка игр со строительным материалом. </a:t>
            </a:r>
          </a:p>
          <a:p>
            <a:pPr lvl="0" indent="447675" algn="just" eaLnBrk="0" hangingPunct="0">
              <a:lnSpc>
                <a:spcPct val="150000"/>
              </a:lnSpc>
            </a:pPr>
            <a:r>
              <a:rPr lang="ru-RU" sz="1400" dirty="0" smtClean="0">
                <a:latin typeface="Times New Roman" pitchFamily="18" charset="0"/>
                <a:ea typeface="Andale Sans UI" charset="0"/>
                <a:cs typeface="Times New Roman" pitchFamily="18" charset="0"/>
              </a:rPr>
              <a:t>В ходе диагностических исследований отслеживаю результативность своей работы в направлении развития познавательной активности детей дошкольного возраста. Методики «Раздели на группы», «Что здесь лишнее?», «Критерии оценки конструктивной деятельности» по Г. А. </a:t>
            </a:r>
            <a:r>
              <a:rPr lang="ru-RU" sz="1400" dirty="0" err="1" smtClean="0">
                <a:latin typeface="Times New Roman" pitchFamily="18" charset="0"/>
                <a:ea typeface="Andale Sans UI" charset="0"/>
                <a:cs typeface="Times New Roman" pitchFamily="18" charset="0"/>
              </a:rPr>
              <a:t>Урунтаевой</a:t>
            </a:r>
            <a:r>
              <a:rPr lang="ru-RU" sz="1400" dirty="0" smtClean="0">
                <a:latin typeface="Times New Roman" pitchFamily="18" charset="0"/>
                <a:ea typeface="Andale Sans UI" charset="0"/>
                <a:cs typeface="Times New Roman" pitchFamily="18" charset="0"/>
              </a:rPr>
              <a:t>.   </a:t>
            </a:r>
            <a:endParaRPr lang="ru-RU" sz="1400" dirty="0" smtClean="0">
              <a:latin typeface="Times New Roman" pitchFamily="18" charset="0"/>
              <a:cs typeface="Times New Roman" pitchFamily="18" charset="0"/>
            </a:endParaRPr>
          </a:p>
          <a:p>
            <a:pPr indent="447675" algn="just" eaLnBrk="0" hangingPunct="0">
              <a:lnSpc>
                <a:spcPct val="150000"/>
              </a:lnSpc>
            </a:pPr>
            <a:endParaRPr lang="ru-RU" dirty="0" smtClean="0">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764704"/>
            <a:ext cx="9906000"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В результате организации детского конструирования, я пришла к выводу, что конструирование необходимо ребенку, так как: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ставит ребёнка в активную позицию, стимулируя его познавательную деятельность; создаёт основу для развития фантазии и воображения;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развивает мелкую моторику рук и глазомер, учит соизмерять мышечное усилие и тренировать координацию руки и глаза;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способствует знакомству с сенсорными признаками предметов (цветом, формой, величиной) и помогает научиться оперировать ими;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оперирование с деталями конструктора позволяет формировать и совершенствовать определённые типы </a:t>
            </a:r>
            <a:r>
              <a:rPr kumimoji="0" lang="ru-RU" sz="1400" b="0" i="0" u="none" strike="noStrike" cap="none" normalizeH="0" baseline="0" dirty="0" err="1" smtClean="0">
                <a:ln>
                  <a:noFill/>
                </a:ln>
                <a:solidFill>
                  <a:schemeClr val="tx1"/>
                </a:solidFill>
                <a:effectLst/>
                <a:latin typeface="Times New Roman" pitchFamily="18" charset="0"/>
                <a:ea typeface="Andale Sans UI" charset="0"/>
                <a:cs typeface="Times New Roman" pitchFamily="18" charset="0"/>
              </a:rPr>
              <a:t>перцептивных</a:t>
            </a: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действий, необходимых для использования сенсорных эталонов при анализе свойств реальных предметов: целенаправленные пробы, практическое соизмерение и зрительное соотнесение;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на основе практических действий с конструктором осуществляется развитие основных мыслительных операций: анализ, синтез, сравнение, обобщение;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строительные игры, которые несут практическую, проблемную направленность активизируют детей, способствуют переносу освоенных умений на другие ситуации;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благодаря созданию материальных конструкций абстрактные понятия (как величина) могут быть представлены детям в доступной им конкретно-чувственной форме;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7675" algn="just" eaLnBrk="0" hangingPunct="0">
              <a:lnSpc>
                <a:spcPct val="150000"/>
              </a:lnSpc>
            </a:pPr>
            <a:r>
              <a:rPr kumimoji="0" lang="ru-RU" sz="1400" b="0" i="0" u="none" strike="noStrike" cap="none" normalizeH="0" baseline="0" dirty="0" smtClean="0">
                <a:ln>
                  <a:noFill/>
                </a:ln>
                <a:solidFill>
                  <a:schemeClr val="tx1"/>
                </a:solidFill>
                <a:effectLst/>
                <a:latin typeface="Times New Roman" pitchFamily="18" charset="0"/>
                <a:ea typeface="Andale Sans UI" charset="0"/>
                <a:cs typeface="Times New Roman" pitchFamily="18" charset="0"/>
              </a:rPr>
              <a:t>• способствует практическому познанию свойств геометрических тел и пространственных соотношений. В связи с этим речь детей обогащается новыми терминами, понятиями, которые в других видах деятельности употребляются редко.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Диаграмма 2"/>
          <p:cNvGraphicFramePr/>
          <p:nvPr/>
        </p:nvGraphicFramePr>
        <p:xfrm>
          <a:off x="1568624" y="116632"/>
          <a:ext cx="3571875" cy="8572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1636</TotalTime>
  <Words>2555</Words>
  <Application>Microsoft Office PowerPoint</Application>
  <PresentationFormat>Лист A4 (210x297 мм)</PresentationFormat>
  <Paragraphs>87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dc:title>
  <dc:creator>Запивалова С.И.</dc:creator>
  <cp:lastModifiedBy>Alex</cp:lastModifiedBy>
  <cp:revision>109</cp:revision>
  <dcterms:created xsi:type="dcterms:W3CDTF">2011-07-12T10:04:18Z</dcterms:created>
  <dcterms:modified xsi:type="dcterms:W3CDTF">2015-01-25T12:30:30Z</dcterms:modified>
</cp:coreProperties>
</file>