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4" r:id="rId9"/>
    <p:sldId id="278" r:id="rId10"/>
    <p:sldId id="277" r:id="rId11"/>
    <p:sldId id="265" r:id="rId12"/>
    <p:sldId id="266" r:id="rId13"/>
    <p:sldId id="279" r:id="rId14"/>
    <p:sldId id="263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FF66"/>
    <a:srgbClr val="CCECFF"/>
    <a:srgbClr val="FF66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3689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549295774647915"/>
          <c:y val="0.11235955056179771"/>
          <c:w val="0.61971830985915488"/>
          <c:h val="0.786516853932584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8984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00FFFF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0000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noFill/>
              <a:ln w="18984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631</c:v>
                </c:pt>
                <c:pt idx="1">
                  <c:v>369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8984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9999FF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8984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9999FF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8984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</c:ser>
      </c:pie3DChart>
      <c:spPr>
        <a:noFill/>
        <a:ln w="1898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83098596904358935"/>
          <c:y val="0.16292142448983546"/>
          <c:w val="0.90140849216277874"/>
          <c:h val="0.88202264384848583"/>
        </c:manualLayout>
      </c:layout>
      <c:spPr>
        <a:noFill/>
        <a:ln w="4746">
          <a:solidFill>
            <a:srgbClr val="000000"/>
          </a:solidFill>
          <a:prstDash val="solid"/>
        </a:ln>
      </c:spPr>
      <c:txPr>
        <a:bodyPr/>
        <a:lstStyle/>
        <a:p>
          <a:pPr>
            <a:defRPr sz="1921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1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40"/>
      <c:perspective val="0"/>
    </c:view3D>
    <c:plotArea>
      <c:layout>
        <c:manualLayout>
          <c:layoutTarget val="inner"/>
          <c:xMode val="edge"/>
          <c:yMode val="edge"/>
          <c:x val="0.16549295774647904"/>
          <c:y val="0.11235955056179765"/>
          <c:w val="0.61971830985915488"/>
          <c:h val="0.786516853932584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19478">
              <a:solidFill>
                <a:srgbClr val="000000"/>
              </a:solidFill>
              <a:prstDash val="solid"/>
            </a:ln>
          </c:spPr>
          <c:explosion val="7"/>
          <c:dPt>
            <c:idx val="0"/>
            <c:explosion val="88"/>
            <c:spPr>
              <a:solidFill>
                <a:srgbClr val="00FFFF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Pt>
            <c:idx val="1"/>
            <c:explosion val="29"/>
            <c:spPr>
              <a:solidFill>
                <a:srgbClr val="CC99FF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Pt>
            <c:idx val="2"/>
            <c:explosion val="71"/>
            <c:spPr>
              <a:solidFill>
                <a:srgbClr val="FFFF00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3"/>
                <c:pt idx="0">
                  <c:v>780</c:v>
                </c:pt>
                <c:pt idx="1">
                  <c:v>150</c:v>
                </c:pt>
                <c:pt idx="2" formatCode="0.00%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9478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9999FF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8956">
                <a:noFill/>
              </a:ln>
            </c:spPr>
            <c:txPr>
              <a:bodyPr/>
              <a:lstStyle/>
              <a:p>
                <a:pPr>
                  <a:defRPr sz="122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9478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9999FF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947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8956">
                <a:noFill/>
              </a:ln>
            </c:spPr>
            <c:txPr>
              <a:bodyPr/>
              <a:lstStyle/>
              <a:p>
                <a:pPr>
                  <a:defRPr sz="122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1947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95070423714120034"/>
          <c:y val="0.33707849468456746"/>
          <c:w val="0.99295774816302851"/>
          <c:h val="0.66292112766479772"/>
        </c:manualLayout>
      </c:layout>
      <c:spPr>
        <a:solidFill>
          <a:srgbClr val="FFFFFF"/>
        </a:solidFill>
        <a:ln w="4869">
          <a:solidFill>
            <a:srgbClr val="000000"/>
          </a:solidFill>
          <a:prstDash val="solid"/>
        </a:ln>
      </c:spPr>
      <c:txPr>
        <a:bodyPr/>
        <a:lstStyle/>
        <a:p>
          <a:pPr>
            <a:defRPr sz="1127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2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40"/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12692">
              <a:solidFill>
                <a:srgbClr val="000000"/>
              </a:solidFill>
              <a:prstDash val="solid"/>
            </a:ln>
          </c:spPr>
          <c:explosion val="7"/>
          <c:dPt>
            <c:idx val="0"/>
            <c:explosion val="55"/>
            <c:spPr>
              <a:solidFill>
                <a:srgbClr val="00FF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1"/>
            <c:explosion val="17"/>
            <c:spPr>
              <a:solidFill>
                <a:srgbClr val="CC99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2"/>
            <c:explosion val="44"/>
            <c:spPr>
              <a:solidFill>
                <a:srgbClr val="FF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2.1823535320143778E-2"/>
                  <c:y val="-0.17176522206248418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8.322056553510733E-2"/>
                  <c:y val="2.8028996548681507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 </a:t>
                    </a:r>
                    <a:r>
                      <a:rPr lang="en-US" sz="1400" dirty="0"/>
                      <a:t>35%</a:t>
                    </a:r>
                  </a:p>
                </c:rich>
              </c:tx>
              <c:spPr/>
              <c:dLblPos val="bestFit"/>
            </c:dLbl>
            <c:showPercent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3"/>
                <c:pt idx="0">
                  <c:v>0.58000000000000007</c:v>
                </c:pt>
                <c:pt idx="1">
                  <c:v>7.0000000000000021E-2</c:v>
                </c:pt>
                <c:pt idx="2" formatCode="0.00%">
                  <c:v>0.35000000000000003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692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9999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2692">
              <a:solidFill>
                <a:srgbClr val="000000"/>
              </a:solidFill>
              <a:prstDash val="solid"/>
            </a:ln>
          </c:spPr>
          <c:explosion val="7"/>
          <c:dPt>
            <c:idx val="0"/>
            <c:spPr>
              <a:solidFill>
                <a:srgbClr val="9999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1269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95070425251961643"/>
          <c:y val="0.33707845342861564"/>
          <c:w val="0.99295775035994527"/>
          <c:h val="0.66292110545005412"/>
        </c:manualLayout>
      </c:layout>
      <c:spPr>
        <a:solidFill>
          <a:srgbClr val="FFFFFF"/>
        </a:solidFill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004F-4341-4D83-AB50-3DDE8BFDE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5680-347B-4F50-B94E-05E7E3F7E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B3EB-7E0B-44A9-AA95-7E3BDC77C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828-B346-4EDB-A42E-E8D9FCB2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FB27-25CA-424C-8C2B-204E4BA28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FCC3-43B5-44F8-926C-5C7253A3A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9141-28B5-4BB6-A454-85C62F33B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3AC2-2922-4D83-B81C-2D928ABBD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0F82-1C35-4F75-A183-12F3765D3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F172-0906-479E-B2AD-3ECF70E02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7045-2535-4A10-92E3-1202CBE0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C9C6AE1-B34D-4568-ACC7-DBC62E1E8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2;&#1072;&#1083;&#1077;&#1085;&#1100;&#1082;&#1072;&#1103;%20&#1057;&#1090;&#1088;&#1072;&#1085;&#107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1" y="1628775"/>
            <a:ext cx="7340600" cy="1150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Использование игр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636838"/>
            <a:ext cx="6400800" cy="1079500"/>
          </a:xfrm>
        </p:spPr>
        <p:txBody>
          <a:bodyPr/>
          <a:lstStyle/>
          <a:p>
            <a:pPr marR="0" eaLnBrk="1" hangingPunct="1"/>
            <a:r>
              <a:rPr lang="ru-RU" smtClean="0">
                <a:solidFill>
                  <a:schemeClr val="bg1"/>
                </a:solidFill>
              </a:rPr>
              <a:t>в развитии детей, имеющих патологию речи</a:t>
            </a:r>
          </a:p>
        </p:txBody>
      </p:sp>
      <p:sp>
        <p:nvSpPr>
          <p:cNvPr id="2052" name="Rectangle 4"/>
          <p:cNvSpPr>
            <a:spLocks noRot="1" noChangeArrowheads="1"/>
          </p:cNvSpPr>
          <p:nvPr/>
        </p:nvSpPr>
        <p:spPr bwMode="auto">
          <a:xfrm>
            <a:off x="2627313" y="5661025"/>
            <a:ext cx="6400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МДОУ ДСКВ №6 «Солнышко»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Ескевич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Светлана Григорьевна</a:t>
            </a:r>
          </a:p>
        </p:txBody>
      </p:sp>
      <p:pic>
        <p:nvPicPr>
          <p:cNvPr id="8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Содержимое 5" descr="DSC01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3707904" cy="278092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6" name="Picture 2" descr="C:\Documents and Settings\Admin\Рабочий стол\Новая папка\DSC01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22504" cy="3016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 descr="C:\Documents and Settings\Admin\Рабочий стол\Новая папка\DSC01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1048" y="0"/>
            <a:ext cx="3882952" cy="2912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0085" y="4005064"/>
            <a:ext cx="3803915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14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916832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200" smtClean="0">
                <a:solidFill>
                  <a:schemeClr val="tx1"/>
                </a:solidFill>
              </a:rPr>
              <a:t>Начало учебного года (2011-2012)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979613" y="1987550"/>
            <a:ext cx="647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cs typeface="Times New Roman" pitchFamily="18" charset="0"/>
              </a:rPr>
              <a:t>30%</a:t>
            </a:r>
            <a:endParaRPr lang="ru-RU" sz="1600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3041650" y="4346575"/>
            <a:ext cx="35829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1200" b="1">
                <a:cs typeface="Times New Roman" pitchFamily="18" charset="0"/>
              </a:rPr>
              <a:t>                                                                     </a:t>
            </a:r>
            <a:r>
              <a:rPr lang="ru-RU" sz="1600" b="1">
                <a:cs typeface="Times New Roman" pitchFamily="18" charset="0"/>
              </a:rPr>
              <a:t>70%</a:t>
            </a:r>
            <a:endParaRPr lang="ru-RU" sz="16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Низкий уровень</a:t>
            </a:r>
            <a:endParaRPr lang="ru-RU" sz="14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Средний уровень</a:t>
            </a: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0" y="2349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374650" y="2039938"/>
          <a:ext cx="814228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</a:rPr>
              <a:t>Середина учебного года (2011-2012)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71550" y="1841500"/>
            <a:ext cx="3854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cs typeface="Times New Roman" pitchFamily="18" charset="0"/>
              </a:rPr>
              <a:t>                       </a:t>
            </a:r>
            <a:r>
              <a:rPr lang="en-US" b="1">
                <a:cs typeface="Times New Roman" pitchFamily="18" charset="0"/>
              </a:rPr>
              <a:t>1</a:t>
            </a:r>
            <a:r>
              <a:rPr lang="ru-RU" b="1">
                <a:cs typeface="Times New Roman" pitchFamily="18" charset="0"/>
              </a:rPr>
              <a:t>5%                         20%</a:t>
            </a: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46088" y="2111375"/>
          <a:ext cx="8361362" cy="264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595438" y="4703763"/>
            <a:ext cx="5181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1200" b="1"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1600" b="1">
                <a:cs typeface="Times New Roman" pitchFamily="18" charset="0"/>
              </a:rPr>
              <a:t>65%</a:t>
            </a:r>
            <a:endParaRPr lang="ru-RU" sz="16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Средний уровень</a:t>
            </a:r>
            <a:endParaRPr lang="ru-RU" sz="9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Низкий уровень</a:t>
            </a:r>
            <a:endParaRPr lang="ru-RU" sz="9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Высокий уровень</a:t>
            </a: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smtClean="0">
                <a:solidFill>
                  <a:schemeClr val="tx1"/>
                </a:solidFill>
              </a:rPr>
              <a:t>Конец учебного года (2011-2012)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2708275"/>
          <a:ext cx="7248525" cy="22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900113" y="5229225"/>
            <a:ext cx="29098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Средний уровень</a:t>
            </a:r>
            <a:endParaRPr lang="ru-RU" sz="9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Низкий уровень</a:t>
            </a:r>
            <a:endParaRPr lang="ru-RU" sz="900"/>
          </a:p>
          <a:p>
            <a:pPr algn="just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Высокий уровень</a:t>
            </a: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</a:rPr>
              <a:t>Результаты работы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сформированность правильного звукопроизношения у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практическое использование в речи детей лексико-грамматических средств языка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сформированность навыков связной речи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сформированность фонематического восприятия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развитие эмоционально-практического взаимодействия со взрослыми и сверстниками</a:t>
            </a:r>
          </a:p>
        </p:txBody>
      </p:sp>
      <p:pic>
        <p:nvPicPr>
          <p:cNvPr id="26628" name="Picture 4" descr="C:\Documents and Settings\Admin\Рабочий стол\Новая папка\multfilm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450" y="5157788"/>
            <a:ext cx="13525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1" y="5157788"/>
            <a:ext cx="8229600" cy="14303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C00CC"/>
                </a:solidFill>
              </a:rPr>
              <a:t>Спасибо за внимание!</a:t>
            </a:r>
          </a:p>
        </p:txBody>
      </p:sp>
      <p:pic>
        <p:nvPicPr>
          <p:cNvPr id="27651" name="Picture 4" descr="C:\Documents and Settings\Admin\Рабочий стол\Новая папка\cvety1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0350"/>
            <a:ext cx="37449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4937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Зачем нужна игра?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435975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свободу. Игра не задача, не долг, не закон. По приказу играть нельзя, только добровольно.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порядок. Система правил в игре абсолютна и несомненна. Невозможно нарушать правила и быть в игре.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создает гармонию. Формирует стремление к совершенству.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увлеченность. Она интенсивно вовлекает всего человека, активизирует его способности.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элемент неопределенности, который возбуждает, активизирует ум, настраивает на поиск оптимальных решений.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компенсацию, нейтрализацию недостатков 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физическое совершенствование, поскольку в активных своих формах она предполагает обучение.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возможность проявить или совершенствовать свои творческие навыки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развитие воображения.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возможность развить свой ум.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</a:rPr>
              <a:t>Игра дает радость общения. </a:t>
            </a:r>
          </a:p>
        </p:txBody>
      </p:sp>
      <p:pic>
        <p:nvPicPr>
          <p:cNvPr id="14340" name="Picture 12" descr="C:\Documents and Settings\Admin\Рабочий стол\Новая папка\multfilm-2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10588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Логопедические игры</a:t>
            </a:r>
          </a:p>
        </p:txBody>
      </p:sp>
      <p:grpSp>
        <p:nvGrpSpPr>
          <p:cNvPr id="15363" name="Group 22"/>
          <p:cNvGrpSpPr>
            <a:grpSpLocks/>
          </p:cNvGrpSpPr>
          <p:nvPr/>
        </p:nvGrpSpPr>
        <p:grpSpPr bwMode="auto">
          <a:xfrm>
            <a:off x="2555875" y="2060575"/>
            <a:ext cx="4224338" cy="3573463"/>
            <a:chOff x="1610" y="1298"/>
            <a:chExt cx="2661" cy="2251"/>
          </a:xfrm>
        </p:grpSpPr>
        <p:sp>
          <p:nvSpPr>
            <p:cNvPr id="15371" name="AutoShape 5"/>
            <p:cNvSpPr>
              <a:spLocks noChangeArrowheads="1"/>
            </p:cNvSpPr>
            <p:nvPr/>
          </p:nvSpPr>
          <p:spPr bwMode="auto">
            <a:xfrm>
              <a:off x="2457" y="2323"/>
              <a:ext cx="982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для чего?</a:t>
              </a:r>
            </a:p>
          </p:txBody>
        </p:sp>
        <p:sp>
          <p:nvSpPr>
            <p:cNvPr id="15372" name="AutoShape 6"/>
            <p:cNvSpPr>
              <a:spLocks noChangeArrowheads="1"/>
            </p:cNvSpPr>
            <p:nvPr/>
          </p:nvSpPr>
          <p:spPr bwMode="auto">
            <a:xfrm rot="7931093">
              <a:off x="3281" y="1986"/>
              <a:ext cx="847" cy="107"/>
            </a:xfrm>
            <a:prstGeom prst="leftArrow">
              <a:avLst>
                <a:gd name="adj1" fmla="val 50000"/>
                <a:gd name="adj2" fmla="val 1978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AutoShape 7"/>
            <p:cNvSpPr>
              <a:spLocks noChangeArrowheads="1"/>
            </p:cNvSpPr>
            <p:nvPr/>
          </p:nvSpPr>
          <p:spPr bwMode="auto">
            <a:xfrm>
              <a:off x="1610" y="2431"/>
              <a:ext cx="847" cy="108"/>
            </a:xfrm>
            <a:prstGeom prst="leftArrow">
              <a:avLst>
                <a:gd name="adj1" fmla="val 50000"/>
                <a:gd name="adj2" fmla="val 1960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8"/>
            <p:cNvSpPr>
              <a:spLocks noChangeArrowheads="1"/>
            </p:cNvSpPr>
            <p:nvPr/>
          </p:nvSpPr>
          <p:spPr bwMode="auto">
            <a:xfrm rot="5400000">
              <a:off x="2411" y="1767"/>
              <a:ext cx="1026" cy="88"/>
            </a:xfrm>
            <a:prstGeom prst="leftArrow">
              <a:avLst>
                <a:gd name="adj1" fmla="val 50000"/>
                <a:gd name="adj2" fmla="val 2914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AutoShape 9"/>
            <p:cNvSpPr>
              <a:spLocks noChangeArrowheads="1"/>
            </p:cNvSpPr>
            <p:nvPr/>
          </p:nvSpPr>
          <p:spPr bwMode="auto">
            <a:xfrm rot="2000443">
              <a:off x="1701" y="2069"/>
              <a:ext cx="848" cy="107"/>
            </a:xfrm>
            <a:prstGeom prst="leftArrow">
              <a:avLst>
                <a:gd name="adj1" fmla="val 50000"/>
                <a:gd name="adj2" fmla="val 1981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AutoShape 10"/>
            <p:cNvSpPr>
              <a:spLocks noChangeArrowheads="1"/>
            </p:cNvSpPr>
            <p:nvPr/>
          </p:nvSpPr>
          <p:spPr bwMode="auto">
            <a:xfrm rot="10800000">
              <a:off x="3424" y="2432"/>
              <a:ext cx="847" cy="108"/>
            </a:xfrm>
            <a:prstGeom prst="leftArrow">
              <a:avLst>
                <a:gd name="adj1" fmla="val 50000"/>
                <a:gd name="adj2" fmla="val 1960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AutoShape 11"/>
            <p:cNvSpPr>
              <a:spLocks noChangeArrowheads="1"/>
            </p:cNvSpPr>
            <p:nvPr/>
          </p:nvSpPr>
          <p:spPr bwMode="auto">
            <a:xfrm rot="-3261943">
              <a:off x="1687" y="2990"/>
              <a:ext cx="1026" cy="91"/>
            </a:xfrm>
            <a:prstGeom prst="leftArrow">
              <a:avLst>
                <a:gd name="adj1" fmla="val 50000"/>
                <a:gd name="adj2" fmla="val 2818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AutoShape 12"/>
            <p:cNvSpPr>
              <a:spLocks noChangeArrowheads="1"/>
            </p:cNvSpPr>
            <p:nvPr/>
          </p:nvSpPr>
          <p:spPr bwMode="auto">
            <a:xfrm rot="-7583446">
              <a:off x="3182" y="2992"/>
              <a:ext cx="1026" cy="88"/>
            </a:xfrm>
            <a:prstGeom prst="leftArrow">
              <a:avLst>
                <a:gd name="adj1" fmla="val 50000"/>
                <a:gd name="adj2" fmla="val 2914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539750" y="2636838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развития речевого дыхания</a:t>
            </a:r>
          </a:p>
        </p:txBody>
      </p:sp>
      <p:sp>
        <p:nvSpPr>
          <p:cNvPr id="15365" name="Rectangle 15"/>
          <p:cNvSpPr>
            <a:spLocks noChangeArrowheads="1"/>
          </p:cNvSpPr>
          <p:nvPr/>
        </p:nvSpPr>
        <p:spPr bwMode="auto">
          <a:xfrm>
            <a:off x="3492500" y="1700213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различения фонетически</a:t>
            </a:r>
          </a:p>
          <a:p>
            <a:pPr algn="ctr"/>
            <a:r>
              <a:rPr lang="ru-RU" sz="1400"/>
              <a:t>близких звуков речи</a:t>
            </a:r>
          </a:p>
        </p:txBody>
      </p:sp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6300788" y="2276475"/>
            <a:ext cx="23034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развития фонематического</a:t>
            </a:r>
          </a:p>
          <a:p>
            <a:pPr algn="ctr"/>
            <a:r>
              <a:rPr lang="ru-RU" sz="1400"/>
              <a:t> слуха</a:t>
            </a:r>
          </a:p>
        </p:txBody>
      </p:sp>
      <p:sp>
        <p:nvSpPr>
          <p:cNvPr id="15367" name="Rectangle 17"/>
          <p:cNvSpPr>
            <a:spLocks noChangeArrowheads="1"/>
          </p:cNvSpPr>
          <p:nvPr/>
        </p:nvSpPr>
        <p:spPr bwMode="auto">
          <a:xfrm>
            <a:off x="611188" y="3789363"/>
            <a:ext cx="20161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различия </a:t>
            </a:r>
          </a:p>
          <a:p>
            <a:pPr algn="ctr"/>
            <a:r>
              <a:rPr lang="ru-RU" sz="1400"/>
              <a:t>смешиваемых звуков</a:t>
            </a:r>
          </a:p>
        </p:txBody>
      </p:sp>
      <p:sp>
        <p:nvSpPr>
          <p:cNvPr id="15368" name="Rectangle 18"/>
          <p:cNvSpPr>
            <a:spLocks noChangeArrowheads="1"/>
          </p:cNvSpPr>
          <p:nvPr/>
        </p:nvSpPr>
        <p:spPr bwMode="auto">
          <a:xfrm>
            <a:off x="6732588" y="3644900"/>
            <a:ext cx="23034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развития</a:t>
            </a:r>
          </a:p>
          <a:p>
            <a:pPr algn="ctr"/>
            <a:r>
              <a:rPr lang="ru-RU" sz="1400"/>
              <a:t>лексико-грамматического</a:t>
            </a:r>
          </a:p>
          <a:p>
            <a:pPr algn="ctr"/>
            <a:r>
              <a:rPr lang="ru-RU" sz="1400"/>
              <a:t>строя речи</a:t>
            </a: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971550" y="5373688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овладения новым</a:t>
            </a:r>
          </a:p>
          <a:p>
            <a:pPr algn="ctr"/>
            <a:r>
              <a:rPr lang="ru-RU" sz="1400"/>
              <a:t>словарным запасом</a:t>
            </a:r>
          </a:p>
        </p:txBody>
      </p:sp>
      <p:sp>
        <p:nvSpPr>
          <p:cNvPr id="15370" name="Rectangle 20"/>
          <p:cNvSpPr>
            <a:spLocks noChangeArrowheads="1"/>
          </p:cNvSpPr>
          <p:nvPr/>
        </p:nvSpPr>
        <p:spPr bwMode="auto">
          <a:xfrm>
            <a:off x="6156325" y="5445125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автоматизации</a:t>
            </a:r>
          </a:p>
          <a:p>
            <a:pPr algn="ctr"/>
            <a:r>
              <a:rPr lang="ru-RU" sz="1400"/>
              <a:t>поставленных звуков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6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Цель игры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349500"/>
            <a:ext cx="7705725" cy="3240088"/>
          </a:xfrm>
        </p:spPr>
        <p:txBody>
          <a:bodyPr/>
          <a:lstStyle/>
          <a:p>
            <a:pPr marR="0" algn="l" eaLnBrk="1" hangingPunct="1"/>
            <a:r>
              <a:rPr lang="ru-RU" sz="3600" smtClean="0">
                <a:solidFill>
                  <a:schemeClr val="bg1"/>
                </a:solidFill>
              </a:rPr>
              <a:t>Устранение различных нарушений речи и создание условий для успешной учебной деятельности через игру</a:t>
            </a:r>
          </a:p>
        </p:txBody>
      </p:sp>
      <p:pic>
        <p:nvPicPr>
          <p:cNvPr id="16388" name="Picture 4" descr="C:\Documents and Settings\Admin\Рабочий стол\Новая папка\img1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1663" y="4437063"/>
            <a:ext cx="21923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Примеры игровых упражнений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Подборка игр для развития фонематического восприятия.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Подборка игр для коррекции звукопроизношения.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Подборка игр для развития связной речи.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Подборка игр для развития мелкой моторики.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Подборка игр для профилактики дисграфии и дислексии.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5366" name="Picture 6" descr="C:\Documents and Settings\Admin\Рабочий стол\Новая папка\паз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843" y="4135735"/>
            <a:ext cx="3508157" cy="2722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229600" cy="4953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Классификация логопедических игр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Подготовительные игры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Игры для формирования правильного звукопроизношения автоматизации и дифференциации поставленных звуков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Игры по формированию лексико-грамматического строя речи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Игры для развития связной речи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Игры для развития общей и мелкой моторики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Игры способствующие социализации ребенка </a:t>
            </a:r>
          </a:p>
        </p:txBody>
      </p:sp>
      <p:pic>
        <p:nvPicPr>
          <p:cNvPr id="6" name="Picture 5" descr="C:\Documents and Settings\Admin\Рабочий стол\Новая папка\0001-001-Detskie-stikhi-B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1922">
            <a:off x="6792582" y="53580"/>
            <a:ext cx="2420199" cy="1815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10587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Формы работы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8540750" cy="1873250"/>
          </a:xfrm>
        </p:spPr>
        <p:txBody>
          <a:bodyPr/>
          <a:lstStyle/>
          <a:p>
            <a:pPr eaLnBrk="1" hangingPunct="1"/>
            <a:r>
              <a:rPr lang="ru-RU" smtClean="0"/>
              <a:t>Фронтальные занятия</a:t>
            </a:r>
          </a:p>
          <a:p>
            <a:pPr eaLnBrk="1" hangingPunct="1"/>
            <a:r>
              <a:rPr lang="ru-RU" smtClean="0"/>
              <a:t>Подгрупповые занятия </a:t>
            </a:r>
          </a:p>
          <a:p>
            <a:pPr eaLnBrk="1" hangingPunct="1"/>
            <a:r>
              <a:rPr lang="ru-RU" smtClean="0"/>
              <a:t>Индивидуальные занятия</a:t>
            </a:r>
          </a:p>
        </p:txBody>
      </p:sp>
      <p:pic>
        <p:nvPicPr>
          <p:cNvPr id="6" name="Picture 5" descr="C:\Documents and Settings\Маша\Рабочий стол\Презентация на конкурс\Отбираем фото\Дети\Отобранные и уменьшенные\PE-039-0124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9688" y="3576953"/>
            <a:ext cx="4894312" cy="3281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10588" cy="536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Средства работы</a:t>
            </a:r>
          </a:p>
        </p:txBody>
      </p:sp>
      <p:pic>
        <p:nvPicPr>
          <p:cNvPr id="22534" name="Picture 6" descr="C:\Documents and Settings\Admin\Рабочий стол\Новая папка\DSC01427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98782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5" name="Picture 7" descr="C:\Documents and Settings\Admin\Рабочий стол\Новая папка\DSC01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376264" cy="178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7" name="Picture 9" descr="C:\Documents and Settings\Admin\Рабочий стол\Новая папка\DSC01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80728"/>
            <a:ext cx="3014393" cy="226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8" name="Picture 10" descr="C:\Documents and Settings\Admin\Рабочий стол\Новая папка\DSC01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85083"/>
            <a:ext cx="3563888" cy="2672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9" name="Picture 11" descr="C:\Documents and Settings\Admin\Рабочий стол\Новая папка\DSC01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933056"/>
            <a:ext cx="3611893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DSC01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6632"/>
            <a:ext cx="4355976" cy="326698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1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6478" y="3645024"/>
            <a:ext cx="4668010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1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3545632"/>
            <a:ext cx="4416491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326</Words>
  <Application>Microsoft Office PowerPoint</Application>
  <PresentationFormat>Экран (4:3)</PresentationFormat>
  <Paragraphs>75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Использование игр</vt:lpstr>
      <vt:lpstr>Зачем нужна игра?</vt:lpstr>
      <vt:lpstr>Логопедические игры</vt:lpstr>
      <vt:lpstr>Цель игры</vt:lpstr>
      <vt:lpstr>Примеры игровых упражнений</vt:lpstr>
      <vt:lpstr>Классификация логопедических игр</vt:lpstr>
      <vt:lpstr>Формы работы</vt:lpstr>
      <vt:lpstr>Средства работы</vt:lpstr>
      <vt:lpstr>Слайд 9</vt:lpstr>
      <vt:lpstr>Слайд 10</vt:lpstr>
      <vt:lpstr>Начало учебного года (2011-2012)</vt:lpstr>
      <vt:lpstr>Середина учебного года (2011-2012)</vt:lpstr>
      <vt:lpstr>Конец учебного года (2011-2012)</vt:lpstr>
      <vt:lpstr>Результаты работы</vt:lpstr>
      <vt:lpstr>Спасибо за внимание!</vt:lpstr>
    </vt:vector>
  </TitlesOfParts>
  <Company>fff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COMP</dc:creator>
  <cp:lastModifiedBy>ekirill</cp:lastModifiedBy>
  <cp:revision>37</cp:revision>
  <dcterms:created xsi:type="dcterms:W3CDTF">2011-12-26T18:57:30Z</dcterms:created>
  <dcterms:modified xsi:type="dcterms:W3CDTF">2014-01-28T19:25:00Z</dcterms:modified>
</cp:coreProperties>
</file>