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0"/>
  </p:notesMasterIdLst>
  <p:sldIdLst>
    <p:sldId id="257" r:id="rId2"/>
    <p:sldId id="285" r:id="rId3"/>
    <p:sldId id="302" r:id="rId4"/>
    <p:sldId id="298" r:id="rId5"/>
    <p:sldId id="299" r:id="rId6"/>
    <p:sldId id="295" r:id="rId7"/>
    <p:sldId id="296" r:id="rId8"/>
    <p:sldId id="303" r:id="rId9"/>
    <p:sldId id="304" r:id="rId10"/>
    <p:sldId id="305" r:id="rId11"/>
    <p:sldId id="297" r:id="rId12"/>
    <p:sldId id="288" r:id="rId13"/>
    <p:sldId id="300" r:id="rId14"/>
    <p:sldId id="292" r:id="rId15"/>
    <p:sldId id="293" r:id="rId16"/>
    <p:sldId id="286" r:id="rId17"/>
    <p:sldId id="306" r:id="rId18"/>
    <p:sldId id="28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4B0EA-E397-4604-92F6-BA12F61EAF1E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52B2B-C00C-48CF-9809-5A57B781A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13F5-00C2-4A26-B9EB-474CA1B14D0D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8344-0984-4ABF-B659-36A6B1646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13F5-00C2-4A26-B9EB-474CA1B14D0D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8344-0984-4ABF-B659-36A6B1646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13F5-00C2-4A26-B9EB-474CA1B14D0D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8344-0984-4ABF-B659-36A6B1646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13F5-00C2-4A26-B9EB-474CA1B14D0D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8344-0984-4ABF-B659-36A6B1646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13F5-00C2-4A26-B9EB-474CA1B14D0D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8344-0984-4ABF-B659-36A6B1646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13F5-00C2-4A26-B9EB-474CA1B14D0D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8344-0984-4ABF-B659-36A6B1646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13F5-00C2-4A26-B9EB-474CA1B14D0D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8344-0984-4ABF-B659-36A6B1646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13F5-00C2-4A26-B9EB-474CA1B14D0D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8344-0984-4ABF-B659-36A6B1646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13F5-00C2-4A26-B9EB-474CA1B14D0D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8344-0984-4ABF-B659-36A6B1646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13F5-00C2-4A26-B9EB-474CA1B14D0D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8344-0984-4ABF-B659-36A6B1646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13F5-00C2-4A26-B9EB-474CA1B14D0D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278344-0984-4ABF-B659-36A6B1646C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7813F5-00C2-4A26-B9EB-474CA1B14D0D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278344-0984-4ABF-B659-36A6B1646C9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         </a:t>
            </a:r>
            <a:r>
              <a:rPr lang="ru-RU" sz="3600" b="1" dirty="0" smtClean="0">
                <a:solidFill>
                  <a:srgbClr val="FF0066"/>
                </a:solidFill>
              </a:rPr>
              <a:t>Презентация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FF0066"/>
                </a:solidFill>
              </a:rPr>
              <a:t>опыта </a:t>
            </a:r>
            <a:br>
              <a:rPr lang="ru-RU" sz="3600" b="1" dirty="0" smtClean="0">
                <a:solidFill>
                  <a:srgbClr val="FF0066"/>
                </a:solidFill>
              </a:rPr>
            </a:br>
            <a:r>
              <a:rPr lang="ru-RU" sz="3600" b="1" dirty="0" smtClean="0">
                <a:solidFill>
                  <a:srgbClr val="FF0066"/>
                </a:solidFill>
              </a:rPr>
              <a:t>                          работы 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type="body" idx="1"/>
          </p:nvPr>
        </p:nvSpPr>
        <p:spPr>
          <a:xfrm>
            <a:off x="857224" y="2143116"/>
            <a:ext cx="857256" cy="571504"/>
          </a:xfrm>
        </p:spPr>
        <p:txBody>
          <a:bodyPr>
            <a:normAutofit/>
          </a:bodyPr>
          <a:lstStyle/>
          <a:p>
            <a:pPr marL="0" indent="0" algn="r" eaLnBrk="1" hangingPunct="1">
              <a:lnSpc>
                <a:spcPct val="80000"/>
              </a:lnSpc>
              <a:buFont typeface="Century Gothic" pitchFamily="34" charset="0"/>
              <a:buNone/>
              <a:defRPr/>
            </a:pPr>
            <a:endParaRPr lang="ru-RU" b="1" dirty="0" smtClean="0">
              <a:solidFill>
                <a:srgbClr val="008000"/>
              </a:solidFill>
            </a:endParaRPr>
          </a:p>
          <a:p>
            <a:pPr marL="0" indent="0" algn="r" eaLnBrk="1" hangingPunct="1">
              <a:lnSpc>
                <a:spcPct val="80000"/>
              </a:lnSpc>
              <a:buFont typeface="Century Gothic" pitchFamily="34" charset="0"/>
              <a:buNone/>
              <a:defRPr/>
            </a:pPr>
            <a:endParaRPr lang="ru-RU" b="1" dirty="0" smtClean="0">
              <a:solidFill>
                <a:srgbClr val="008000"/>
              </a:solidFill>
            </a:endParaRPr>
          </a:p>
          <a:p>
            <a:pPr marL="0" indent="0" algn="r" eaLnBrk="1" hangingPunct="1">
              <a:lnSpc>
                <a:spcPct val="80000"/>
              </a:lnSpc>
              <a:buFont typeface="Century Gothic" pitchFamily="34" charset="0"/>
              <a:buNone/>
              <a:defRPr/>
            </a:pPr>
            <a:endParaRPr lang="ru-RU" b="1" dirty="0" smtClean="0">
              <a:solidFill>
                <a:srgbClr val="008000"/>
              </a:solidFill>
            </a:endParaRPr>
          </a:p>
          <a:p>
            <a:pPr marL="0" indent="0" algn="r" eaLnBrk="1" hangingPunct="1">
              <a:lnSpc>
                <a:spcPct val="80000"/>
              </a:lnSpc>
              <a:buFont typeface="Century Gothic" pitchFamily="34" charset="0"/>
              <a:buNone/>
              <a:defRPr/>
            </a:pPr>
            <a:endParaRPr lang="ru-RU" b="1" dirty="0" smtClean="0">
              <a:solidFill>
                <a:srgbClr val="008000"/>
              </a:solidFill>
            </a:endParaRPr>
          </a:p>
          <a:p>
            <a:pPr marL="0" indent="0" algn="r" eaLnBrk="1" hangingPunct="1">
              <a:lnSpc>
                <a:spcPct val="80000"/>
              </a:lnSpc>
              <a:buFont typeface="Century Gothic" pitchFamily="34" charset="0"/>
              <a:buNone/>
              <a:defRPr/>
            </a:pPr>
            <a:endParaRPr lang="ru-RU" b="1" dirty="0" smtClean="0">
              <a:solidFill>
                <a:srgbClr val="008000"/>
              </a:solidFill>
            </a:endParaRPr>
          </a:p>
          <a:p>
            <a:pPr>
              <a:defRPr/>
            </a:pPr>
            <a:endParaRPr lang="ru-RU" sz="7200" dirty="0">
              <a:solidFill>
                <a:srgbClr val="0099FF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3438" y="5072074"/>
            <a:ext cx="4041775" cy="869157"/>
          </a:xfrm>
        </p:spPr>
        <p:txBody>
          <a:bodyPr>
            <a:normAutofit lnSpcReduction="10000"/>
          </a:bodyPr>
          <a:lstStyle/>
          <a:p>
            <a:pPr algn="r">
              <a:lnSpc>
                <a:spcPct val="80000"/>
              </a:lnSpc>
              <a:defRPr/>
            </a:pPr>
            <a:r>
              <a:rPr lang="ru-RU" sz="1600" dirty="0" smtClean="0">
                <a:solidFill>
                  <a:srgbClr val="00B0F0"/>
                </a:solidFill>
              </a:rPr>
              <a:t>Шмакова Наталья Николаевна,</a:t>
            </a:r>
          </a:p>
          <a:p>
            <a:pPr algn="r">
              <a:lnSpc>
                <a:spcPct val="80000"/>
              </a:lnSpc>
              <a:defRPr/>
            </a:pPr>
            <a:r>
              <a:rPr lang="ru-RU" sz="1600" dirty="0" smtClean="0">
                <a:solidFill>
                  <a:srgbClr val="008000"/>
                </a:solidFill>
              </a:rPr>
              <a:t> </a:t>
            </a:r>
            <a:r>
              <a:rPr lang="ru-RU" sz="1600" dirty="0" smtClean="0">
                <a:solidFill>
                  <a:srgbClr val="FF0066"/>
                </a:solidFill>
              </a:rPr>
              <a:t>учитель-логопед </a:t>
            </a:r>
          </a:p>
          <a:p>
            <a:pPr algn="r">
              <a:lnSpc>
                <a:spcPct val="80000"/>
              </a:lnSpc>
              <a:defRPr/>
            </a:pPr>
            <a:r>
              <a:rPr lang="ru-RU" sz="1600" dirty="0" smtClean="0">
                <a:solidFill>
                  <a:srgbClr val="0099FF"/>
                </a:solidFill>
              </a:rPr>
              <a:t>МДОУ «Детский сад </a:t>
            </a:r>
          </a:p>
          <a:p>
            <a:pPr algn="r">
              <a:lnSpc>
                <a:spcPct val="80000"/>
              </a:lnSpc>
              <a:defRPr/>
            </a:pPr>
            <a:r>
              <a:rPr lang="ru-RU" sz="1600" dirty="0" smtClean="0">
                <a:solidFill>
                  <a:srgbClr val="0099FF"/>
                </a:solidFill>
              </a:rPr>
              <a:t>компенсирующего вида № 25»</a:t>
            </a:r>
          </a:p>
          <a:p>
            <a:pPr>
              <a:defRPr/>
            </a:pPr>
            <a:endParaRPr lang="ru-RU" dirty="0" smtClean="0">
              <a:solidFill>
                <a:srgbClr val="0099FF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D:\Фотографии\ДНИ РОЖДЕНИЯ НАТАШИ\Наташа\День Учителя 2012 02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screen"/>
          <a:stretch>
            <a:fillRect/>
          </a:stretch>
        </p:blipFill>
        <p:spPr bwMode="auto">
          <a:xfrm>
            <a:off x="6710562" y="2357429"/>
            <a:ext cx="1647652" cy="22448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0034" y="2500306"/>
            <a:ext cx="4429156" cy="2928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66"/>
                </a:solidFill>
              </a:rPr>
              <a:t>    «Активизация речевого общения дошкольников с нарушением зрения посредством театрализованной деятельности»</a:t>
            </a:r>
            <a:endParaRPr lang="ru-RU" sz="2400" b="1" dirty="0">
              <a:solidFill>
                <a:srgbClr val="FF0066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35732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66"/>
                </a:solidFill>
              </a:rPr>
              <a:t>                 </a:t>
            </a:r>
            <a:r>
              <a:rPr lang="ru-RU" sz="2800" b="1" dirty="0" smtClean="0">
                <a:solidFill>
                  <a:srgbClr val="FF0066"/>
                </a:solidFill>
              </a:rPr>
              <a:t>Ведущая тигрёнку помогла и совет</a:t>
            </a:r>
            <a:br>
              <a:rPr lang="ru-RU" sz="2800" b="1" dirty="0" smtClean="0">
                <a:solidFill>
                  <a:srgbClr val="FF0066"/>
                </a:solidFill>
              </a:rPr>
            </a:br>
            <a:r>
              <a:rPr lang="ru-RU" sz="2800" b="1" dirty="0" smtClean="0">
                <a:solidFill>
                  <a:srgbClr val="FF0066"/>
                </a:solidFill>
              </a:rPr>
              <a:t>                ему дала: «Фею Звуков отыскать, чтоб </a:t>
            </a:r>
            <a:br>
              <a:rPr lang="ru-RU" sz="2800" b="1" dirty="0" smtClean="0">
                <a:solidFill>
                  <a:srgbClr val="FF0066"/>
                </a:solidFill>
              </a:rPr>
            </a:br>
            <a:r>
              <a:rPr lang="ru-RU" sz="2800" b="1" dirty="0" smtClean="0">
                <a:solidFill>
                  <a:srgbClr val="FF0066"/>
                </a:solidFill>
              </a:rPr>
              <a:t>                            научился он рычать!»</a:t>
            </a:r>
            <a:endParaRPr lang="ru-RU" sz="2800" b="1" dirty="0">
              <a:solidFill>
                <a:srgbClr val="FF0066"/>
              </a:solidFill>
            </a:endParaRPr>
          </a:p>
        </p:txBody>
      </p:sp>
      <p:pic>
        <p:nvPicPr>
          <p:cNvPr id="1027" name="Picture 3" descr="F:\КАК ТИГРЕНОК\P102038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71736" y="2817989"/>
            <a:ext cx="3643338" cy="269427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66"/>
                </a:solidFill>
              </a:rPr>
              <a:t>         </a:t>
            </a:r>
            <a:r>
              <a:rPr lang="ru-RU" sz="3100" b="1" dirty="0" smtClean="0">
                <a:solidFill>
                  <a:srgbClr val="FF0066"/>
                </a:solidFill>
              </a:rPr>
              <a:t>Сороки по лесу летали новость первыми </a:t>
            </a:r>
            <a:br>
              <a:rPr lang="ru-RU" sz="3100" b="1" dirty="0" smtClean="0">
                <a:solidFill>
                  <a:srgbClr val="FF0066"/>
                </a:solidFill>
              </a:rPr>
            </a:br>
            <a:r>
              <a:rPr lang="ru-RU" sz="3100" b="1" dirty="0" smtClean="0">
                <a:solidFill>
                  <a:srgbClr val="FF0066"/>
                </a:solidFill>
              </a:rPr>
              <a:t>    узнали: «Тра-та-та да тра-та-та тигрёнок в лес идёт </a:t>
            </a:r>
            <a:br>
              <a:rPr lang="ru-RU" sz="3100" b="1" dirty="0" smtClean="0">
                <a:solidFill>
                  <a:srgbClr val="FF0066"/>
                </a:solidFill>
              </a:rPr>
            </a:br>
            <a:r>
              <a:rPr lang="ru-RU" sz="3100" b="1" dirty="0" smtClean="0">
                <a:solidFill>
                  <a:srgbClr val="FF0066"/>
                </a:solidFill>
              </a:rPr>
              <a:t>                                           друзья!»</a:t>
            </a:r>
            <a:endParaRPr lang="ru-RU" sz="3100" b="1" dirty="0">
              <a:solidFill>
                <a:srgbClr val="FF0066"/>
              </a:solidFill>
            </a:endParaRPr>
          </a:p>
        </p:txBody>
      </p:sp>
      <p:pic>
        <p:nvPicPr>
          <p:cNvPr id="3074" name="Picture 2" descr="F:\КАК ТИГРЕНОК\P102039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1428728" y="2786058"/>
            <a:ext cx="2928958" cy="238953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3075" name="Picture 3" descr="D:\Фотографии\ДЕТСКИЙ САД\ДЕТСКИЙ САД\ТИГРЕНОК\IMG_787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57752" y="2771533"/>
            <a:ext cx="2928958" cy="2390359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11430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                            </a:t>
            </a:r>
            <a:r>
              <a:rPr lang="ru-RU" sz="2800" b="1" dirty="0" smtClean="0">
                <a:solidFill>
                  <a:srgbClr val="FF0066"/>
                </a:solidFill>
              </a:rPr>
              <a:t>Медвежата знали толк - </a:t>
            </a:r>
            <a:br>
              <a:rPr lang="ru-RU" sz="2800" b="1" dirty="0" smtClean="0">
                <a:solidFill>
                  <a:srgbClr val="FF0066"/>
                </a:solidFill>
              </a:rPr>
            </a:br>
            <a:r>
              <a:rPr lang="ru-RU" sz="2800" b="1" dirty="0" smtClean="0">
                <a:solidFill>
                  <a:srgbClr val="FF0066"/>
                </a:solidFill>
              </a:rPr>
              <a:t>                             дали  тигру свой урок!</a:t>
            </a:r>
            <a:endParaRPr lang="ru-RU" sz="2800" b="1" dirty="0">
              <a:solidFill>
                <a:srgbClr val="FF0066"/>
              </a:solidFill>
            </a:endParaRPr>
          </a:p>
        </p:txBody>
      </p:sp>
      <p:pic>
        <p:nvPicPr>
          <p:cNvPr id="4098" name="Picture 2" descr="D:\Фотографии\ДЕТСКИЙ САД\ДЕТСКИЙ САД\ТИГРЕНОК\IMG_787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lum bright="10000" contrast="20000"/>
          </a:blip>
          <a:srcRect/>
          <a:stretch>
            <a:fillRect/>
          </a:stretch>
        </p:blipFill>
        <p:spPr bwMode="auto">
          <a:xfrm>
            <a:off x="2592368" y="2714621"/>
            <a:ext cx="3694144" cy="2705496"/>
          </a:xfrm>
          <a:prstGeom prst="rect">
            <a:avLst/>
          </a:prstGeom>
          <a:noFill/>
          <a:ln w="19050">
            <a:solidFill>
              <a:schemeClr val="accent3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186766" cy="57150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66"/>
                </a:solidFill>
              </a:rPr>
              <a:t/>
            </a:r>
            <a:br>
              <a:rPr lang="ru-RU" sz="2700" b="1" dirty="0" smtClean="0">
                <a:solidFill>
                  <a:srgbClr val="FF0066"/>
                </a:solidFill>
              </a:rPr>
            </a:br>
            <a:r>
              <a:rPr lang="ru-RU" sz="2700" b="1" dirty="0" smtClean="0">
                <a:solidFill>
                  <a:srgbClr val="FF0066"/>
                </a:solidFill>
              </a:rPr>
              <a:t>         </a:t>
            </a:r>
            <a:endParaRPr lang="ru-RU" sz="2700" b="1" dirty="0">
              <a:solidFill>
                <a:srgbClr val="FF0066"/>
              </a:solidFill>
            </a:endParaRPr>
          </a:p>
        </p:txBody>
      </p:sp>
      <p:pic>
        <p:nvPicPr>
          <p:cNvPr id="6146" name="Picture 2" descr="F:\КАК ТИГРЕНОК\P10204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lum contrast="10000"/>
          </a:blip>
          <a:srcRect/>
          <a:stretch>
            <a:fillRect/>
          </a:stretch>
        </p:blipFill>
        <p:spPr bwMode="auto">
          <a:xfrm>
            <a:off x="2952739" y="2928934"/>
            <a:ext cx="3452838" cy="25896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52434" y="1571612"/>
            <a:ext cx="8186766" cy="107157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Волк под ёлкой не дремал,  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съесть друзей он так мечтал!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</a:t>
            </a:r>
            <a:r>
              <a:rPr lang="ru-RU" sz="3100" b="1" dirty="0" smtClean="0">
                <a:solidFill>
                  <a:srgbClr val="FF0066"/>
                </a:solidFill>
              </a:rPr>
              <a:t>Белка весело играла - язычок </a:t>
            </a:r>
            <a:br>
              <a:rPr lang="ru-RU" sz="3100" b="1" dirty="0" smtClean="0">
                <a:solidFill>
                  <a:srgbClr val="FF0066"/>
                </a:solidFill>
              </a:rPr>
            </a:br>
            <a:r>
              <a:rPr lang="ru-RU" sz="3100" b="1" dirty="0" smtClean="0">
                <a:solidFill>
                  <a:srgbClr val="FF0066"/>
                </a:solidFill>
              </a:rPr>
              <a:t>                                   тренировала.</a:t>
            </a:r>
            <a:endParaRPr lang="ru-RU" sz="3100" b="1" dirty="0">
              <a:solidFill>
                <a:srgbClr val="FF0066"/>
              </a:solidFill>
            </a:endParaRPr>
          </a:p>
        </p:txBody>
      </p:sp>
      <p:pic>
        <p:nvPicPr>
          <p:cNvPr id="2" name="Picture 2" descr="F:\КАК ТИГРЕНОК\P102040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71736" y="2611928"/>
            <a:ext cx="3357586" cy="2623114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42876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66"/>
                </a:solidFill>
              </a:rPr>
              <a:t>              </a:t>
            </a:r>
            <a:r>
              <a:rPr lang="ru-RU" sz="2800" b="1" dirty="0" smtClean="0">
                <a:solidFill>
                  <a:srgbClr val="FF0066"/>
                </a:solidFill>
              </a:rPr>
              <a:t>И лиса дала совет - чтобы зарычать</a:t>
            </a:r>
            <a:br>
              <a:rPr lang="ru-RU" sz="2800" b="1" dirty="0" smtClean="0">
                <a:solidFill>
                  <a:srgbClr val="FF0066"/>
                </a:solidFill>
              </a:rPr>
            </a:br>
            <a:r>
              <a:rPr lang="ru-RU" sz="2800" b="1" dirty="0" smtClean="0">
                <a:solidFill>
                  <a:srgbClr val="FF0066"/>
                </a:solidFill>
              </a:rPr>
              <a:t>                                           в ответ!</a:t>
            </a:r>
            <a:endParaRPr lang="ru-RU" sz="2800" b="1" dirty="0">
              <a:solidFill>
                <a:srgbClr val="FF0066"/>
              </a:solidFill>
            </a:endParaRPr>
          </a:p>
        </p:txBody>
      </p:sp>
      <p:pic>
        <p:nvPicPr>
          <p:cNvPr id="3" name="Picture 2" descr="F:\КАК ТИГРЕНОК\P102041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643174" y="2643183"/>
            <a:ext cx="3571900" cy="265118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135732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66"/>
                </a:solidFill>
              </a:rPr>
              <a:t>                Тигрёнок трудился и Фею искал, а сам </a:t>
            </a:r>
            <a:br>
              <a:rPr lang="ru-RU" sz="2800" b="1" dirty="0" smtClean="0">
                <a:solidFill>
                  <a:srgbClr val="FF0066"/>
                </a:solidFill>
              </a:rPr>
            </a:br>
            <a:r>
              <a:rPr lang="ru-RU" sz="2800" b="1" dirty="0" smtClean="0">
                <a:solidFill>
                  <a:srgbClr val="FF0066"/>
                </a:solidFill>
              </a:rPr>
              <a:t>                         этим временем он зарычал!</a:t>
            </a:r>
            <a:endParaRPr lang="ru-RU" sz="2800" b="1" dirty="0">
              <a:solidFill>
                <a:srgbClr val="FF0066"/>
              </a:solidFill>
            </a:endParaRPr>
          </a:p>
        </p:txBody>
      </p:sp>
      <p:pic>
        <p:nvPicPr>
          <p:cNvPr id="2050" name="Picture 2" descr="D:\Фотографии\ДЕТСКИЙ САД\ДЕТСКИЙ САД\ТИГРЕНОК\IMG_788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lum/>
          </a:blip>
          <a:stretch>
            <a:fillRect/>
          </a:stretch>
        </p:blipFill>
        <p:spPr bwMode="auto">
          <a:xfrm>
            <a:off x="2786050" y="2768198"/>
            <a:ext cx="3500462" cy="2625347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66"/>
                </a:solidFill>
              </a:rPr>
              <a:t>           </a:t>
            </a:r>
            <a:r>
              <a:rPr lang="ru-RU" sz="3100" b="1" dirty="0" smtClean="0">
                <a:solidFill>
                  <a:srgbClr val="FF0066"/>
                </a:solidFill>
              </a:rPr>
              <a:t>Смог волка тигрёнок быстро прогнать,</a:t>
            </a:r>
            <a:br>
              <a:rPr lang="ru-RU" sz="3100" b="1" dirty="0" smtClean="0">
                <a:solidFill>
                  <a:srgbClr val="FF0066"/>
                </a:solidFill>
              </a:rPr>
            </a:br>
            <a:r>
              <a:rPr lang="ru-RU" sz="3100" b="1" dirty="0" smtClean="0">
                <a:solidFill>
                  <a:srgbClr val="FF0066"/>
                </a:solidFill>
              </a:rPr>
              <a:t>                  ведь  научился он классно рычать!  </a:t>
            </a:r>
            <a:endParaRPr lang="ru-RU" sz="3100" b="1" dirty="0">
              <a:solidFill>
                <a:srgbClr val="FF0066"/>
              </a:solidFill>
            </a:endParaRPr>
          </a:p>
        </p:txBody>
      </p:sp>
      <p:pic>
        <p:nvPicPr>
          <p:cNvPr id="2051" name="Picture 3" descr="D:\Фотографии\ДЕТСКИЙ САД\ДЕТСКИЙ САД\ТИГРЕНОК\IMG_788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2643174" y="2891693"/>
            <a:ext cx="3143272" cy="246613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71612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66"/>
                </a:solidFill>
              </a:rPr>
              <a:t>                      </a:t>
            </a:r>
            <a:br>
              <a:rPr lang="ru-RU" sz="2800" dirty="0" smtClean="0">
                <a:solidFill>
                  <a:srgbClr val="FF0066"/>
                </a:solidFill>
              </a:rPr>
            </a:br>
            <a:r>
              <a:rPr lang="ru-RU" sz="2800" dirty="0" smtClean="0">
                <a:solidFill>
                  <a:srgbClr val="FF0066"/>
                </a:solidFill>
              </a:rPr>
              <a:t>                       </a:t>
            </a:r>
            <a:r>
              <a:rPr lang="ru-RU" sz="3100" b="1" dirty="0" smtClean="0">
                <a:solidFill>
                  <a:srgbClr val="FF0066"/>
                </a:solidFill>
              </a:rPr>
              <a:t>Дружба- великое дело, друзья!           </a:t>
            </a:r>
            <a:br>
              <a:rPr lang="ru-RU" sz="3100" b="1" dirty="0" smtClean="0">
                <a:solidFill>
                  <a:srgbClr val="FF0066"/>
                </a:solidFill>
              </a:rPr>
            </a:br>
            <a:r>
              <a:rPr lang="ru-RU" sz="3100" b="1" dirty="0" smtClean="0">
                <a:solidFill>
                  <a:srgbClr val="FF0066"/>
                </a:solidFill>
              </a:rPr>
              <a:t>                     И без неё - никак нам нельзя!!!</a:t>
            </a:r>
            <a:endParaRPr lang="ru-RU" sz="3100" b="1" dirty="0">
              <a:solidFill>
                <a:srgbClr val="FF0066"/>
              </a:solidFill>
            </a:endParaRPr>
          </a:p>
        </p:txBody>
      </p:sp>
      <p:pic>
        <p:nvPicPr>
          <p:cNvPr id="3074" name="Picture 2" descr="D:\Фотографии\ДЕТСКИЙ САД\ДЕТСКИЙ САД\ТИГРЕНОК\P11204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616213" y="3000372"/>
            <a:ext cx="3717924" cy="2788443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тографии\ДЕТСКИЙ САД\ДЕТСКИЙ САД\ТИГРЕНОК\АФИША\ГАЗЕТА 0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3108" y="1928802"/>
            <a:ext cx="4929222" cy="3357586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107157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        </a:t>
            </a:r>
            <a:r>
              <a:rPr lang="ru-RU" sz="2800" b="1" dirty="0" smtClean="0"/>
              <a:t>        </a:t>
            </a:r>
            <a:r>
              <a:rPr lang="ru-RU" sz="3200" b="1" dirty="0" smtClean="0"/>
              <a:t>     </a:t>
            </a:r>
            <a:r>
              <a:rPr lang="ru-RU" sz="2800" b="1" dirty="0" smtClean="0">
                <a:solidFill>
                  <a:srgbClr val="FF0066"/>
                </a:solidFill>
              </a:rPr>
              <a:t>В роль легко сейчас войдём и </a:t>
            </a:r>
            <a:br>
              <a:rPr lang="ru-RU" sz="2800" b="1" dirty="0" smtClean="0">
                <a:solidFill>
                  <a:srgbClr val="FF0066"/>
                </a:solidFill>
              </a:rPr>
            </a:br>
            <a:r>
              <a:rPr lang="ru-RU" sz="2800" b="1" dirty="0" smtClean="0">
                <a:solidFill>
                  <a:srgbClr val="FF0066"/>
                </a:solidFill>
              </a:rPr>
              <a:t>                            в спектакль попадём!</a:t>
            </a:r>
            <a:endParaRPr lang="ru-RU" sz="2800" b="1" dirty="0">
              <a:solidFill>
                <a:srgbClr val="FF0066"/>
              </a:solidFill>
            </a:endParaRPr>
          </a:p>
        </p:txBody>
      </p:sp>
      <p:pic>
        <p:nvPicPr>
          <p:cNvPr id="7171" name="Picture 3" descr="F:\КАК ТИГРЕНОК\P102035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643173" y="2643182"/>
            <a:ext cx="3857653" cy="3062826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07157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66"/>
                </a:solidFill>
              </a:rPr>
              <a:t>               </a:t>
            </a:r>
            <a:r>
              <a:rPr lang="ru-RU" sz="2800" b="1" dirty="0" smtClean="0">
                <a:solidFill>
                  <a:srgbClr val="FF0066"/>
                </a:solidFill>
              </a:rPr>
              <a:t>Зал украшен, гости тут, все спектакль</a:t>
            </a:r>
            <a:br>
              <a:rPr lang="ru-RU" sz="2800" b="1" dirty="0" smtClean="0">
                <a:solidFill>
                  <a:srgbClr val="FF0066"/>
                </a:solidFill>
              </a:rPr>
            </a:br>
            <a:r>
              <a:rPr lang="ru-RU" sz="2800" b="1" dirty="0" smtClean="0">
                <a:solidFill>
                  <a:srgbClr val="FF0066"/>
                </a:solidFill>
              </a:rPr>
              <a:t>                                        очень ждут!</a:t>
            </a:r>
            <a:endParaRPr lang="ru-RU" sz="2800" b="1" dirty="0">
              <a:solidFill>
                <a:srgbClr val="FF0066"/>
              </a:solidFill>
            </a:endParaRPr>
          </a:p>
        </p:txBody>
      </p:sp>
      <p:pic>
        <p:nvPicPr>
          <p:cNvPr id="4098" name="Picture 2" descr="F:\КАК ТИГРЕНОК\P102036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4572000" y="3214686"/>
            <a:ext cx="3286148" cy="251293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1026" name="Picture 2" descr="D:\Мои документы\ФОТО\Семинар по эмоциям\P113000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57289" y="2715910"/>
            <a:ext cx="3071835" cy="256910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58204" cy="1071570"/>
          </a:xfrm>
        </p:spPr>
        <p:txBody>
          <a:bodyPr>
            <a:noAutofit/>
          </a:bodyPr>
          <a:lstStyle/>
          <a:p>
            <a:r>
              <a:rPr lang="ru-RU" sz="4000" dirty="0" smtClean="0"/>
              <a:t>              </a:t>
            </a:r>
            <a:r>
              <a:rPr lang="ru-RU" sz="2800" b="1" dirty="0" smtClean="0">
                <a:solidFill>
                  <a:srgbClr val="FF0066"/>
                </a:solidFill>
              </a:rPr>
              <a:t>Тигрёнок подражал котёнку, мяукал    </a:t>
            </a:r>
            <a:br>
              <a:rPr lang="ru-RU" sz="2800" b="1" dirty="0" smtClean="0">
                <a:solidFill>
                  <a:srgbClr val="FF0066"/>
                </a:solidFill>
              </a:rPr>
            </a:br>
            <a:r>
              <a:rPr lang="ru-RU" sz="2800" b="1" dirty="0" smtClean="0">
                <a:solidFill>
                  <a:srgbClr val="FF0066"/>
                </a:solidFill>
              </a:rPr>
              <a:t>                                  громко и без толку…</a:t>
            </a:r>
            <a:endParaRPr lang="ru-RU" sz="2800" b="1" dirty="0">
              <a:solidFill>
                <a:srgbClr val="FF0066"/>
              </a:solidFill>
            </a:endParaRPr>
          </a:p>
        </p:txBody>
      </p:sp>
      <p:pic>
        <p:nvPicPr>
          <p:cNvPr id="5122" name="Picture 2" descr="F:\КАК ТИГРЕНОК\P102037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71735" y="2928934"/>
            <a:ext cx="3857653" cy="28932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214950"/>
            <a:ext cx="8215370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</a:t>
            </a:r>
            <a:r>
              <a:rPr lang="ru-RU" sz="3100" b="1" dirty="0" smtClean="0">
                <a:solidFill>
                  <a:srgbClr val="FF0066"/>
                </a:solidFill>
              </a:rPr>
              <a:t>Потом он лаял как наш пёс, </a:t>
            </a:r>
            <a:br>
              <a:rPr lang="ru-RU" sz="3100" b="1" dirty="0" smtClean="0">
                <a:solidFill>
                  <a:srgbClr val="FF0066"/>
                </a:solidFill>
              </a:rPr>
            </a:br>
            <a:r>
              <a:rPr lang="ru-RU" sz="3100" b="1" dirty="0" smtClean="0">
                <a:solidFill>
                  <a:srgbClr val="FF0066"/>
                </a:solidFill>
              </a:rPr>
              <a:t>                        но до щенка он не дорос!</a:t>
            </a:r>
            <a:endParaRPr lang="ru-RU" sz="3100" b="1" dirty="0">
              <a:solidFill>
                <a:srgbClr val="FF0066"/>
              </a:solidFill>
            </a:endParaRPr>
          </a:p>
        </p:txBody>
      </p:sp>
      <p:pic>
        <p:nvPicPr>
          <p:cNvPr id="6146" name="Picture 2" descr="D:\Фотографии\ДЕТСКИЙ САД\ДЕТСКИЙ САД\ТИГРЕНОК\IMG_787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69152" y="2071679"/>
            <a:ext cx="3739886" cy="278608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10715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66"/>
                </a:solidFill>
              </a:rPr>
              <a:t>                 Щенок учил, но всё напрасно, тигрёнок </a:t>
            </a:r>
            <a:br>
              <a:rPr lang="ru-RU" sz="2800" b="1" dirty="0" smtClean="0">
                <a:solidFill>
                  <a:srgbClr val="FF0066"/>
                </a:solidFill>
              </a:rPr>
            </a:br>
            <a:r>
              <a:rPr lang="ru-RU" sz="2800" b="1" dirty="0" smtClean="0">
                <a:solidFill>
                  <a:srgbClr val="FF0066"/>
                </a:solidFill>
              </a:rPr>
              <a:t>                                лаял только басом!</a:t>
            </a:r>
            <a:endParaRPr lang="ru-RU" sz="2800" b="1" dirty="0">
              <a:solidFill>
                <a:srgbClr val="FF0066"/>
              </a:solidFill>
            </a:endParaRPr>
          </a:p>
        </p:txBody>
      </p:sp>
      <p:pic>
        <p:nvPicPr>
          <p:cNvPr id="5122" name="Picture 2" descr="D:\Фотографии\ДЕТСКИЙ САД\ДЕТСКИЙ САД\ТИГРЕНОК\IMG_787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lum/>
          </a:blip>
          <a:srcRect/>
          <a:stretch>
            <a:fillRect/>
          </a:stretch>
        </p:blipFill>
        <p:spPr bwMode="auto">
          <a:xfrm>
            <a:off x="2357423" y="2714621"/>
            <a:ext cx="3857651" cy="2880538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000108"/>
            <a:ext cx="7500990" cy="12144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66"/>
                </a:solidFill>
              </a:rPr>
              <a:t>   </a:t>
            </a:r>
            <a:br>
              <a:rPr lang="ru-RU" b="1" dirty="0" smtClean="0">
                <a:solidFill>
                  <a:srgbClr val="FF0066"/>
                </a:solidFill>
              </a:rPr>
            </a:br>
            <a:r>
              <a:rPr lang="ru-RU" b="1" dirty="0" smtClean="0">
                <a:solidFill>
                  <a:srgbClr val="FF0066"/>
                </a:solidFill>
              </a:rPr>
              <a:t>             </a:t>
            </a:r>
            <a:r>
              <a:rPr lang="ru-RU" sz="3100" b="1" dirty="0" smtClean="0">
                <a:solidFill>
                  <a:srgbClr val="FF0066"/>
                </a:solidFill>
              </a:rPr>
              <a:t>Учился он ещё пищать, но </a:t>
            </a:r>
            <a:br>
              <a:rPr lang="ru-RU" sz="3100" b="1" dirty="0" smtClean="0">
                <a:solidFill>
                  <a:srgbClr val="FF0066"/>
                </a:solidFill>
              </a:rPr>
            </a:br>
            <a:r>
              <a:rPr lang="ru-RU" sz="3100" b="1" dirty="0" smtClean="0">
                <a:solidFill>
                  <a:srgbClr val="FF0066"/>
                </a:solidFill>
              </a:rPr>
              <a:t>                   не   умел как тигр - рычать!</a:t>
            </a:r>
            <a:endParaRPr lang="ru-RU" sz="3100" b="1" dirty="0">
              <a:solidFill>
                <a:srgbClr val="FF0066"/>
              </a:solidFill>
            </a:endParaRPr>
          </a:p>
        </p:txBody>
      </p:sp>
      <p:pic>
        <p:nvPicPr>
          <p:cNvPr id="8195" name="Picture 3" descr="F:\КАК ТИГРЕНОК\P102037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71736" y="2643182"/>
            <a:ext cx="3786214" cy="278608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857760"/>
            <a:ext cx="8401080" cy="85725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66"/>
                </a:solidFill>
              </a:rPr>
              <a:t>     </a:t>
            </a:r>
            <a:br>
              <a:rPr lang="ru-RU" sz="4000" b="1" dirty="0" smtClean="0">
                <a:solidFill>
                  <a:srgbClr val="FF0066"/>
                </a:solidFill>
              </a:rPr>
            </a:br>
            <a:r>
              <a:rPr lang="ru-RU" sz="4000" b="1" dirty="0" smtClean="0">
                <a:solidFill>
                  <a:srgbClr val="FF0066"/>
                </a:solidFill>
              </a:rPr>
              <a:t/>
            </a:r>
            <a:br>
              <a:rPr lang="ru-RU" sz="4000" b="1" dirty="0" smtClean="0">
                <a:solidFill>
                  <a:srgbClr val="FF0066"/>
                </a:solidFill>
              </a:rPr>
            </a:br>
            <a:r>
              <a:rPr lang="ru-RU" sz="4000" b="1" dirty="0" smtClean="0">
                <a:solidFill>
                  <a:srgbClr val="FF0066"/>
                </a:solidFill>
              </a:rPr>
              <a:t/>
            </a:r>
            <a:br>
              <a:rPr lang="ru-RU" sz="4000" b="1" dirty="0" smtClean="0">
                <a:solidFill>
                  <a:srgbClr val="FF0066"/>
                </a:solidFill>
              </a:rPr>
            </a:br>
            <a:r>
              <a:rPr lang="ru-RU" sz="3100" b="1" dirty="0" smtClean="0">
                <a:solidFill>
                  <a:srgbClr val="FF0066"/>
                </a:solidFill>
              </a:rPr>
              <a:t>                      А волк  друзей всех распугал и чуть </a:t>
            </a:r>
            <a:br>
              <a:rPr lang="ru-RU" sz="3100" b="1" dirty="0" smtClean="0">
                <a:solidFill>
                  <a:srgbClr val="FF0066"/>
                </a:solidFill>
              </a:rPr>
            </a:br>
            <a:r>
              <a:rPr lang="ru-RU" sz="3100" b="1" dirty="0" smtClean="0">
                <a:solidFill>
                  <a:srgbClr val="FF0066"/>
                </a:solidFill>
              </a:rPr>
              <a:t>                                    тигрёнка не украл…</a:t>
            </a:r>
            <a:endParaRPr lang="ru-RU" sz="3100" b="1" dirty="0">
              <a:solidFill>
                <a:srgbClr val="FF0066"/>
              </a:solidFill>
            </a:endParaRPr>
          </a:p>
        </p:txBody>
      </p:sp>
      <p:pic>
        <p:nvPicPr>
          <p:cNvPr id="2050" name="Picture 2" descr="D:\Фотографии\ДЕТСКИЙ САД\ДЕТСКИЙ САД\ТИГРЕНОК\IMG_788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714613" y="1784898"/>
            <a:ext cx="3643338" cy="266828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865</TotalTime>
  <Words>126</Words>
  <Application>Microsoft Office PowerPoint</Application>
  <PresentationFormat>Экран (4:3)</PresentationFormat>
  <Paragraphs>27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                            Презентация опыта                            работы </vt:lpstr>
      <vt:lpstr>Слайд 2</vt:lpstr>
      <vt:lpstr>                     В роль легко сейчас войдём и                              в спектакль попадём!</vt:lpstr>
      <vt:lpstr>               Зал украшен, гости тут, все спектакль                                         очень ждут!</vt:lpstr>
      <vt:lpstr>              Тигрёнок подражал котёнку, мяукал                                       громко и без толку…</vt:lpstr>
      <vt:lpstr>              Потом он лаял как наш пёс,                          но до щенка он не дорос!</vt:lpstr>
      <vt:lpstr>                 Щенок учил, но всё напрасно, тигрёнок                                  лаял только басом!</vt:lpstr>
      <vt:lpstr>                 Учился он ещё пищать, но                     не   умел как тигр - рычать!</vt:lpstr>
      <vt:lpstr>                              А волк  друзей всех распугал и чуть                                      тигрёнка не украл…</vt:lpstr>
      <vt:lpstr>                 Ведущая тигрёнку помогла и совет                 ему дала: «Фею Звуков отыскать, чтоб                              научился он рычать!»</vt:lpstr>
      <vt:lpstr>         Сороки по лесу летали новость первыми      узнали: «Тра-та-та да тра-та-та тигрёнок в лес идёт                                             друзья!»</vt:lpstr>
      <vt:lpstr>                             Медвежата знали толк -                               дали  тигру свой урок!</vt:lpstr>
      <vt:lpstr>          </vt:lpstr>
      <vt:lpstr>             Белка весело играла - язычок                                     тренировала.</vt:lpstr>
      <vt:lpstr>              И лиса дала совет - чтобы зарычать                                            в ответ!</vt:lpstr>
      <vt:lpstr>                Тигрёнок трудился и Фею искал, а сам                           этим временем он зарычал!</vt:lpstr>
      <vt:lpstr>           Смог волка тигрёнок быстро прогнать,                   ведь  научился он классно рычать!  </vt:lpstr>
      <vt:lpstr>                                              Дружба- великое дело, друзья!                                 И без неё - никак нам нельзя!!!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опыта работы</dc:title>
  <dc:creator>STAF</dc:creator>
  <cp:lastModifiedBy>LG</cp:lastModifiedBy>
  <cp:revision>108</cp:revision>
  <dcterms:created xsi:type="dcterms:W3CDTF">2012-02-15T16:50:57Z</dcterms:created>
  <dcterms:modified xsi:type="dcterms:W3CDTF">2014-01-25T03:56:51Z</dcterms:modified>
</cp:coreProperties>
</file>