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18.01.2015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18.01.2015</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18.01.2015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18.01.2015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18.01.2015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18.01.2015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18.01.2015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18.01.2015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18.01.2015</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650306"/>
          </a:xfrm>
        </p:spPr>
        <p:txBody>
          <a:bodyPr>
            <a:normAutofit/>
          </a:bodyPr>
          <a:lstStyle/>
          <a:p>
            <a:pPr algn="ctr"/>
            <a:r>
              <a:rPr lang="ru-RU" dirty="0" smtClean="0">
                <a:solidFill>
                  <a:srgbClr val="FF0000"/>
                </a:solidFill>
                <a:latin typeface="Times New Roman" panose="02020603050405020304" pitchFamily="18" charset="0"/>
                <a:cs typeface="Times New Roman" panose="02020603050405020304" pitchFamily="18" charset="0"/>
              </a:rPr>
              <a:t>Методическая разработка</a:t>
            </a:r>
            <a:br>
              <a:rPr lang="ru-RU" dirty="0" smtClean="0">
                <a:solidFill>
                  <a:srgbClr val="FF0000"/>
                </a:solidFill>
                <a:latin typeface="Times New Roman" panose="02020603050405020304" pitchFamily="18" charset="0"/>
                <a:cs typeface="Times New Roman" panose="02020603050405020304" pitchFamily="18" charset="0"/>
              </a:rPr>
            </a:br>
            <a:r>
              <a:rPr lang="ru-RU" dirty="0" smtClean="0">
                <a:solidFill>
                  <a:srgbClr val="00B050"/>
                </a:solidFill>
                <a:latin typeface="Times New Roman" panose="02020603050405020304" pitchFamily="18" charset="0"/>
                <a:cs typeface="Times New Roman" panose="02020603050405020304" pitchFamily="18" charset="0"/>
              </a:rPr>
              <a:t>Паспорт проекта</a:t>
            </a:r>
            <a:r>
              <a:rPr lang="ru-RU" dirty="0" smtClean="0">
                <a:solidFill>
                  <a:srgbClr val="FF0000"/>
                </a:solidFill>
                <a:latin typeface="Times New Roman" panose="02020603050405020304" pitchFamily="18" charset="0"/>
                <a:cs typeface="Times New Roman" panose="02020603050405020304" pitchFamily="18" charset="0"/>
              </a:rPr>
              <a:t/>
            </a:r>
            <a:br>
              <a:rPr lang="ru-RU" dirty="0" smtClean="0">
                <a:solidFill>
                  <a:srgbClr val="FF0000"/>
                </a:solidFill>
                <a:latin typeface="Times New Roman" panose="02020603050405020304" pitchFamily="18" charset="0"/>
                <a:cs typeface="Times New Roman" panose="02020603050405020304" pitchFamily="18" charset="0"/>
              </a:rPr>
            </a:br>
            <a:r>
              <a:rPr lang="ru-RU" sz="2800" dirty="0" smtClean="0">
                <a:solidFill>
                  <a:srgbClr val="002060"/>
                </a:solidFill>
                <a:latin typeface="Times New Roman" panose="02020603050405020304" pitchFamily="18" charset="0"/>
                <a:cs typeface="Times New Roman" panose="02020603050405020304" pitchFamily="18" charset="0"/>
              </a:rPr>
              <a:t>«Оригами как средство развития мелкой моторики детей дошкольного возраста»</a:t>
            </a:r>
            <a:endParaRPr lang="ru-RU" sz="28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457200" y="1600200"/>
            <a:ext cx="2242592" cy="4525963"/>
          </a:xfrm>
        </p:spPr>
        <p:txBody>
          <a:bodyPr/>
          <a:lstStyle/>
          <a:p>
            <a:endParaRPr lang="ru-RU" dirty="0"/>
          </a:p>
        </p:txBody>
      </p:sp>
      <p:pic>
        <p:nvPicPr>
          <p:cNvPr id="5" name="Объект 4"/>
          <p:cNvPicPr>
            <a:picLocks noGrp="1" noChangeAspect="1"/>
          </p:cNvPicPr>
          <p:nvPr>
            <p:ph sz="half" idx="2"/>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2915816" y="3284984"/>
            <a:ext cx="3600399" cy="2952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0069205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0" dirty="0">
                <a:solidFill>
                  <a:srgbClr val="C00000"/>
                </a:solidFill>
              </a:rPr>
              <a:t>Эффективность</a:t>
            </a:r>
            <a:endParaRPr lang="ru-RU" sz="40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2800" dirty="0">
                <a:latin typeface="Times New Roman" panose="02020603050405020304" pitchFamily="18" charset="0"/>
                <a:cs typeface="Times New Roman" panose="02020603050405020304" pitchFamily="18" charset="0"/>
              </a:rPr>
              <a:t>У детей наблюдается положительная динамика в развитии мелкой моторики и развитии речи.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У </a:t>
            </a:r>
            <a:r>
              <a:rPr lang="ru-RU" sz="2800" dirty="0">
                <a:latin typeface="Times New Roman" panose="02020603050405020304" pitchFamily="18" charset="0"/>
                <a:cs typeface="Times New Roman" panose="02020603050405020304" pitchFamily="18" charset="0"/>
              </a:rPr>
              <a:t>детей появился интерес к оригами</a:t>
            </a:r>
            <a:r>
              <a:rPr lang="ru-RU" sz="2800" dirty="0" smtClean="0">
                <a:latin typeface="Times New Roman" panose="02020603050405020304" pitchFamily="18" charset="0"/>
                <a:cs typeface="Times New Roman" panose="02020603050405020304" pitchFamily="18" charset="0"/>
              </a:rPr>
              <a:t>.</a:t>
            </a:r>
          </a:p>
          <a:p>
            <a:r>
              <a:rPr lang="ru-RU" sz="2800" dirty="0" smtClean="0">
                <a:latin typeface="Times New Roman" panose="02020603050405020304" pitchFamily="18" charset="0"/>
                <a:cs typeface="Times New Roman" panose="02020603050405020304" pitchFamily="18" charset="0"/>
              </a:rPr>
              <a:t> Знают </a:t>
            </a:r>
            <a:r>
              <a:rPr lang="ru-RU" sz="2800" dirty="0">
                <a:latin typeface="Times New Roman" panose="02020603050405020304" pitchFamily="18" charset="0"/>
                <a:cs typeface="Times New Roman" panose="02020603050405020304" pitchFamily="18" charset="0"/>
              </a:rPr>
              <a:t>специальные термины и условные обозначения.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Могут </a:t>
            </a:r>
            <a:r>
              <a:rPr lang="ru-RU" sz="2800" dirty="0">
                <a:latin typeface="Times New Roman" panose="02020603050405020304" pitchFamily="18" charset="0"/>
                <a:cs typeface="Times New Roman" panose="02020603050405020304" pitchFamily="18" charset="0"/>
              </a:rPr>
              <a:t>использовать знания при изготовлении поделки в технике оригами самостоятельно.</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48330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04664"/>
            <a:ext cx="8229600" cy="5721499"/>
          </a:xfrm>
        </p:spPr>
        <p:txBody>
          <a:bodyPr>
            <a:normAutofit fontScale="85000" lnSpcReduction="10000"/>
          </a:bodyPr>
          <a:lstStyle/>
          <a:p>
            <a:pPr marL="0" indent="0">
              <a:buNone/>
            </a:pPr>
            <a:r>
              <a:rPr lang="ru-RU" sz="3300" b="1" dirty="0">
                <a:solidFill>
                  <a:srgbClr val="C00000"/>
                </a:solidFill>
                <a:latin typeface="Times New Roman" panose="02020603050405020304" pitchFamily="18" charset="0"/>
                <a:cs typeface="Times New Roman" panose="02020603050405020304" pitchFamily="18" charset="0"/>
              </a:rPr>
              <a:t>Формы и методы </a:t>
            </a:r>
            <a:r>
              <a:rPr lang="ru-RU" sz="3300" b="1" dirty="0" smtClean="0">
                <a:solidFill>
                  <a:srgbClr val="C00000"/>
                </a:solidFill>
                <a:latin typeface="Times New Roman" panose="02020603050405020304" pitchFamily="18" charset="0"/>
                <a:cs typeface="Times New Roman" panose="02020603050405020304" pitchFamily="18" charset="0"/>
              </a:rPr>
              <a:t>работы</a:t>
            </a:r>
            <a:r>
              <a:rPr lang="ru-RU" sz="3300" b="1" dirty="0">
                <a:solidFill>
                  <a:srgbClr val="C00000"/>
                </a:solidFill>
                <a:latin typeface="Times New Roman" panose="02020603050405020304" pitchFamily="18" charset="0"/>
                <a:cs typeface="Times New Roman" panose="02020603050405020304" pitchFamily="18" charset="0"/>
              </a:rPr>
              <a:t/>
            </a:r>
            <a:br>
              <a:rPr lang="ru-RU" sz="3300" b="1" dirty="0">
                <a:solidFill>
                  <a:srgbClr val="C00000"/>
                </a:solidFill>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В процессе организованной образовательной деятельности используются различные формы:</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традиционные, комбинированные и практические НОД;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игры, праздники, конкурсы, соревнования.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i="1" dirty="0">
                <a:solidFill>
                  <a:srgbClr val="002060"/>
                </a:solidFill>
                <a:latin typeface="Times New Roman" panose="02020603050405020304" pitchFamily="18" charset="0"/>
                <a:cs typeface="Times New Roman" panose="02020603050405020304" pitchFamily="18" charset="0"/>
              </a:rPr>
              <a:t>Методы, в основе которых лежит способ организации НОД:</a:t>
            </a:r>
            <a:r>
              <a:rPr lang="ru-RU" b="1" i="1" dirty="0">
                <a:solidFill>
                  <a:srgbClr val="002060"/>
                </a:solidFill>
                <a:latin typeface="Times New Roman" panose="02020603050405020304" pitchFamily="18" charset="0"/>
                <a:cs typeface="Times New Roman" panose="02020603050405020304" pitchFamily="18" charset="0"/>
              </a:rPr>
              <a:t/>
            </a:r>
            <a:br>
              <a:rPr lang="ru-RU" b="1" i="1" dirty="0">
                <a:solidFill>
                  <a:srgbClr val="002060"/>
                </a:solidFill>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словесный: устное изложение, беседа, рассказ;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наглядный: иллюстраций, наблюдение, показ (выполнение педагогом, работа по образцу и др.):</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практический: выполнение работ по инструкционным картам, схемам.</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i="1" dirty="0">
                <a:solidFill>
                  <a:srgbClr val="002060"/>
                </a:solidFill>
                <a:latin typeface="Times New Roman" panose="02020603050405020304" pitchFamily="18" charset="0"/>
                <a:cs typeface="Times New Roman" panose="02020603050405020304" pitchFamily="18" charset="0"/>
              </a:rPr>
              <a:t>Методы, в основе которых лежит уровень деятельности детей:</a:t>
            </a:r>
            <a:r>
              <a:rPr lang="ru-RU" b="1" i="1" dirty="0">
                <a:solidFill>
                  <a:srgbClr val="002060"/>
                </a:solidFill>
                <a:latin typeface="Times New Roman" panose="02020603050405020304" pitchFamily="18" charset="0"/>
                <a:cs typeface="Times New Roman" panose="02020603050405020304" pitchFamily="18" charset="0"/>
              </a:rPr>
              <a:t/>
            </a:r>
            <a:br>
              <a:rPr lang="ru-RU" b="1" i="1" dirty="0">
                <a:solidFill>
                  <a:srgbClr val="002060"/>
                </a:solidFill>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объяснительно-иллюстративный – дети воспринимают и усваивают готовую информацию</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репродуктивный – </a:t>
            </a:r>
            <a:r>
              <a:rPr lang="ru-RU" dirty="0" smtClean="0">
                <a:latin typeface="Times New Roman" panose="02020603050405020304" pitchFamily="18" charset="0"/>
                <a:cs typeface="Times New Roman" panose="02020603050405020304" pitchFamily="18" charset="0"/>
              </a:rPr>
              <a:t>дети </a:t>
            </a:r>
            <a:r>
              <a:rPr lang="ru-RU" dirty="0">
                <a:latin typeface="Times New Roman" panose="02020603050405020304" pitchFamily="18" charset="0"/>
                <a:cs typeface="Times New Roman" panose="02020603050405020304" pitchFamily="18" charset="0"/>
              </a:rPr>
              <a:t>воспроизводят полученные знания и освоенные способы деятельности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исследовательский – самостоятельная творческая работа детей</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13014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dirty="0">
                <a:solidFill>
                  <a:srgbClr val="FF0000"/>
                </a:solidFill>
                <a:latin typeface="Times New Roman" panose="02020603050405020304" pitchFamily="18" charset="0"/>
                <a:cs typeface="Times New Roman" panose="02020603050405020304" pitchFamily="18" charset="0"/>
              </a:rPr>
              <a:t>Принципы построения программы:</a:t>
            </a:r>
            <a:br>
              <a:rPr lang="ru-RU" dirty="0">
                <a:solidFill>
                  <a:srgbClr val="FF0000"/>
                </a:solidFill>
                <a:latin typeface="Times New Roman" panose="02020603050405020304" pitchFamily="18" charset="0"/>
                <a:cs typeface="Times New Roman" panose="02020603050405020304" pitchFamily="18" charset="0"/>
              </a:rPr>
            </a:b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5536" y="980728"/>
            <a:ext cx="8229600" cy="5289451"/>
          </a:xfrm>
        </p:spPr>
        <p:txBody>
          <a:bodyPr>
            <a:normAutofit lnSpcReduction="10000"/>
          </a:bodyPr>
          <a:lstStyle/>
          <a:p>
            <a:r>
              <a:rPr lang="ru-RU" dirty="0"/>
              <a:t>Системность – педагогическое воздействие выстроено в систему специальных игр, упражнений и заданий.</a:t>
            </a:r>
          </a:p>
          <a:p>
            <a:r>
              <a:rPr lang="ru-RU" dirty="0"/>
              <a:t>Преемственности – каждый следующий этап базируется на уже сформированных навыках и, в свою очередь, формирует «зону ближайшего развития».</a:t>
            </a:r>
          </a:p>
          <a:p>
            <a:r>
              <a:rPr lang="ru-RU" dirty="0"/>
              <a:t>Возрастное соответствие – предлагаемые игры и упражнения учитывают возможности детей данного возраста.</a:t>
            </a:r>
          </a:p>
          <a:p>
            <a:r>
              <a:rPr lang="ru-RU" dirty="0"/>
              <a:t>Наглядность.</a:t>
            </a:r>
          </a:p>
          <a:p>
            <a:r>
              <a:rPr lang="ru-RU" dirty="0" err="1"/>
              <a:t>Деятельностный</a:t>
            </a:r>
            <a:r>
              <a:rPr lang="ru-RU" dirty="0"/>
              <a:t> принцип – задачи развития психических функций достигаются через практическую деятельность</a:t>
            </a:r>
          </a:p>
          <a:p>
            <a:r>
              <a:rPr lang="ru-RU" dirty="0" err="1"/>
              <a:t>Здоровьесберегающий</a:t>
            </a:r>
            <a:r>
              <a:rPr lang="ru-RU" dirty="0"/>
              <a:t> принцип – обеспечено сочетание статичного и динамичного положения детей, смена видов деятельности.</a:t>
            </a:r>
          </a:p>
          <a:p>
            <a:endParaRPr lang="ru-RU" dirty="0"/>
          </a:p>
        </p:txBody>
      </p:sp>
    </p:spTree>
    <p:extLst>
      <p:ext uri="{BB962C8B-B14F-4D97-AF65-F5344CB8AC3E}">
        <p14:creationId xmlns:p14="http://schemas.microsoft.com/office/powerpoint/2010/main" val="163885229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12974"/>
          </a:xfrm>
        </p:spPr>
        <p:txBody>
          <a:bodyPr>
            <a:noAutofit/>
          </a:bodyPr>
          <a:lstStyle/>
          <a:p>
            <a:r>
              <a:rPr lang="ru-RU" sz="4000" dirty="0">
                <a:solidFill>
                  <a:srgbClr val="FF0000"/>
                </a:solidFill>
                <a:latin typeface="Times New Roman" panose="02020603050405020304" pitchFamily="18" charset="0"/>
                <a:cs typeface="Times New Roman" panose="02020603050405020304" pitchFamily="18" charset="0"/>
              </a:rPr>
              <a:t>Направления работы</a:t>
            </a:r>
            <a:br>
              <a:rPr lang="ru-RU" sz="4000" dirty="0">
                <a:solidFill>
                  <a:srgbClr val="FF0000"/>
                </a:solidFill>
                <a:latin typeface="Times New Roman" panose="02020603050405020304" pitchFamily="18" charset="0"/>
                <a:cs typeface="Times New Roman" panose="02020603050405020304" pitchFamily="18" charset="0"/>
              </a:rPr>
            </a:br>
            <a:endParaRPr lang="ru-RU" sz="40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980728"/>
            <a:ext cx="8229600" cy="5145435"/>
          </a:xfrm>
        </p:spPr>
        <p:txBody>
          <a:bodyPr/>
          <a:lstStyle/>
          <a:p>
            <a:r>
              <a:rPr lang="ru-RU" dirty="0">
                <a:latin typeface="Times New Roman" panose="02020603050405020304" pitchFamily="18" charset="0"/>
                <a:cs typeface="Times New Roman" panose="02020603050405020304" pitchFamily="18" charset="0"/>
              </a:rPr>
              <a:t>Сбор информации, анализ результатов обследования по развитию мелкой моторики руки у </a:t>
            </a:r>
            <a:r>
              <a:rPr lang="ru-RU">
                <a:latin typeface="Times New Roman" panose="02020603050405020304" pitchFamily="18" charset="0"/>
                <a:cs typeface="Times New Roman" panose="02020603050405020304" pitchFamily="18" charset="0"/>
              </a:rPr>
              <a:t>воспитанников </a:t>
            </a:r>
            <a:r>
              <a:rPr lang="ru-RU" smtClean="0">
                <a:latin typeface="Times New Roman" panose="02020603050405020304" pitchFamily="18" charset="0"/>
                <a:cs typeface="Times New Roman" panose="02020603050405020304" pitchFamily="18" charset="0"/>
              </a:rPr>
              <a:t>ДОУ.</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Изучение педагогической и психологической литературы по развитию мелкой моторики руки у дошкольников.</a:t>
            </a:r>
          </a:p>
          <a:p>
            <a:r>
              <a:rPr lang="ru-RU" dirty="0">
                <a:latin typeface="Times New Roman" panose="02020603050405020304" pitchFamily="18" charset="0"/>
                <a:cs typeface="Times New Roman" panose="02020603050405020304" pitchFamily="18" charset="0"/>
              </a:rPr>
              <a:t>Составление плана работы по развитию мелкой моторики руки у детей старшего дошкольного возраста средствами оригами, разработка конспектов занятий, подбор игр и упражнений для развития мелкой моторики руки.</a:t>
            </a:r>
          </a:p>
          <a:p>
            <a:r>
              <a:rPr lang="ru-RU" dirty="0">
                <a:latin typeface="Times New Roman" panose="02020603050405020304" pitchFamily="18" charset="0"/>
                <a:cs typeface="Times New Roman" panose="02020603050405020304" pitchFamily="18" charset="0"/>
              </a:rPr>
              <a:t>Реализация плана работы в </a:t>
            </a:r>
            <a:r>
              <a:rPr lang="ru-RU" dirty="0" err="1">
                <a:latin typeface="Times New Roman" panose="02020603050405020304" pitchFamily="18" charset="0"/>
                <a:cs typeface="Times New Roman" panose="02020603050405020304" pitchFamily="18" charset="0"/>
              </a:rPr>
              <a:t>воспитательно</a:t>
            </a:r>
            <a:r>
              <a:rPr lang="ru-RU" dirty="0">
                <a:latin typeface="Times New Roman" panose="02020603050405020304" pitchFamily="18" charset="0"/>
                <a:cs typeface="Times New Roman" panose="02020603050405020304" pitchFamily="18" charset="0"/>
              </a:rPr>
              <a:t>-образовательном процессе</a:t>
            </a:r>
          </a:p>
          <a:p>
            <a:r>
              <a:rPr lang="ru-RU" dirty="0">
                <a:latin typeface="Times New Roman" panose="02020603050405020304" pitchFamily="18" charset="0"/>
                <a:cs typeface="Times New Roman" panose="02020603050405020304" pitchFamily="18" charset="0"/>
              </a:rPr>
              <a:t>Анализ достигнутых результатов. Определение дальнейших перспектив развития</a:t>
            </a:r>
          </a:p>
          <a:p>
            <a:endParaRPr lang="ru-RU" dirty="0"/>
          </a:p>
        </p:txBody>
      </p:sp>
    </p:spTree>
    <p:extLst>
      <p:ext uri="{BB962C8B-B14F-4D97-AF65-F5344CB8AC3E}">
        <p14:creationId xmlns:p14="http://schemas.microsoft.com/office/powerpoint/2010/main" val="291781426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156990"/>
          </a:xfrm>
        </p:spPr>
        <p:txBody>
          <a:bodyPr/>
          <a:lstStyle/>
          <a:p>
            <a:endParaRPr lang="ru-RU" dirty="0"/>
          </a:p>
        </p:txBody>
      </p:sp>
      <p:sp>
        <p:nvSpPr>
          <p:cNvPr id="3" name="Объект 2"/>
          <p:cNvSpPr>
            <a:spLocks noGrp="1"/>
          </p:cNvSpPr>
          <p:nvPr>
            <p:ph idx="1"/>
          </p:nvPr>
        </p:nvSpPr>
        <p:spPr>
          <a:xfrm>
            <a:off x="457200" y="260648"/>
            <a:ext cx="8229600" cy="6120680"/>
          </a:xfrm>
        </p:spPr>
        <p:txBody>
          <a:bodyPr>
            <a:normAutofit fontScale="92500" lnSpcReduction="20000"/>
          </a:bodyPr>
          <a:lstStyle/>
          <a:p>
            <a:pPr marL="0" indent="0">
              <a:buNone/>
            </a:pPr>
            <a:r>
              <a:rPr lang="ru-RU" sz="2600" b="1" dirty="0">
                <a:solidFill>
                  <a:srgbClr val="FF0000"/>
                </a:solidFill>
                <a:latin typeface="Times New Roman" panose="02020603050405020304" pitchFamily="18" charset="0"/>
                <a:cs typeface="Times New Roman" panose="02020603050405020304" pitchFamily="18" charset="0"/>
              </a:rPr>
              <a:t>Содержание работы по развитию мелкой моторики руки через работу с бумагой (оригами)</a:t>
            </a:r>
          </a:p>
          <a:p>
            <a:pPr marL="0" indent="0">
              <a:buNone/>
            </a:pPr>
            <a:r>
              <a:rPr lang="ru-RU" sz="2600" dirty="0">
                <a:latin typeface="Times New Roman" panose="02020603050405020304" pitchFamily="18" charset="0"/>
                <a:cs typeface="Times New Roman" panose="02020603050405020304" pitchFamily="18" charset="0"/>
              </a:rPr>
              <a:t>Работа проводится вне занятий, в совместной деятельности с педагогом, индивидуальным и подгрупповым способом, по 5–10 минут ежедневно на первом этапе. Последующее проведение занятий увеличивается до 20–25 минут.</a:t>
            </a:r>
          </a:p>
          <a:p>
            <a:pPr marL="0" indent="0">
              <a:buNone/>
            </a:pPr>
            <a:r>
              <a:rPr lang="ru-RU" sz="2600" b="1" i="1" dirty="0">
                <a:solidFill>
                  <a:srgbClr val="002060"/>
                </a:solidFill>
                <a:latin typeface="Times New Roman" panose="02020603050405020304" pitchFamily="18" charset="0"/>
                <a:cs typeface="Times New Roman" panose="02020603050405020304" pitchFamily="18" charset="0"/>
              </a:rPr>
              <a:t>Условия реализации опыта</a:t>
            </a:r>
          </a:p>
          <a:p>
            <a:pPr marL="0" indent="0">
              <a:buNone/>
            </a:pPr>
            <a:r>
              <a:rPr lang="ru-RU" sz="2600" dirty="0">
                <a:latin typeface="Times New Roman" panose="02020603050405020304" pitchFamily="18" charset="0"/>
                <a:cs typeface="Times New Roman" panose="02020603050405020304" pitchFamily="18" charset="0"/>
              </a:rPr>
              <a:t>Должно быть хорошо освещенное место, поверхность стола должна быть ровной и чистой.</a:t>
            </a:r>
          </a:p>
          <a:p>
            <a:pPr marL="0" indent="0">
              <a:buNone/>
            </a:pPr>
            <a:r>
              <a:rPr lang="ru-RU" sz="2600" dirty="0">
                <a:latin typeface="Times New Roman" panose="02020603050405020304" pitchFamily="18" charset="0"/>
                <a:cs typeface="Times New Roman" panose="02020603050405020304" pitchFamily="18" charset="0"/>
              </a:rPr>
              <a:t>Бумага должна быть мягкой,</a:t>
            </a:r>
          </a:p>
          <a:p>
            <a:pPr marL="0" indent="0">
              <a:buNone/>
            </a:pPr>
            <a:r>
              <a:rPr lang="ru-RU" sz="2600" dirty="0">
                <a:latin typeface="Times New Roman" panose="02020603050405020304" pitchFamily="18" charset="0"/>
                <a:cs typeface="Times New Roman" panose="02020603050405020304" pitchFamily="18" charset="0"/>
              </a:rPr>
              <a:t>У ребёнка должен быть стимул для выполнения определённых операций с бумагой.</a:t>
            </a:r>
          </a:p>
          <a:p>
            <a:pPr marL="0" indent="0">
              <a:buNone/>
            </a:pPr>
            <a:r>
              <a:rPr lang="ru-RU" sz="2600" dirty="0">
                <a:latin typeface="Times New Roman" panose="02020603050405020304" pitchFamily="18" charset="0"/>
                <a:cs typeface="Times New Roman" panose="02020603050405020304" pitchFamily="18" charset="0"/>
              </a:rPr>
              <a:t>Задания должны соответствовать возрасту и индивидуальным особенностям ребёнка.</a:t>
            </a:r>
          </a:p>
          <a:p>
            <a:pPr marL="0" indent="0">
              <a:buNone/>
            </a:pPr>
            <a:r>
              <a:rPr lang="ru-RU" sz="2600" dirty="0">
                <a:latin typeface="Times New Roman" panose="02020603050405020304" pitchFamily="18" charset="0"/>
                <a:cs typeface="Times New Roman" panose="02020603050405020304" pitchFamily="18" charset="0"/>
              </a:rPr>
              <a:t>Ребенок должен получать радость от того, что у него все получилось.</a:t>
            </a:r>
          </a:p>
          <a:p>
            <a:pPr marL="0" indent="0">
              <a:buNone/>
            </a:pPr>
            <a:r>
              <a:rPr lang="ru-RU" sz="2600" dirty="0">
                <a:latin typeface="Times New Roman" panose="02020603050405020304" pitchFamily="18" charset="0"/>
                <a:cs typeface="Times New Roman" panose="02020603050405020304" pitchFamily="18" charset="0"/>
              </a:rPr>
              <a:t>Взаимодействие с родителями.</a:t>
            </a:r>
          </a:p>
          <a:p>
            <a:endParaRPr lang="ru-RU" dirty="0"/>
          </a:p>
        </p:txBody>
      </p:sp>
    </p:spTree>
    <p:extLst>
      <p:ext uri="{BB962C8B-B14F-4D97-AF65-F5344CB8AC3E}">
        <p14:creationId xmlns:p14="http://schemas.microsoft.com/office/powerpoint/2010/main" val="271787992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a:solidFill>
                  <a:srgbClr val="C00000"/>
                </a:solidFill>
                <a:latin typeface="Times New Roman" panose="02020603050405020304" pitchFamily="18" charset="0"/>
                <a:cs typeface="Times New Roman" panose="02020603050405020304" pitchFamily="18" charset="0"/>
              </a:rPr>
              <a:t>Этапы работы:</a:t>
            </a:r>
            <a:r>
              <a:rPr lang="ru-RU" dirty="0"/>
              <a:t/>
            </a:r>
            <a:br>
              <a:rPr lang="ru-RU" dirty="0"/>
            </a:br>
            <a:endParaRPr lang="ru-RU" dirty="0"/>
          </a:p>
        </p:txBody>
      </p:sp>
      <p:sp>
        <p:nvSpPr>
          <p:cNvPr id="3" name="Объект 2"/>
          <p:cNvSpPr>
            <a:spLocks noGrp="1"/>
          </p:cNvSpPr>
          <p:nvPr>
            <p:ph idx="1"/>
          </p:nvPr>
        </p:nvSpPr>
        <p:spPr>
          <a:xfrm>
            <a:off x="457200" y="1052736"/>
            <a:ext cx="8229600" cy="5328592"/>
          </a:xfrm>
        </p:spPr>
        <p:txBody>
          <a:bodyPr/>
          <a:lstStyle/>
          <a:p>
            <a:pPr marL="0" indent="0">
              <a:buNone/>
            </a:pPr>
            <a:r>
              <a:rPr lang="ru-RU" dirty="0">
                <a:solidFill>
                  <a:srgbClr val="002060"/>
                </a:solidFill>
              </a:rPr>
              <a:t>1 этап.</a:t>
            </a:r>
            <a:r>
              <a:rPr lang="ru-RU" dirty="0"/>
              <a:t> </a:t>
            </a:r>
            <a:r>
              <a:rPr lang="ru-RU" b="1" dirty="0">
                <a:solidFill>
                  <a:srgbClr val="7030A0"/>
                </a:solidFill>
              </a:rPr>
              <a:t>Информационно-мотивационный</a:t>
            </a:r>
            <a:r>
              <a:rPr lang="ru-RU" dirty="0"/>
              <a:t> – знакомство детей с оригами, происхождением этого способа работы с бумагой, готовыми работами.</a:t>
            </a:r>
          </a:p>
          <a:p>
            <a:pPr marL="0" indent="0">
              <a:buNone/>
            </a:pPr>
            <a:r>
              <a:rPr lang="ru-RU" dirty="0">
                <a:solidFill>
                  <a:srgbClr val="002060"/>
                </a:solidFill>
              </a:rPr>
              <a:t>2 этап</a:t>
            </a:r>
            <a:r>
              <a:rPr lang="ru-RU" dirty="0"/>
              <a:t>. </a:t>
            </a:r>
            <a:r>
              <a:rPr lang="ru-RU" b="1" dirty="0">
                <a:solidFill>
                  <a:srgbClr val="7030A0"/>
                </a:solidFill>
              </a:rPr>
              <a:t>Организационно-подготовительный</a:t>
            </a:r>
            <a:r>
              <a:rPr lang="ru-RU" dirty="0"/>
              <a:t> – подготовка необходимого материала, знакомство с разными сортами бумаги, её подбор для изготовления поделок.</a:t>
            </a:r>
          </a:p>
          <a:p>
            <a:pPr marL="0" indent="0">
              <a:buNone/>
            </a:pPr>
            <a:r>
              <a:rPr lang="ru-RU" dirty="0">
                <a:solidFill>
                  <a:srgbClr val="002060"/>
                </a:solidFill>
              </a:rPr>
              <a:t>3 этап</a:t>
            </a:r>
            <a:r>
              <a:rPr lang="ru-RU" dirty="0"/>
              <a:t>. </a:t>
            </a:r>
            <a:r>
              <a:rPr lang="ru-RU" b="1" dirty="0" err="1">
                <a:solidFill>
                  <a:srgbClr val="7030A0"/>
                </a:solidFill>
              </a:rPr>
              <a:t>Деятельностно</a:t>
            </a:r>
            <a:r>
              <a:rPr lang="ru-RU" b="1" dirty="0">
                <a:solidFill>
                  <a:srgbClr val="7030A0"/>
                </a:solidFill>
              </a:rPr>
              <a:t>-обучающий</a:t>
            </a:r>
            <a:r>
              <a:rPr lang="ru-RU" dirty="0"/>
              <a:t> – обучение ориентировке на листе бумаги, работа со схемами, знакомство с базовыми формами ( косынка, воздушный змей, дверь, квадрат)</a:t>
            </a:r>
          </a:p>
          <a:p>
            <a:pPr marL="0" indent="0">
              <a:buNone/>
            </a:pPr>
            <a:r>
              <a:rPr lang="ru-RU" dirty="0">
                <a:solidFill>
                  <a:srgbClr val="002060"/>
                </a:solidFill>
              </a:rPr>
              <a:t>4 этап</a:t>
            </a:r>
            <a:r>
              <a:rPr lang="ru-RU" b="1" dirty="0"/>
              <a:t>. </a:t>
            </a:r>
            <a:r>
              <a:rPr lang="ru-RU" b="1" dirty="0">
                <a:solidFill>
                  <a:srgbClr val="7030A0"/>
                </a:solidFill>
              </a:rPr>
              <a:t>Продуктивно-творческий</a:t>
            </a:r>
            <a:r>
              <a:rPr lang="ru-RU" dirty="0"/>
              <a:t> – самостоятельное выполнение детьми индивидуальных и коллективных работ.</a:t>
            </a:r>
          </a:p>
          <a:p>
            <a:endParaRPr lang="ru-RU" dirty="0"/>
          </a:p>
        </p:txBody>
      </p:sp>
    </p:spTree>
    <p:extLst>
      <p:ext uri="{BB962C8B-B14F-4D97-AF65-F5344CB8AC3E}">
        <p14:creationId xmlns:p14="http://schemas.microsoft.com/office/powerpoint/2010/main" val="355339533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548680"/>
            <a:ext cx="8229600" cy="5577483"/>
          </a:xfrm>
        </p:spPr>
        <p:txBody>
          <a:bodyPr/>
          <a:lstStyle/>
          <a:p>
            <a:r>
              <a:rPr lang="ru-RU" sz="3200" dirty="0">
                <a:latin typeface="Times New Roman" panose="02020603050405020304" pitchFamily="18" charset="0"/>
                <a:cs typeface="Times New Roman" panose="02020603050405020304" pitchFamily="18" charset="0"/>
              </a:rPr>
              <a:t>Создание мотивации. Загадки, стихи, интересные истории о предмете</a:t>
            </a:r>
          </a:p>
          <a:p>
            <a:r>
              <a:rPr lang="ru-RU" sz="3200" dirty="0">
                <a:latin typeface="Times New Roman" panose="02020603050405020304" pitchFamily="18" charset="0"/>
                <a:cs typeface="Times New Roman" panose="02020603050405020304" pitchFamily="18" charset="0"/>
              </a:rPr>
              <a:t>Повторение правил техники безопасности</a:t>
            </a:r>
          </a:p>
          <a:p>
            <a:r>
              <a:rPr lang="ru-RU" sz="3200" dirty="0">
                <a:latin typeface="Times New Roman" panose="02020603050405020304" pitchFamily="18" charset="0"/>
                <a:cs typeface="Times New Roman" panose="02020603050405020304" pitchFamily="18" charset="0"/>
              </a:rPr>
              <a:t>Повторение базовых форм</a:t>
            </a:r>
          </a:p>
          <a:p>
            <a:r>
              <a:rPr lang="ru-RU" sz="3200" dirty="0">
                <a:latin typeface="Times New Roman" panose="02020603050405020304" pitchFamily="18" charset="0"/>
                <a:cs typeface="Times New Roman" panose="02020603050405020304" pitchFamily="18" charset="0"/>
              </a:rPr>
              <a:t>Показ и рассматривание образца</a:t>
            </a:r>
          </a:p>
          <a:p>
            <a:r>
              <a:rPr lang="ru-RU" sz="3200" dirty="0">
                <a:latin typeface="Times New Roman" panose="02020603050405020304" pitchFamily="18" charset="0"/>
                <a:cs typeface="Times New Roman" panose="02020603050405020304" pitchFamily="18" charset="0"/>
              </a:rPr>
              <a:t>Чтение схемы поэтапного выполнения</a:t>
            </a:r>
          </a:p>
          <a:p>
            <a:r>
              <a:rPr lang="ru-RU" sz="3200" dirty="0">
                <a:latin typeface="Times New Roman" panose="02020603050405020304" pitchFamily="18" charset="0"/>
                <a:cs typeface="Times New Roman" panose="02020603050405020304" pitchFamily="18" charset="0"/>
              </a:rPr>
              <a:t>Практическая часть</a:t>
            </a:r>
          </a:p>
          <a:p>
            <a:r>
              <a:rPr lang="ru-RU" sz="3200" dirty="0">
                <a:latin typeface="Times New Roman" panose="02020603050405020304" pitchFamily="18" charset="0"/>
                <a:cs typeface="Times New Roman" panose="02020603050405020304" pitchFamily="18" charset="0"/>
              </a:rPr>
              <a:t>Анализ работы (аккуратность, последовательность, творчество)</a:t>
            </a:r>
          </a:p>
          <a:p>
            <a:endParaRPr lang="ru-RU" dirty="0"/>
          </a:p>
        </p:txBody>
      </p:sp>
    </p:spTree>
    <p:extLst>
      <p:ext uri="{BB962C8B-B14F-4D97-AF65-F5344CB8AC3E}">
        <p14:creationId xmlns:p14="http://schemas.microsoft.com/office/powerpoint/2010/main" val="419273481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04664"/>
            <a:ext cx="8229600" cy="5721499"/>
          </a:xfrm>
        </p:spPr>
        <p:txBody>
          <a:bodyPr>
            <a:normAutofit/>
          </a:bodyPr>
          <a:lstStyle/>
          <a:p>
            <a:pPr marL="0" indent="0">
              <a:buNone/>
            </a:pPr>
            <a:r>
              <a:rPr lang="ru-RU" sz="3200" b="1" dirty="0">
                <a:solidFill>
                  <a:srgbClr val="C00000"/>
                </a:solidFill>
                <a:latin typeface="Times New Roman" panose="02020603050405020304" pitchFamily="18" charset="0"/>
                <a:cs typeface="Times New Roman" panose="02020603050405020304" pitchFamily="18" charset="0"/>
              </a:rPr>
              <a:t>Методы</a:t>
            </a:r>
            <a:r>
              <a:rPr lang="ru-RU" sz="2200" dirty="0">
                <a:latin typeface="Times New Roman" panose="02020603050405020304" pitchFamily="18" charset="0"/>
                <a:cs typeface="Times New Roman" panose="02020603050405020304" pitchFamily="18" charset="0"/>
              </a:rPr>
              <a:t> используемые при проведении органично сочетаются. Используется наглядный метод – демонстрация способов действий, показ образца, словесный – рассказ педагога, беседа. Задаваемые детям вопросы ориентируют их на необходимость рассуждать, анализировать, стимулируют самостоятельный поиск решения познавательной задачи.</a:t>
            </a:r>
          </a:p>
          <a:p>
            <a:pPr marL="0" indent="0">
              <a:buNone/>
            </a:pPr>
            <a:r>
              <a:rPr lang="ru-RU" sz="2200" dirty="0">
                <a:latin typeface="Times New Roman" panose="02020603050405020304" pitchFamily="18" charset="0"/>
                <a:cs typeface="Times New Roman" panose="02020603050405020304" pitchFamily="18" charset="0"/>
              </a:rPr>
              <a:t>Практический и игровой методы включают упражнения и игры для развития моторики кисти и пальцев рук. Упражнения и игры для развития пространственных представлений, пространственной ориентации. Игровые упражнения на развитие умения ориентироваться в плоскости листа. Игровые упражнения на развитие зрительного восприятия, свойств внимания. Важной частью работы являются «пальчиковые игры». Они увлекательны и способствуют развитию речи, творческой деятельности. Активизируют моторику рук, вырабатывается ловкость, умение управлять своими движениями, концентрировать внимание.</a:t>
            </a:r>
          </a:p>
          <a:p>
            <a:pPr marL="0" indent="0">
              <a:buNone/>
            </a:pPr>
            <a:endParaRPr lang="ru-RU" dirty="0"/>
          </a:p>
        </p:txBody>
      </p:sp>
    </p:spTree>
    <p:extLst>
      <p:ext uri="{BB962C8B-B14F-4D97-AF65-F5344CB8AC3E}">
        <p14:creationId xmlns:p14="http://schemas.microsoft.com/office/powerpoint/2010/main" val="257148950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p:spPr>
        <p:txBody>
          <a:bodyPr>
            <a:normAutofit fontScale="92500" lnSpcReduction="10000"/>
          </a:bodyPr>
          <a:lstStyle/>
          <a:p>
            <a:pPr marL="0" indent="0">
              <a:buNone/>
            </a:pPr>
            <a:r>
              <a:rPr lang="ru-RU" b="1" i="1" dirty="0">
                <a:latin typeface="Times New Roman" panose="02020603050405020304" pitchFamily="18" charset="0"/>
                <a:cs typeface="Times New Roman" panose="02020603050405020304" pitchFamily="18" charset="0"/>
              </a:rPr>
              <a:t>В работе с детьми используются следующие</a:t>
            </a:r>
            <a:r>
              <a:rPr lang="ru-RU" dirty="0">
                <a:latin typeface="Times New Roman" panose="02020603050405020304" pitchFamily="18" charset="0"/>
                <a:cs typeface="Times New Roman" panose="02020603050405020304" pitchFamily="18" charset="0"/>
              </a:rPr>
              <a:t> </a:t>
            </a:r>
            <a:r>
              <a:rPr lang="ru-RU" sz="3500" b="1" dirty="0">
                <a:solidFill>
                  <a:srgbClr val="C00000"/>
                </a:solidFill>
                <a:latin typeface="Times New Roman" panose="02020603050405020304" pitchFamily="18" charset="0"/>
                <a:cs typeface="Times New Roman" panose="02020603050405020304" pitchFamily="18" charset="0"/>
              </a:rPr>
              <a:t>приемы:</a:t>
            </a:r>
            <a:endParaRPr lang="ru-RU" sz="3500" dirty="0">
              <a:solidFill>
                <a:srgbClr val="C00000"/>
              </a:solidFill>
              <a:latin typeface="Times New Roman" panose="02020603050405020304" pitchFamily="18" charset="0"/>
              <a:cs typeface="Times New Roman" panose="02020603050405020304" pitchFamily="18" charset="0"/>
            </a:endParaRPr>
          </a:p>
          <a:p>
            <a:pPr marL="0" indent="0">
              <a:buNone/>
            </a:pPr>
            <a:r>
              <a:rPr lang="ru-RU" i="1" dirty="0">
                <a:latin typeface="Times New Roman" panose="02020603050405020304" pitchFamily="18" charset="0"/>
                <a:cs typeface="Times New Roman" panose="02020603050405020304" pitchFamily="18" charset="0"/>
              </a:rPr>
              <a:t>мотивация к выполнению</a:t>
            </a:r>
            <a:r>
              <a:rPr lang="ru-RU" dirty="0">
                <a:latin typeface="Times New Roman" panose="02020603050405020304" pitchFamily="18" charset="0"/>
                <a:cs typeface="Times New Roman" panose="02020603050405020304" pitchFamily="18" charset="0"/>
              </a:rPr>
              <a:t> (оформление для группы, детского сада, участие в выставке, подарки к празднику);</a:t>
            </a:r>
          </a:p>
          <a:p>
            <a:pPr marL="0" indent="0">
              <a:buNone/>
            </a:pPr>
            <a:r>
              <a:rPr lang="ru-RU" i="1" dirty="0">
                <a:latin typeface="Times New Roman" panose="02020603050405020304" pitchFamily="18" charset="0"/>
                <a:cs typeface="Times New Roman" panose="02020603050405020304" pitchFamily="18" charset="0"/>
              </a:rPr>
              <a:t>обсуждение правил, пользования орудием труда</a:t>
            </a:r>
            <a:r>
              <a:rPr lang="ru-RU" dirty="0">
                <a:latin typeface="Times New Roman" panose="02020603050405020304" pitchFamily="18" charset="0"/>
                <a:cs typeface="Times New Roman" panose="02020603050405020304" pitchFamily="18" charset="0"/>
              </a:rPr>
              <a:t>, например тема беседы «Как работать безопасно»,</a:t>
            </a:r>
          </a:p>
          <a:p>
            <a:pPr marL="0" indent="0">
              <a:buNone/>
            </a:pPr>
            <a:r>
              <a:rPr lang="ru-RU" i="1" dirty="0">
                <a:latin typeface="Times New Roman" panose="02020603050405020304" pitchFamily="18" charset="0"/>
                <a:cs typeface="Times New Roman" panose="02020603050405020304" pitchFamily="18" charset="0"/>
              </a:rPr>
              <a:t>комментирование способа выполнения действий</a:t>
            </a:r>
            <a:r>
              <a:rPr lang="ru-RU" dirty="0">
                <a:latin typeface="Times New Roman" panose="02020603050405020304" pitchFamily="18" charset="0"/>
                <a:cs typeface="Times New Roman" panose="02020603050405020304" pitchFamily="18" charset="0"/>
              </a:rPr>
              <a:t>, позволяет развивать логическое мышление;</a:t>
            </a:r>
          </a:p>
          <a:p>
            <a:pPr marL="0" indent="0">
              <a:buNone/>
            </a:pPr>
            <a:r>
              <a:rPr lang="ru-RU" i="1" dirty="0">
                <a:latin typeface="Times New Roman" panose="02020603050405020304" pitchFamily="18" charset="0"/>
                <a:cs typeface="Times New Roman" panose="02020603050405020304" pitchFamily="18" charset="0"/>
              </a:rPr>
              <a:t>совместные действия</a:t>
            </a:r>
            <a:r>
              <a:rPr lang="ru-RU" dirty="0">
                <a:latin typeface="Times New Roman" panose="02020603050405020304" pitchFamily="18" charset="0"/>
                <a:cs typeface="Times New Roman" panose="02020603050405020304" pitchFamily="18" charset="0"/>
              </a:rPr>
              <a:t> (или «пассивные), рука ребенка в руке педагога;</a:t>
            </a:r>
          </a:p>
          <a:p>
            <a:pPr marL="0" indent="0">
              <a:buNone/>
            </a:pPr>
            <a:r>
              <a:rPr lang="ru-RU" i="1" dirty="0">
                <a:latin typeface="Times New Roman" panose="02020603050405020304" pitchFamily="18" charset="0"/>
                <a:cs typeface="Times New Roman" panose="02020603050405020304" pitchFamily="18" charset="0"/>
              </a:rPr>
              <a:t>художественное слово</a:t>
            </a:r>
            <a:r>
              <a:rPr lang="ru-RU" dirty="0">
                <a:latin typeface="Times New Roman" panose="02020603050405020304" pitchFamily="18" charset="0"/>
                <a:cs typeface="Times New Roman" panose="02020603050405020304" pitchFamily="18" charset="0"/>
              </a:rPr>
              <a:t>, использование, как стихотворений, так и загадок;</a:t>
            </a:r>
          </a:p>
          <a:p>
            <a:pPr marL="0" indent="0">
              <a:buNone/>
            </a:pPr>
            <a:r>
              <a:rPr lang="ru-RU" i="1" dirty="0">
                <a:latin typeface="Times New Roman" panose="02020603050405020304" pitchFamily="18" charset="0"/>
                <a:cs typeface="Times New Roman" panose="02020603050405020304" pitchFamily="18" charset="0"/>
              </a:rPr>
              <a:t>вопросы к детям;</a:t>
            </a:r>
            <a:endParaRPr lang="ru-RU" dirty="0">
              <a:latin typeface="Times New Roman" panose="02020603050405020304" pitchFamily="18" charset="0"/>
              <a:cs typeface="Times New Roman" panose="02020603050405020304" pitchFamily="18" charset="0"/>
            </a:endParaRPr>
          </a:p>
          <a:p>
            <a:pPr marL="0" indent="0">
              <a:buNone/>
            </a:pPr>
            <a:r>
              <a:rPr lang="ru-RU" i="1" dirty="0">
                <a:latin typeface="Times New Roman" panose="02020603050405020304" pitchFamily="18" charset="0"/>
                <a:cs typeface="Times New Roman" panose="02020603050405020304" pitchFamily="18" charset="0"/>
              </a:rPr>
              <a:t>выполнение работы небольшими частями</a:t>
            </a:r>
            <a:r>
              <a:rPr lang="ru-RU" dirty="0">
                <a:latin typeface="Times New Roman" panose="02020603050405020304" pitchFamily="18" charset="0"/>
                <a:cs typeface="Times New Roman" panose="02020603050405020304" pitchFamily="18" charset="0"/>
              </a:rPr>
              <a:t>;</a:t>
            </a:r>
          </a:p>
          <a:p>
            <a:pPr marL="0" indent="0">
              <a:buNone/>
            </a:pPr>
            <a:r>
              <a:rPr lang="ru-RU" i="1" dirty="0">
                <a:latin typeface="Times New Roman" panose="02020603050405020304" pitchFamily="18" charset="0"/>
                <a:cs typeface="Times New Roman" panose="02020603050405020304" pitchFamily="18" charset="0"/>
              </a:rPr>
              <a:t>использование музыки;</a:t>
            </a:r>
            <a:endParaRPr lang="ru-RU" dirty="0">
              <a:latin typeface="Times New Roman" panose="02020603050405020304" pitchFamily="18" charset="0"/>
              <a:cs typeface="Times New Roman" panose="02020603050405020304" pitchFamily="18" charset="0"/>
            </a:endParaRPr>
          </a:p>
          <a:p>
            <a:pPr marL="0" indent="0">
              <a:buNone/>
            </a:pPr>
            <a:r>
              <a:rPr lang="ru-RU" i="1" dirty="0">
                <a:latin typeface="Times New Roman" panose="02020603050405020304" pitchFamily="18" charset="0"/>
                <a:cs typeface="Times New Roman" panose="02020603050405020304" pitchFamily="18" charset="0"/>
              </a:rPr>
              <a:t>физкультурно-оздоровительные паузы</a:t>
            </a:r>
            <a:r>
              <a:rPr lang="ru-RU" dirty="0">
                <a:latin typeface="Times New Roman" panose="02020603050405020304" pitchFamily="18" charset="0"/>
                <a:cs typeface="Times New Roman" panose="02020603050405020304" pitchFamily="18" charset="0"/>
              </a:rPr>
              <a:t>;</a:t>
            </a:r>
          </a:p>
          <a:p>
            <a:pPr marL="0" indent="0">
              <a:buNone/>
            </a:pPr>
            <a:r>
              <a:rPr lang="ru-RU" i="1" dirty="0">
                <a:latin typeface="Times New Roman" panose="02020603050405020304" pitchFamily="18" charset="0"/>
                <a:cs typeface="Times New Roman" panose="02020603050405020304" pitchFamily="18" charset="0"/>
              </a:rPr>
              <a:t>приемы самоорганизации, </a:t>
            </a:r>
            <a:r>
              <a:rPr lang="ru-RU" i="1" dirty="0" err="1">
                <a:latin typeface="Times New Roman" panose="02020603050405020304" pitchFamily="18" charset="0"/>
                <a:cs typeface="Times New Roman" panose="02020603050405020304" pitchFamily="18" charset="0"/>
              </a:rPr>
              <a:t>самооценивания</a:t>
            </a:r>
            <a:r>
              <a:rPr lang="ru-RU" i="1" dirty="0">
                <a:latin typeface="Times New Roman" panose="02020603050405020304" pitchFamily="18" charset="0"/>
                <a:cs typeface="Times New Roman" panose="02020603050405020304" pitchFamily="18" charset="0"/>
              </a:rPr>
              <a:t> и взаимопроверки</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53153048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latin typeface="Times New Roman" panose="02020603050405020304" pitchFamily="18" charset="0"/>
                <a:cs typeface="Times New Roman" panose="02020603050405020304" pitchFamily="18" charset="0"/>
              </a:rPr>
              <a:t>Достигнутые результаты</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a:t>Развивающая работа на основе предложенного опыта позволила добиться следующих результатов:</a:t>
            </a:r>
          </a:p>
          <a:p>
            <a:r>
              <a:rPr lang="ru-RU" dirty="0"/>
              <a:t>Увеличилось количество детей с высоким уровнем развития мелкой моторики руки на 38%.</a:t>
            </a:r>
          </a:p>
          <a:p>
            <a:r>
              <a:rPr lang="ru-RU" dirty="0"/>
              <a:t>Отмечается повышение интереса детей к оригами, усидчивость и стремление закончить начатое дело.</a:t>
            </a:r>
          </a:p>
          <a:p>
            <a:r>
              <a:rPr lang="ru-RU" dirty="0"/>
              <a:t>Дети освоили различные технологические приёмы и способы работы оригами</a:t>
            </a:r>
          </a:p>
          <a:p>
            <a:r>
              <a:rPr lang="ru-RU" dirty="0"/>
              <a:t>Повысился интерес родителей к развитию творчества детей.</a:t>
            </a:r>
          </a:p>
          <a:p>
            <a:endParaRPr lang="ru-RU" dirty="0"/>
          </a:p>
        </p:txBody>
      </p:sp>
    </p:spTree>
    <p:extLst>
      <p:ext uri="{BB962C8B-B14F-4D97-AF65-F5344CB8AC3E}">
        <p14:creationId xmlns:p14="http://schemas.microsoft.com/office/powerpoint/2010/main" val="73925561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12974"/>
          </a:xfrm>
        </p:spPr>
        <p:txBody>
          <a:bodyPr>
            <a:noAutofit/>
          </a:bodyPr>
          <a:lstStyle/>
          <a:p>
            <a:pPr algn="ctr"/>
            <a:r>
              <a:rPr lang="ru-RU" dirty="0">
                <a:solidFill>
                  <a:srgbClr val="C00000"/>
                </a:solidFill>
                <a:latin typeface="Times New Roman" panose="02020603050405020304" pitchFamily="18" charset="0"/>
                <a:cs typeface="Times New Roman" panose="02020603050405020304" pitchFamily="18" charset="0"/>
              </a:rPr>
              <a:t>Актуальность</a:t>
            </a:r>
            <a:br>
              <a:rPr lang="ru-RU" dirty="0">
                <a:solidFill>
                  <a:srgbClr val="C00000"/>
                </a:solidFill>
                <a:latin typeface="Times New Roman" panose="02020603050405020304" pitchFamily="18" charset="0"/>
                <a:cs typeface="Times New Roman" panose="02020603050405020304" pitchFamily="18" charset="0"/>
              </a:rPr>
            </a:b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96752"/>
            <a:ext cx="8229600" cy="4929411"/>
          </a:xfrm>
        </p:spPr>
        <p:txBody>
          <a:bodyPr/>
          <a:lstStyle/>
          <a:p>
            <a:pPr marL="0" indent="0">
              <a:buNone/>
            </a:pPr>
            <a:r>
              <a:rPr lang="ru-RU" dirty="0"/>
              <a:t>Уровень развития мелкой моторики – один из показателей готовности к школьному обучению. Ребёнок, имеющий высокий уровень развития мелкой моторики, умеет логически рассуждать, у него достаточно развиты память и внимание, связная речь. Умение выполнять мелкие движения с предметами развивается в старшем дошкольном возрасте, именно к 6–7 годам в основном заканчивается созревание соответствующих зон головного мозга, развитие мелких мышц.</a:t>
            </a:r>
            <a:endParaRPr lang="ru-RU" dirty="0"/>
          </a:p>
        </p:txBody>
      </p:sp>
    </p:spTree>
    <p:extLst>
      <p:ext uri="{BB962C8B-B14F-4D97-AF65-F5344CB8AC3E}">
        <p14:creationId xmlns:p14="http://schemas.microsoft.com/office/powerpoint/2010/main" val="5009017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b="0" dirty="0">
                <a:solidFill>
                  <a:srgbClr val="C00000"/>
                </a:solidFill>
                <a:latin typeface="Times New Roman" panose="02020603050405020304" pitchFamily="18" charset="0"/>
                <a:cs typeface="Times New Roman" panose="02020603050405020304" pitchFamily="18" charset="0"/>
              </a:rPr>
              <a:t>Участие родителей в обучении детей оригами.</a:t>
            </a:r>
            <a:endParaRPr lang="ru-RU"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29600" cy="4713387"/>
          </a:xfrm>
        </p:spPr>
        <p:txBody>
          <a:bodyPr>
            <a:normAutofit fontScale="92500" lnSpcReduction="20000"/>
          </a:bodyPr>
          <a:lstStyle/>
          <a:p>
            <a:pPr marL="0" indent="0">
              <a:buNone/>
            </a:pPr>
            <a:r>
              <a:rPr lang="ru-RU" dirty="0">
                <a:latin typeface="Times New Roman" panose="02020603050405020304" pitchFamily="18" charset="0"/>
                <a:cs typeface="Times New Roman" panose="02020603050405020304" pitchFamily="18" charset="0"/>
              </a:rPr>
              <a:t>Для достижения положительных результатов в развитии ребёнка невозможно ограничиться только работой, проводимой в стенах детского сада. Родители - самые заинтересованные и активные участники воспитательного процесса. Любая продуктивная деятельность воспринимается родителями положительно. Дети очень гордятся своими достижениями, бережно относятся к поделкам, рассказывают родителям о том, как они их делали. Родители детей, посещающих нашу группу, ознакомлены с технологией обучения детей оригами, многие приобрели книги с образцами поделок. Родители высказывали свои наблюдения, что дети, занимаясь оригами, стали более усидчивыми, аккуратными. Мы в группе не испытываем недостатка в материале: родители принося разную бумагу, газеты, журналы, за что дети и воспитатели благодарны. В настоящее время я работаю воспитателем в логопедической группе. Дети, с которыми я работаю, имеют нарушения развития речи.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22497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54162"/>
          </a:xfrm>
        </p:spPr>
        <p:txBody>
          <a:bodyPr/>
          <a:lstStyle/>
          <a:p>
            <a:endParaRPr lang="ru-RU" dirty="0"/>
          </a:p>
        </p:txBody>
      </p:sp>
      <p:sp>
        <p:nvSpPr>
          <p:cNvPr id="3" name="Объект 2"/>
          <p:cNvSpPr>
            <a:spLocks noGrp="1"/>
          </p:cNvSpPr>
          <p:nvPr>
            <p:ph idx="1"/>
          </p:nvPr>
        </p:nvSpPr>
        <p:spPr>
          <a:xfrm>
            <a:off x="457200" y="404664"/>
            <a:ext cx="8229600" cy="5721499"/>
          </a:xfrm>
        </p:spPr>
        <p:txBody>
          <a:bodyPr/>
          <a:lstStyle/>
          <a:p>
            <a:pPr marL="0" indent="0">
              <a:buNone/>
            </a:pPr>
            <a:r>
              <a:rPr lang="ru-RU" sz="3600" b="1" dirty="0">
                <a:solidFill>
                  <a:srgbClr val="C00000"/>
                </a:solidFill>
                <a:latin typeface="Times New Roman" panose="02020603050405020304" pitchFamily="18" charset="0"/>
                <a:cs typeface="Times New Roman" panose="02020603050405020304" pitchFamily="18" charset="0"/>
              </a:rPr>
              <a:t>Вывод</a:t>
            </a:r>
          </a:p>
          <a:p>
            <a:pPr marL="0" indent="0">
              <a:buNone/>
            </a:pPr>
            <a:r>
              <a:rPr lang="ru-RU" dirty="0"/>
              <a:t>Таким образом, достигнутые результаты позволяют сделать вывод, что работа с бумагой, в частности способом оригами, способствуют развитию мелкой моторики руки у детей дошкольного возраста.</a:t>
            </a:r>
          </a:p>
          <a:p>
            <a:endParaRPr lang="ru-RU" dirty="0"/>
          </a:p>
        </p:txBody>
      </p:sp>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1475656" y="2636912"/>
            <a:ext cx="5688632" cy="38884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5749411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836712"/>
            <a:ext cx="8229600" cy="5289451"/>
          </a:xfrm>
        </p:spPr>
        <p:txBody>
          <a:bodyPr>
            <a:normAutofit fontScale="92500" lnSpcReduction="10000"/>
          </a:bodyPr>
          <a:lstStyle/>
          <a:p>
            <a:pPr marL="0" indent="0">
              <a:buNone/>
            </a:pPr>
            <a:r>
              <a:rPr lang="ru-RU" dirty="0"/>
              <a:t>Дети с плохо развитой ручной моторикой неловко держат ложку, карандаш, не могут самостоятельно застегивать пуговицы, шнуровать ботинки. Возможности освоения мира этими детьми оказываются обедненными. Дети часто чувствуют себя несостоятельными в элементарных действиях, доступных сверстникам. Это влияет на эмоциональное благополучие ребенка, его самооценку. С течением времени уровень развития </a:t>
            </a:r>
            <a:r>
              <a:rPr lang="ru-RU" dirty="0" err="1"/>
              <a:t>сложнокоординированных</a:t>
            </a:r>
            <a:r>
              <a:rPr lang="ru-RU" dirty="0"/>
              <a:t> движений руки может оказаться недостаточными для освоения письма.</a:t>
            </a:r>
          </a:p>
          <a:p>
            <a:pPr marL="0" indent="0">
              <a:buNone/>
            </a:pPr>
            <a:r>
              <a:rPr lang="ru-RU" dirty="0"/>
              <a:t>Проблема подготовки руки у детей дошкольного возраста вот уже на протяжении ни одного десятилетия занимает одно из важнейших мест в психолого-педагогических исследованиях. Она актуальна и в настоящее время в связи с усилением требований, предъявляемых школой к готовности детей к обучению. Тревожно, что исследования ряда авторов свидетельствуют о снижении показателей уровня развития ручной умелости у детей, находящихся на пороге школьного обучения.</a:t>
            </a:r>
          </a:p>
          <a:p>
            <a:endParaRPr lang="ru-RU" dirty="0"/>
          </a:p>
        </p:txBody>
      </p:sp>
    </p:spTree>
    <p:extLst>
      <p:ext uri="{BB962C8B-B14F-4D97-AF65-F5344CB8AC3E}">
        <p14:creationId xmlns:p14="http://schemas.microsoft.com/office/powerpoint/2010/main" val="420028947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8229600" cy="5505475"/>
          </a:xfrm>
        </p:spPr>
        <p:txBody>
          <a:bodyPr>
            <a:normAutofit fontScale="85000" lnSpcReduction="20000"/>
          </a:bodyPr>
          <a:lstStyle/>
          <a:p>
            <a:pPr marL="0" indent="0">
              <a:buNone/>
            </a:pPr>
            <a:r>
              <a:rPr lang="ru-RU" dirty="0"/>
              <a:t>Принимая во внимание такую ситуацию, основным направлением в работе дошкольного образовательного учреждения является именно развитие мелкой моторики руки у воспитанников.</a:t>
            </a:r>
          </a:p>
          <a:p>
            <a:pPr marL="0" indent="0">
              <a:buNone/>
            </a:pPr>
            <a:r>
              <a:rPr lang="ru-RU" dirty="0"/>
              <a:t>Способов, позволяющих развивать мелкую моторику детских пальцев очень много это и пальчиковые игры, и специальные игрушки, и занятие рукоделием. Одним из наиболее эффективных средств развития ручной умелости является оригами – японское искусство складывания бумаги. Совершенствуя и координируя движения пальцев и кистей рук, оригами влияет на общее интеллектуальное развитие ребёнка, в том числе и на развитие речи.</a:t>
            </a:r>
          </a:p>
          <a:p>
            <a:pPr marL="0" indent="0">
              <a:buNone/>
            </a:pPr>
            <a:r>
              <a:rPr lang="ru-RU" dirty="0"/>
              <a:t>Этот вид искусства благоприятно воздействует на развитие внимания и формирование памяти: дети запоминают термины, приёмы и способы складывания, по мере надобности воспроизводят сохранённые в памяти знания и умения.</a:t>
            </a:r>
          </a:p>
          <a:p>
            <a:pPr marL="0" indent="0">
              <a:buNone/>
            </a:pPr>
            <a:r>
              <a:rPr lang="ru-RU" dirty="0"/>
              <a:t>Занятия оригами дисциплинируют, воспитывают усидчивость, ответственность, аккуратность, бережное отношение к предметам и материалу; позволяют детям испытать свои возможности и проявить конструктивные, изобразительные и творческие способности.</a:t>
            </a:r>
          </a:p>
          <a:p>
            <a:pPr marL="0" indent="0">
              <a:buNone/>
            </a:pPr>
            <a:r>
              <a:rPr lang="ru-RU" dirty="0"/>
              <a:t>Поэтому, работа с бумагой была выбрана для развития у детей мелкой моторики руки</a:t>
            </a:r>
          </a:p>
          <a:p>
            <a:endParaRPr lang="ru-RU" dirty="0"/>
          </a:p>
        </p:txBody>
      </p:sp>
    </p:spTree>
    <p:extLst>
      <p:ext uri="{BB962C8B-B14F-4D97-AF65-F5344CB8AC3E}">
        <p14:creationId xmlns:p14="http://schemas.microsoft.com/office/powerpoint/2010/main" val="238905697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467544" y="332656"/>
            <a:ext cx="4104456" cy="32403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p:cNvPicPr>
            <a:picLocks noChangeAspect="1"/>
          </p:cNvPicPr>
          <p:nvPr/>
        </p:nvPicPr>
        <p:blipFill>
          <a:blip r:embed="rId4">
            <a:extLst>
              <a:ext uri="{BEBA8EAE-BF5A-486C-A8C5-ECC9F3942E4B}">
                <a14:imgProps xmlns:a14="http://schemas.microsoft.com/office/drawing/2010/main">
                  <a14:imgLayer r:embed="rId5">
                    <a14:imgEffect>
                      <a14:saturation sat="2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32040" y="3212976"/>
            <a:ext cx="3960440" cy="33123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3108974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548680"/>
            <a:ext cx="8229600" cy="5577483"/>
          </a:xfrm>
        </p:spPr>
        <p:txBody>
          <a:bodyPr>
            <a:normAutofit/>
          </a:bodyPr>
          <a:lstStyle/>
          <a:p>
            <a:pPr marL="0" indent="0">
              <a:buNone/>
            </a:pPr>
            <a:r>
              <a:rPr lang="ru-RU" b="1" dirty="0">
                <a:solidFill>
                  <a:srgbClr val="C00000"/>
                </a:solidFill>
                <a:latin typeface="Times New Roman" panose="02020603050405020304" pitchFamily="18" charset="0"/>
                <a:cs typeface="Times New Roman" panose="02020603050405020304" pitchFamily="18" charset="0"/>
              </a:rPr>
              <a:t>Цель:</a:t>
            </a:r>
            <a:r>
              <a:rPr lang="ru-RU" dirty="0">
                <a:solidFill>
                  <a:srgbClr val="C00000"/>
                </a:solidFill>
                <a:latin typeface="Times New Roman" panose="02020603050405020304" pitchFamily="18" charset="0"/>
                <a:cs typeface="Times New Roman" panose="02020603050405020304" pitchFamily="18" charset="0"/>
              </a:rPr>
              <a:t> </a:t>
            </a:r>
            <a:endParaRPr lang="ru-RU"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Развитие </a:t>
            </a:r>
            <a:r>
              <a:rPr lang="ru-RU" sz="2000" dirty="0">
                <a:latin typeface="Times New Roman" panose="02020603050405020304" pitchFamily="18" charset="0"/>
                <a:cs typeface="Times New Roman" panose="02020603050405020304" pitchFamily="18" charset="0"/>
              </a:rPr>
              <a:t>мелкой моторики руки у детей старшего возраста средствами ознакомления с техникой работы оригами.</a:t>
            </a:r>
          </a:p>
          <a:p>
            <a:pPr marL="0" indent="0">
              <a:buNone/>
            </a:pPr>
            <a:r>
              <a:rPr lang="ru-RU" b="1" dirty="0">
                <a:solidFill>
                  <a:srgbClr val="C00000"/>
                </a:solidFill>
                <a:latin typeface="Times New Roman" panose="02020603050405020304" pitchFamily="18" charset="0"/>
                <a:cs typeface="Times New Roman" panose="02020603050405020304" pitchFamily="18" charset="0"/>
              </a:rPr>
              <a:t>Задачи:</a:t>
            </a:r>
          </a:p>
          <a:p>
            <a:pPr marL="0" indent="0">
              <a:buNone/>
            </a:pPr>
            <a:r>
              <a:rPr lang="ru-RU" sz="2000" dirty="0">
                <a:latin typeface="Times New Roman" panose="02020603050405020304" pitchFamily="18" charset="0"/>
                <a:cs typeface="Times New Roman" panose="02020603050405020304" pitchFamily="18" charset="0"/>
              </a:rPr>
              <a:t>Учить детей различным приемам работы с бумагой: сгибание, многократное складывание, надрезание, склеивание. Развивать у детей способность работать руками, приучать к точным движениям пальцев, развить глазомер.</a:t>
            </a:r>
          </a:p>
          <a:p>
            <a:pPr marL="0" indent="0">
              <a:buNone/>
            </a:pPr>
            <a:r>
              <a:rPr lang="ru-RU" sz="2000" dirty="0">
                <a:latin typeface="Times New Roman" panose="02020603050405020304" pitchFamily="18" charset="0"/>
                <a:cs typeface="Times New Roman" panose="02020603050405020304" pitchFamily="18" charset="0"/>
              </a:rPr>
              <a:t>Учить концентрации внимания, стимулировать развитие памяти, умение следовать устным инструкциям.</a:t>
            </a:r>
          </a:p>
          <a:p>
            <a:pPr marL="0" indent="0">
              <a:buNone/>
            </a:pPr>
            <a:r>
              <a:rPr lang="ru-RU" sz="2000" dirty="0">
                <a:latin typeface="Times New Roman" panose="02020603050405020304" pitchFamily="18" charset="0"/>
                <a:cs typeface="Times New Roman" panose="02020603050405020304" pitchFamily="18" charset="0"/>
              </a:rPr>
              <a:t>Развивать пространственное воображение – учить читать чертежи, по которым складываются фигурки и представлять по ним изделия в объеме.</a:t>
            </a:r>
          </a:p>
          <a:p>
            <a:pPr marL="0" indent="0">
              <a:buNone/>
            </a:pPr>
            <a:r>
              <a:rPr lang="ru-RU" sz="2000" dirty="0">
                <a:latin typeface="Times New Roman" panose="02020603050405020304" pitchFamily="18" charset="0"/>
                <a:cs typeface="Times New Roman" panose="02020603050405020304" pitchFamily="18" charset="0"/>
              </a:rPr>
              <a:t>Совершенствовать трудовые навыки, формировать культуру труда.</a:t>
            </a:r>
          </a:p>
          <a:p>
            <a:endParaRPr lang="ru-RU" dirty="0"/>
          </a:p>
        </p:txBody>
      </p:sp>
    </p:spTree>
    <p:extLst>
      <p:ext uri="{BB962C8B-B14F-4D97-AF65-F5344CB8AC3E}">
        <p14:creationId xmlns:p14="http://schemas.microsoft.com/office/powerpoint/2010/main" val="179400925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76672"/>
            <a:ext cx="8229600" cy="5760640"/>
          </a:xfrm>
        </p:spPr>
        <p:txBody>
          <a:bodyPr>
            <a:normAutofit/>
          </a:bodyPr>
          <a:lstStyle/>
          <a:p>
            <a:pPr marL="0" indent="0">
              <a:buNone/>
            </a:pPr>
            <a:r>
              <a:rPr lang="ru-RU" sz="2800" b="1" dirty="0">
                <a:solidFill>
                  <a:srgbClr val="C00000"/>
                </a:solidFill>
                <a:latin typeface="Times New Roman" panose="02020603050405020304" pitchFamily="18" charset="0"/>
                <a:cs typeface="Times New Roman" panose="02020603050405020304" pitchFamily="18" charset="0"/>
              </a:rPr>
              <a:t>Ожидаемый результат</a:t>
            </a:r>
          </a:p>
          <a:p>
            <a:pPr marL="0" indent="0">
              <a:buNone/>
            </a:pPr>
            <a:r>
              <a:rPr lang="ru-RU" dirty="0">
                <a:latin typeface="Times New Roman" panose="02020603050405020304" pitchFamily="18" charset="0"/>
                <a:cs typeface="Times New Roman" panose="02020603050405020304" pitchFamily="18" charset="0"/>
              </a:rPr>
              <a:t>Повысится количество детей с высоким уровнем развития мелкой моторики руки.</a:t>
            </a:r>
          </a:p>
          <a:p>
            <a:pPr marL="0" indent="0">
              <a:buNone/>
            </a:pPr>
            <a:r>
              <a:rPr lang="ru-RU" dirty="0">
                <a:latin typeface="Times New Roman" panose="02020603050405020304" pitchFamily="18" charset="0"/>
                <a:cs typeface="Times New Roman" panose="02020603050405020304" pitchFamily="18" charset="0"/>
              </a:rPr>
              <a:t>Дети освоят технику работы с бумагой, научатся выполнять разные поделки способом оригами.</a:t>
            </a:r>
          </a:p>
          <a:p>
            <a:pPr marL="0" indent="0">
              <a:buNone/>
            </a:pPr>
            <a:r>
              <a:rPr lang="ru-RU" dirty="0">
                <a:latin typeface="Times New Roman" panose="02020603050405020304" pitchFamily="18" charset="0"/>
                <a:cs typeface="Times New Roman" panose="02020603050405020304" pitchFamily="18" charset="0"/>
              </a:rPr>
              <a:t>У воспитанников сформируются навыки планирования индивидуальной и коллективной деятельности, умения самостоятельно действовать и осуществлять контроль.</a:t>
            </a:r>
          </a:p>
          <a:p>
            <a:pPr marL="0" indent="0">
              <a:buNone/>
            </a:pPr>
            <a:r>
              <a:rPr lang="ru-RU" dirty="0">
                <a:latin typeface="Times New Roman" panose="02020603050405020304" pitchFamily="18" charset="0"/>
                <a:cs typeface="Times New Roman" panose="02020603050405020304" pitchFamily="18" charset="0"/>
              </a:rPr>
              <a:t>Дети будут проявлять творчество в продуктивных видах деятельности.</a:t>
            </a:r>
          </a:p>
          <a:p>
            <a:endParaRPr lang="ru-RU" dirty="0"/>
          </a:p>
        </p:txBody>
      </p:sp>
    </p:spTree>
    <p:extLst>
      <p:ext uri="{BB962C8B-B14F-4D97-AF65-F5344CB8AC3E}">
        <p14:creationId xmlns:p14="http://schemas.microsoft.com/office/powerpoint/2010/main" val="120317584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76672"/>
            <a:ext cx="8229600" cy="5976664"/>
          </a:xfrm>
        </p:spPr>
        <p:txBody>
          <a:bodyPr>
            <a:normAutofit fontScale="77500" lnSpcReduction="20000"/>
          </a:bodyPr>
          <a:lstStyle/>
          <a:p>
            <a:pPr marL="0" indent="0">
              <a:buNone/>
            </a:pPr>
            <a:r>
              <a:rPr lang="ru-RU" sz="2800" b="1" dirty="0">
                <a:solidFill>
                  <a:srgbClr val="C00000"/>
                </a:solidFill>
                <a:latin typeface="Times New Roman" panose="02020603050405020304" pitchFamily="18" charset="0"/>
                <a:cs typeface="Times New Roman" panose="02020603050405020304" pitchFamily="18" charset="0"/>
              </a:rPr>
              <a:t>Значение оригами для развития ребенка </a:t>
            </a:r>
            <a:r>
              <a:rPr lang="ru-RU" sz="2800" b="1" dirty="0">
                <a:solidFill>
                  <a:srgbClr val="C00000"/>
                </a:solidFill>
                <a:latin typeface="Times New Roman" panose="02020603050405020304" pitchFamily="18" charset="0"/>
                <a:cs typeface="Times New Roman" panose="02020603050405020304" pitchFamily="18" charset="0"/>
              </a:rPr>
              <a:t/>
            </a:r>
            <a:br>
              <a:rPr lang="ru-RU" sz="2800" b="1" dirty="0">
                <a:solidFill>
                  <a:srgbClr val="C00000"/>
                </a:solidFill>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Учит детей различным приемам работы с бумагой, таким, как сгибание, многократное складывание, надрезание, склеивание.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Развивает у детей у детей способность работать руками, приучает к точным движениям пальцев, у них совершенствуется мелкая моторика рук, происходит развитие глазомера.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Учит концентрации внимания, так как заставляет сосредоточиться на процессе изготовления поделки, учит следовать устным инструкциям.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Стимулирует развитие памяти, так как ребенок, чтобы сделать поделку, должен запомнить последовательность ее изготовления, приемы и способы складывания.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Знакомит детей с основными геометрическими понятиями: круг, квадрат, треугольник, угол, сторона, вершина и т.д., при этом происходит обогащение словаря ребенка специальными терминами.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Развивает пространственное воображение – учит читать чертежи, по которым складываются фигурки и представлять по ним изделия в объеме.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Развивает художественный вкус и творческие способности детей, активизирует их воображение и фантазию.</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Способствует созданию игровых ситуаций, расширяет коммуникативные способности детей.</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Совершенствует трудовые навыки, формирует культуру труда, учит аккуратности, умению бережно и экономно использовать материал, содержать в порядке рабочее место.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24728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76672"/>
            <a:ext cx="8229600" cy="5649491"/>
          </a:xfrm>
        </p:spPr>
        <p:txBody>
          <a:bodyPr>
            <a:normAutofit fontScale="62500" lnSpcReduction="20000"/>
          </a:bodyPr>
          <a:lstStyle/>
          <a:p>
            <a:pPr marL="0" indent="0">
              <a:buNone/>
            </a:pPr>
            <a:r>
              <a:rPr lang="ru-RU" dirty="0"/>
              <a:t>• </a:t>
            </a:r>
            <a:r>
              <a:rPr lang="ru-RU" sz="2900" dirty="0">
                <a:latin typeface="Times New Roman" panose="02020603050405020304" pitchFamily="18" charset="0"/>
                <a:cs typeface="Times New Roman" panose="02020603050405020304" pitchFamily="18" charset="0"/>
              </a:rPr>
              <a:t>Большое внимание при обучении оригами уделяется созданию сюжетно-тематических композиций, в которых используются изделия, выполненные в технике оригами. </a:t>
            </a: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2900" dirty="0">
                <a:latin typeface="Times New Roman" panose="02020603050405020304" pitchFamily="18" charset="0"/>
                <a:cs typeface="Times New Roman" panose="02020603050405020304" pitchFamily="18" charset="0"/>
              </a:rPr>
              <a:t>Совершенствует трудовые навыки, формирует культуру труда, учит аккуратности, умению бережно и экономно использовать материал, содержать в порядке рабочее место.</a:t>
            </a: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2900" dirty="0">
                <a:latin typeface="Times New Roman" panose="02020603050405020304" pitchFamily="18" charset="0"/>
                <a:cs typeface="Times New Roman" panose="02020603050405020304" pitchFamily="18" charset="0"/>
              </a:rPr>
              <a:t>Оригинальность композиции достигается тем, что фон, на который наклеиваются фигуры, оформляют дополнительными деталями, выполненными в технике аппликации. Так, в зависимости от темы композиции, создают нужную окружающую обстановку, среду обитания: луг с цветами, островок в пруду, небо с облаками, тучами, ярким солнцем, бушующее море и т.п.</a:t>
            </a: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2900" dirty="0">
                <a:latin typeface="Times New Roman" panose="02020603050405020304" pitchFamily="18" charset="0"/>
                <a:cs typeface="Times New Roman" panose="02020603050405020304" pitchFamily="18" charset="0"/>
              </a:rPr>
              <a:t>Для выразительности композиции большое значение имеет цветовое оформление. При помощи цвета передается определенное настроение или состояние человека или природы. В процессе создания композиций у детей формируется чувство центра, симметрии, представление о глубине пространства листа бумаги. Они учатся правильно располагать предметы на плоскости листа, устанавливать связь между предметами, расположенными в разных частях фона (ближе, выше, ниже, рядом), что требует изменения величины фигур. Предметы, которые находятся вблизи, должны быть большими по размеру, чем те же предметы, но расположенные чуть дальше или вдали. Так дети осваивают законы перспективы</a:t>
            </a:r>
            <a:r>
              <a:rPr lang="ru-RU" sz="2600" dirty="0">
                <a:latin typeface="Times New Roman" panose="02020603050405020304" pitchFamily="18" charset="0"/>
                <a:cs typeface="Times New Roman" panose="02020603050405020304" pitchFamily="18" charset="0"/>
              </a:rPr>
              <a:t>.</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75584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53</TotalTime>
  <Words>1036</Words>
  <Application>Microsoft Office PowerPoint</Application>
  <PresentationFormat>Экран (4:3)</PresentationFormat>
  <Paragraphs>87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Паркет</vt:lpstr>
      <vt:lpstr>Методическая разработка Паспорт проекта «Оригами как средство развития мелкой моторики детей дошкольного возраста»</vt:lpstr>
      <vt:lpstr>Актуальность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Эффективность</vt:lpstr>
      <vt:lpstr>Презентация PowerPoint</vt:lpstr>
      <vt:lpstr>Принципы построения программы: </vt:lpstr>
      <vt:lpstr>Направления работы </vt:lpstr>
      <vt:lpstr>Презентация PowerPoint</vt:lpstr>
      <vt:lpstr>Этапы работы: </vt:lpstr>
      <vt:lpstr>Презентация PowerPoint</vt:lpstr>
      <vt:lpstr>Презентация PowerPoint</vt:lpstr>
      <vt:lpstr>Презентация PowerPoint</vt:lpstr>
      <vt:lpstr>Достигнутые результаты</vt:lpstr>
      <vt:lpstr>Участие родителей в обучении детей оригами.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Методическая разработка «Оригами как средство развития мелкой моторики детей дошкольного возраста»</dc:title>
  <dc:creator>Анна</dc:creator>
  <cp:lastModifiedBy>Анна</cp:lastModifiedBy>
  <cp:revision>9</cp:revision>
  <dcterms:created xsi:type="dcterms:W3CDTF">2015-01-18T12:29:31Z</dcterms:created>
  <dcterms:modified xsi:type="dcterms:W3CDTF">2015-01-18T13:40:48Z</dcterms:modified>
</cp:coreProperties>
</file>