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9" r:id="rId11"/>
    <p:sldId id="270" r:id="rId12"/>
    <p:sldId id="271" r:id="rId13"/>
    <p:sldId id="268" r:id="rId14"/>
    <p:sldId id="272" r:id="rId15"/>
    <p:sldId id="257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0F11-EEFC-4099-A014-D63722C09D28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CA93-B230-4BDB-956F-0300F385A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F947-8694-44A5-A477-7FEB70E6D3C8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4471F-7790-4A4B-BDB9-391F8A188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0A8E-487E-4949-82A9-438F5A06C16A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C209A-1581-4F89-8E10-625329B0B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8629-9859-43AF-A421-25FF9ADC8A5E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55575-D860-4ED2-9089-4B16DFED3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9FF1-77EA-441D-9B33-2DC03E98D86A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9036-F5DC-4A87-B3A5-A3088006C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B6E9-4768-4226-8BBD-36B3EA274638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1732-9738-4EDC-A301-0F8CBB23F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D2AD-0F28-4602-9CA9-AEEA461004C2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40E2-01A8-47E4-B27E-62F4440EA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28D9-3793-4091-A686-EF0549344264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7297-1FA0-4B30-B261-14E7D4E95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C9FD-3CF6-480C-B5D9-27995190656C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B26A-5A24-47C0-8EFE-A029D63BF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6B78-2605-4AFA-B8F1-9330CA8C9A19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2ACF-54B6-45FE-83D2-509C80597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B50E-A9D7-447B-A41C-6E819E22497E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6576-B6C4-43C9-9ACE-B20FC1D54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148FD-EF8B-4EB0-B909-037C127B7D27}" type="datetimeFigureOut">
              <a:rPr lang="ru-RU"/>
              <a:pPr>
                <a:defRPr/>
              </a:pPr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3C993E-3A3C-4B71-8476-C4A8FD834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060848"/>
            <a:ext cx="7021461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Организационная сторона деятельности  </a:t>
            </a:r>
            <a:r>
              <a:rPr lang="ru-RU" sz="4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логопункта</a:t>
            </a: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и </a:t>
            </a:r>
            <a:r>
              <a:rPr lang="ru-RU" sz="4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ПМПк</a:t>
            </a: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в ДОУ.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413" y="5157788"/>
            <a:ext cx="45720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Матвеева Виктория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Учитель-логопед  МБДОУ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/с №14 «Крепыш»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комбинированного вида  Щелковского муниципального района Московской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2013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latin typeface="Arial Narrow" pitchFamily="34" charset="0"/>
              </a:rPr>
              <a:t>«Положение о логопедическом пункте при  ДОУ с приложениями»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7. Выписка из протокола  ПМПК по отбору детей.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8. Выписка из протокола ПМПК по выпуску детей , зачисленных на </a:t>
            </a:r>
            <a:r>
              <a:rPr lang="ru-RU" sz="2000" dirty="0" err="1" smtClean="0">
                <a:latin typeface="Arial Narrow" pitchFamily="34" charset="0"/>
              </a:rPr>
              <a:t>логопункт</a:t>
            </a:r>
            <a:r>
              <a:rPr lang="ru-RU" sz="2000" dirty="0" smtClean="0">
                <a:latin typeface="Arial Narrow" pitchFamily="34" charset="0"/>
              </a:rPr>
              <a:t>  в предыдущем учебном году.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9. Лист учета детей зачисленных на индивидуальные логопедические занятия.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10. Лист учета детей , ожидающих зачисления на индивидуальные логопедические занятия.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11. Лист отчисления детей с индивидуальных логопедических занятий.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12. Лист динамического наблюдения.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13. Дети, нуждающиеся в специальных условиях воспитания и обучения.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14. План работы логопеда на учебный год с родителями.</a:t>
            </a:r>
          </a:p>
          <a:p>
            <a:pPr>
              <a:buFontTx/>
              <a:buChar char="-"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 </a:t>
            </a:r>
            <a:r>
              <a:rPr lang="ru-RU" sz="2800" dirty="0" smtClean="0"/>
              <a:t>Эффективность коррекционного процесса во многом зависит от позиции, которую занимают родители. Чтобы родители серьезно относились  к развитию речи ребенка, хорошо зарекомендовали себя  «Экраны звукопроизношения» которые находятся в «Уголке логопеда» в раздевалке.</a:t>
            </a:r>
          </a:p>
          <a:p>
            <a:pPr>
              <a:buNone/>
            </a:pPr>
            <a:r>
              <a:rPr lang="ru-RU" sz="2800" dirty="0" smtClean="0"/>
              <a:t>Существуют случаи , когда логопед приглашает  родителей на консультацию по вопросам автоматизации звукопроизношения дома , постоянного невыполнения просьб и требований, а они не приходят. Тогда стоит пригласить письменно, используя следующую форму: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r">
              <a:buNone/>
            </a:pPr>
            <a:r>
              <a:rPr lang="ru-RU" sz="1800" i="1" dirty="0" err="1" smtClean="0"/>
              <a:t>Логопункт</a:t>
            </a:r>
            <a:r>
              <a:rPr lang="ru-RU" sz="1800" i="1" dirty="0" smtClean="0"/>
              <a:t> МБДОУ</a:t>
            </a:r>
            <a:endParaRPr lang="ru-RU" sz="1800" dirty="0" smtClean="0"/>
          </a:p>
          <a:p>
            <a:pPr>
              <a:buNone/>
            </a:pPr>
            <a:r>
              <a:rPr lang="ru-RU" sz="1800" b="1" i="1" dirty="0" smtClean="0"/>
              <a:t>                               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Приглашение на консультацию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i="1" dirty="0" smtClean="0"/>
              <a:t> </a:t>
            </a:r>
            <a:endParaRPr lang="ru-RU" sz="1800" dirty="0" smtClean="0"/>
          </a:p>
          <a:p>
            <a:pPr>
              <a:buNone/>
            </a:pP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Уважаемая_____________________________________________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Приглашаю Вас на консультацию к учителю-логопеду МБДОУ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/с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в____с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__00 до __00 .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Довожу до вашего сведения ,что ваш ребенок __________________________________________ зачислен на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МБДОУ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_____для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занятий с логопедом. 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Согласно  п.3.6. « Положения о логопедическом пункте при муниципальном бюджетном дошкольном образовательном учреждении детского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сада№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» где указанно : 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1.« Родители обязаны знать индивидуальные отклонения в формировании речи ребенка, слышать ее дефекты, обращать внимание на чистоту произношения.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2. В случае, когда родители систематически ( более 3 месяцев) не обращают внимание на закрепление правильного произношения, не выполняют задания учителя-логопеда, с письменного уведомления ребенок отчисляется с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МБДОУ».</a:t>
            </a:r>
          </a:p>
          <a:p>
            <a:pPr algn="r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Дата_________________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52839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Планируя свою работу с родителями необходимо оформить «</a:t>
            </a:r>
            <a:r>
              <a:rPr lang="ru-RU" sz="2400" dirty="0" smtClean="0">
                <a:solidFill>
                  <a:srgbClr val="FF0000"/>
                </a:solidFill>
              </a:rPr>
              <a:t>Журнал консультирования родителей</a:t>
            </a:r>
            <a:r>
              <a:rPr lang="ru-RU" sz="2400" dirty="0" smtClean="0"/>
              <a:t>»: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8" y="1397000"/>
          <a:ext cx="8352926" cy="2536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986"/>
                <a:gridCol w="1061641"/>
                <a:gridCol w="2767848"/>
                <a:gridCol w="1428158"/>
                <a:gridCol w="1428158"/>
                <a:gridCol w="12121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</a:t>
                      </a:r>
                      <a:r>
                        <a:rPr lang="ru-RU" baseline="0" dirty="0" smtClean="0"/>
                        <a:t> ребенка  и родителей (или законных представителей)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</a:t>
                      </a:r>
                      <a:r>
                        <a:rPr lang="ru-RU" dirty="0" err="1" smtClean="0"/>
                        <a:t>консульта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Рекоменда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Примеча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ние</a:t>
                      </a:r>
                      <a:endParaRPr lang="ru-RU" dirty="0"/>
                    </a:p>
                  </a:txBody>
                  <a:tcPr/>
                </a:tc>
              </a:tr>
              <a:tr h="1621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sz="2000" b="1" dirty="0" smtClean="0">
                <a:latin typeface="Arial Narrow" pitchFamily="34" charset="0"/>
              </a:rPr>
              <a:t>Бывают случаи когда дети , зачисленные на занятия пропускают  детский сад более 3 месяцев по неуважительной причине, систематическое не выполняют требований учителя-логопеда, не прислушиваются к рекомендациям.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Учителю-логопеду на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логопункте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приходится предупреждать таких родителей об отчислении, предлагаю текст, который я использую ниже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Проработав в течении 12 лет на </a:t>
            </a:r>
            <a:r>
              <a:rPr lang="ru-RU" sz="18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логопункте</a:t>
            </a:r>
            <a:r>
              <a:rPr lang="ru-RU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я столкнулась с </a:t>
            </a:r>
            <a:r>
              <a:rPr lang="ru-RU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родителями, которые </a:t>
            </a:r>
            <a:r>
              <a:rPr lang="ru-RU" sz="1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хотят видеть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серьезные речевые проблемы , задержку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психоречевого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развития а иногда и умственную отсталость.  Логопед старается, посылает к разным специалистам а родители, ничего делать не хотят. К 6-ти годам, они вдруг понимают , что проблема никуда не ушла и начинают обвинять всех, кроме себя. Чтобы раз и навсегда избежать таких неприятных  ситуаций  предлагаю всем завести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«Журнал  исходящей документации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него заносятся все выданные направления , а главное результат.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направления и приглашения даются в 2-х экземплярах под подпись, один образец остается у логопеда.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rtlCol="0">
            <a:normAutofit fontScale="25000" lnSpcReduction="20000"/>
          </a:bodyPr>
          <a:lstStyle/>
          <a:p>
            <a:pPr algn="r">
              <a:buNone/>
            </a:pPr>
            <a:r>
              <a:rPr lang="ru-RU" sz="7200" i="1" dirty="0" err="1" smtClean="0"/>
              <a:t>Логопункт</a:t>
            </a:r>
            <a:r>
              <a:rPr lang="ru-RU" sz="7200" i="1" dirty="0" smtClean="0"/>
              <a:t> МДОУ </a:t>
            </a:r>
            <a:r>
              <a:rPr lang="ru-RU" sz="7200" i="1" dirty="0" err="1" smtClean="0"/>
              <a:t>д</a:t>
            </a:r>
            <a:r>
              <a:rPr lang="ru-RU" sz="7200" i="1" dirty="0" smtClean="0"/>
              <a:t>/с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                                   </a:t>
            </a: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8000" b="1" i="1" dirty="0" smtClean="0">
                <a:latin typeface="Arial" pitchFamily="34" charset="0"/>
                <a:cs typeface="Arial" pitchFamily="34" charset="0"/>
              </a:rPr>
              <a:t>                    П Р Е Д У П Р Е Ж Д Е Н И Е</a:t>
            </a:r>
            <a:endParaRPr lang="ru-RU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Ваш ребенок ________________________________________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Зачислен на </a:t>
            </a: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 МДОУ </a:t>
            </a: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/с для занятий с логопедом. 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Довожу до вашего сведения о нарушении   Вами п.3.6. « Положения о логопедическом пункте при муниципальном дошкольном образовательном учреждении детского </a:t>
            </a: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сада№__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» где указанно : 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1.« Родители обязаны знать индивидуальные отклонения в формировании речи ребенка, слышать ее дефекты, обращать внимание на чистоту произношения.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2. В случае, когда родители систематически ( более 3 месяцев) не обращают внимание на закрепление правильного произношения, не выполняют задания учителя-логопеда, с письменного уведомления ребенок отчисляется с </a:t>
            </a: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 МДОУ».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С предупреждением ознакомлен(а)______________________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i="1" dirty="0" smtClean="0">
                <a:latin typeface="Arial" pitchFamily="34" charset="0"/>
                <a:cs typeface="Arial" pitchFamily="34" charset="0"/>
              </a:rPr>
              <a:t>                                                           </a:t>
            </a:r>
            <a:r>
              <a:rPr lang="ru-RU" sz="8000" i="1" dirty="0" err="1" smtClean="0">
                <a:latin typeface="Arial" pitchFamily="34" charset="0"/>
                <a:cs typeface="Arial" pitchFamily="34" charset="0"/>
              </a:rPr>
              <a:t>Дата_________________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ru-RU" sz="7200" dirty="0" smtClean="0"/>
              <a:t> </a:t>
            </a:r>
            <a:r>
              <a:rPr lang="ru-RU" sz="2000" dirty="0" smtClean="0"/>
              <a:t>Журнал  регистрации исходящей документации  </a:t>
            </a:r>
            <a:r>
              <a:rPr lang="ru-RU" sz="2000" dirty="0" err="1" smtClean="0"/>
              <a:t>логопункта</a:t>
            </a:r>
            <a:r>
              <a:rPr lang="ru-RU" sz="2000" dirty="0" smtClean="0"/>
              <a:t> МБДОУ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556792"/>
          <a:ext cx="7992888" cy="187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1440160"/>
                <a:gridCol w="4050450"/>
                <a:gridCol w="1998222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Исходящий 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Организационная сторона деятельности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ПМПк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логопункте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ДОУ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32500" lnSpcReduction="20000"/>
          </a:bodyPr>
          <a:lstStyle/>
          <a:p>
            <a:pPr>
              <a:buNone/>
            </a:pPr>
            <a:r>
              <a:rPr lang="ru-RU" sz="6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первом педсовете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 важно утвердить состав </a:t>
            </a:r>
            <a:r>
              <a:rPr lang="ru-RU" sz="62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 ДОУ. 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Заседания </a:t>
            </a:r>
            <a:r>
              <a:rPr lang="ru-RU" sz="62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 проводятся один раз в 2 месяца . Совещание может быть также созвано экстренно, в связи с острой конфликтной ситуацией.</a:t>
            </a:r>
          </a:p>
          <a:p>
            <a:pPr>
              <a:buNone/>
            </a:pPr>
            <a:r>
              <a:rPr lang="ru-RU" sz="6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Этапы реализации комиссии в ДОУ: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1.Индивидуальное обследование ребенка специалистами комиссии.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2. Коллегиальное обсуждение: определение образовательного маршрута и коррекционной помощи.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3.Согласование деятельности специалистов по коррекционно-развивающей работе.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4. Реализация рекомендаций комиссии ( составляется план коррекционных мероприятий)</a:t>
            </a:r>
          </a:p>
          <a:p>
            <a:pPr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5. Оценка эффективности коррекционно-развивающей работы.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Для учителя-логопеда важно знать как правильно оформить документацию, которая необходима  при любой проверке или аттестации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первом заседании в учебном году важно протоколом утвердить список детей , направленных на ПМПК района для уточнения речевого заключения и зачисления на коррекционные занятия.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Протокол №1.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Дети, направленные на ПМПК Щелковского муниципального района – для уточнения речевого заключения и зачисления на коррекционные занятия:      </a:t>
            </a:r>
          </a:p>
          <a:p>
            <a:pPr>
              <a:buNone/>
            </a:pPr>
            <a:r>
              <a:rPr lang="ru-RU" sz="2200" dirty="0" smtClean="0"/>
              <a:t>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789040"/>
          <a:ext cx="796820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944216"/>
                <a:gridCol w="1800200"/>
                <a:gridCol w="3575720"/>
              </a:tblGrid>
              <a:tr h="2268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Ф.И.О. ребенка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Причина направления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Нарушение звукопроизношения, ЛГК и связной речи. Для уточнения речевого заключения.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втором заседании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учителя-логопеда важно утвердить список детей зачисленных 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 оставленных для дальнейшей коррекционной работы.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 fontScale="47500" lnSpcReduction="20000"/>
          </a:bodyPr>
          <a:lstStyle/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№2 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включает в себя:</a:t>
            </a:r>
          </a:p>
          <a:p>
            <a:pPr algn="ctr">
              <a:buNone/>
            </a:pPr>
            <a:endParaRPr lang="ru-RU" sz="3600" dirty="0" smtClean="0"/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1.Коллегиальное обсуждение, определение образовательного маршрута коррекционной помощи специалистов детям:</a:t>
            </a:r>
          </a:p>
          <a:p>
            <a:pPr>
              <a:buNone/>
            </a:pPr>
            <a:r>
              <a:rPr lang="ru-RU" sz="4200" dirty="0" smtClean="0">
                <a:latin typeface="Arial" pitchFamily="34" charset="0"/>
                <a:cs typeface="Arial" pitchFamily="34" charset="0"/>
              </a:rPr>
              <a:t>2. Обсуждение дальнейшей коррекционной работы на учебный год для детей зачисленных на </a:t>
            </a:r>
            <a:r>
              <a:rPr lang="ru-RU" sz="4200" dirty="0" err="1" smtClean="0"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4200" dirty="0" smtClean="0">
                <a:latin typeface="Arial" pitchFamily="34" charset="0"/>
                <a:cs typeface="Arial" pitchFamily="34" charset="0"/>
              </a:rPr>
              <a:t> и оставленных для дальнейшей работы.</a:t>
            </a:r>
          </a:p>
          <a:p>
            <a:pPr algn="ctr"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Дети,зачисленные</a:t>
            </a:r>
            <a:r>
              <a:rPr lang="ru-RU" sz="4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4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логопункт</a:t>
            </a:r>
            <a:r>
              <a:rPr lang="ru-RU" sz="4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     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200" dirty="0" smtClean="0"/>
              <a:t>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581128"/>
          <a:ext cx="7968208" cy="796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944216"/>
                <a:gridCol w="1800200"/>
                <a:gridCol w="357572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Речевое</a:t>
                      </a:r>
                      <a:r>
                        <a:rPr lang="ru-RU" baseline="0" dirty="0" smtClean="0"/>
                        <a:t> заключение</a:t>
                      </a:r>
                      <a:endParaRPr lang="ru-RU" dirty="0"/>
                    </a:p>
                  </a:txBody>
                  <a:tcPr/>
                </a:tc>
              </a:tr>
              <a:tr h="4306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850" y="333375"/>
            <a:ext cx="8569325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i="1" dirty="0">
                <a:latin typeface="Arial" pitchFamily="34" charset="0"/>
                <a:cs typeface="Arial" pitchFamily="34" charset="0"/>
              </a:rPr>
              <a:t>В современной системе дошкольного образования основательно раскрыты научно-методические подходы к разработке задач и содержания логопедической помощи детям дошкольного возраста. Однако вопрос организационной стороны деятельности учителей-логопедов, до сих пор остается открытым как для опытных, так и для начинающих специалистов.</a:t>
            </a:r>
          </a:p>
          <a:p>
            <a:pPr>
              <a:defRPr/>
            </a:pPr>
            <a:endParaRPr lang="ru-RU" sz="2400" i="1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068638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Одна </a:t>
            </a:r>
            <a:r>
              <a:rPr lang="ru-RU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причин – отсутствие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единого сборника примерных форм, образцов необходимого практического материала, который смог взять бы на себя разъясняющую функцию.</a:t>
            </a:r>
            <a:endParaRPr lang="ru-RU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Дети оставленные для дальнейшей коррекционной работы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200" dirty="0" smtClean="0"/>
              <a:t>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24744"/>
          <a:ext cx="7968208" cy="4801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944216"/>
                <a:gridCol w="1800200"/>
                <a:gridCol w="357572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Речевое</a:t>
                      </a:r>
                      <a:r>
                        <a:rPr lang="ru-RU" baseline="0" dirty="0" smtClean="0"/>
                        <a:t> заключение</a:t>
                      </a:r>
                      <a:endParaRPr lang="ru-RU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3445">
                <a:tc grid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Последний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протокол в учебном году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будет выглядеть так:</a:t>
                      </a: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       Протокол №___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Коллегиальное обсуждение, определение образовательного маршрута коррекционной помощи детям: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Коллегиальное обсуждение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дальнейшей 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коррекционной помощи детям выпущенным с коррекционных занятий на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логопункте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и оставленных для дальнейшей коррекционной работе.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                                       Решение: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Направить родителей </a:t>
                      </a:r>
                      <a:r>
                        <a:rPr lang="ru-RU" baseline="0" dirty="0" err="1" smtClean="0">
                          <a:latin typeface="Arial" pitchFamily="34" charset="0"/>
                          <a:cs typeface="Arial" pitchFamily="34" charset="0"/>
                        </a:rPr>
                        <a:t>детей____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на консультацию к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Порекомендовать родителям </a:t>
                      </a:r>
                      <a:r>
                        <a:rPr lang="ru-RU" baseline="0" dirty="0" err="1" smtClean="0">
                          <a:latin typeface="Arial" pitchFamily="34" charset="0"/>
                          <a:cs typeface="Arial" pitchFamily="34" charset="0"/>
                        </a:rPr>
                        <a:t>детей____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продолжить коррекционную работу на </a:t>
                      </a:r>
                      <a:r>
                        <a:rPr lang="ru-RU" baseline="0" dirty="0" err="1" smtClean="0">
                          <a:latin typeface="Arial" pitchFamily="34" charset="0"/>
                          <a:cs typeface="Arial" pitchFamily="34" charset="0"/>
                        </a:rPr>
                        <a:t>логопункте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школы и наблюдение у врача психиатра</a:t>
                      </a:r>
                      <a:r>
                        <a:rPr lang="ru-RU" baseline="0" dirty="0" smtClean="0"/>
                        <a:t>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3.Дети, выпущенные с коррекционных занятий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ДОУ 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___учебном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году.: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200" dirty="0" smtClean="0"/>
              <a:t>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7200" dirty="0" smtClean="0"/>
              <a:t>                            </a:t>
            </a:r>
          </a:p>
          <a:p>
            <a:pPr algn="ctr">
              <a:buNone/>
            </a:pPr>
            <a:r>
              <a:rPr lang="ru-RU" sz="8000" i="1" dirty="0" smtClean="0"/>
              <a:t>                    </a:t>
            </a:r>
            <a:endParaRPr lang="ru-RU" sz="8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268760"/>
          <a:ext cx="8256240" cy="30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656184"/>
                <a:gridCol w="2463034"/>
                <a:gridCol w="2329487"/>
                <a:gridCol w="1375487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№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Ф.И.О. ребенка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Речевое</a:t>
                      </a:r>
                      <a:r>
                        <a:rPr lang="ru-RU" baseline="0" dirty="0" smtClean="0">
                          <a:latin typeface="Arial Narrow" pitchFamily="34" charset="0"/>
                        </a:rPr>
                        <a:t> заключение при зачислении на занятия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Речевое</a:t>
                      </a:r>
                      <a:r>
                        <a:rPr lang="ru-RU" baseline="0" dirty="0" smtClean="0">
                          <a:latin typeface="Arial Narrow" pitchFamily="34" charset="0"/>
                        </a:rPr>
                        <a:t> заключение при отчислении с занятий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 Narrow" pitchFamily="34" charset="0"/>
                        </a:rPr>
                        <a:t>Примеча</a:t>
                      </a:r>
                      <a:endParaRPr lang="ru-RU" dirty="0" smtClean="0">
                        <a:latin typeface="Arial Narrow" pitchFamily="34" charset="0"/>
                      </a:endParaRPr>
                    </a:p>
                    <a:p>
                      <a:r>
                        <a:rPr lang="ru-RU" dirty="0" err="1" smtClean="0">
                          <a:latin typeface="Arial Narrow" pitchFamily="34" charset="0"/>
                        </a:rPr>
                        <a:t>ние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73445">
                <a:tc gridSpan="5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4. Дети, оставленные для дальнейшей коррекционной работы:</a:t>
                      </a:r>
                    </a:p>
                    <a:p>
                      <a:endParaRPr lang="ru-RU" sz="2000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429000"/>
          <a:ext cx="8258784" cy="1008112"/>
        </p:xfrm>
        <a:graphic>
          <a:graphicData uri="http://schemas.openxmlformats.org/drawingml/2006/table">
            <a:tbl>
              <a:tblPr/>
              <a:tblGrid>
                <a:gridCol w="500758"/>
                <a:gridCol w="1512168"/>
                <a:gridCol w="2232248"/>
                <a:gridCol w="401361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№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Ф.И.ребенка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группа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Речевое заключение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Представленные выше документы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являются обязательными и утвержденными. 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Тесная взаимосвязь со всеми участниками коррекционного процесса на заседаниях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очень помогает в работе. Потому что все в курсе коррекционного процесса, ни один ребенок в группе не остается без внимания.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 как учитель-логопед на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логопункте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должен знать и видеть всех детей ДОУ , то такая постановка работы является по моему мнению наиболее актуальной и проверенной временем и опытом в собственном ДОУ.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   ЛИТЕРАТУРА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1.Степанова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О.А. Организация логопедической работы в дошкольном образовательном учреждении. — М., 2003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Боровцова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Л.А. « Документация учителя-логопеда ДОУ» Издательство «Сфера», 2010г.. – 65 с. </a:t>
            </a:r>
          </a:p>
          <a:p>
            <a:pPr lvl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Медико-психолого-педагогическая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служба в ДОУ /Под ред.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Е.А.Каралашвили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– М. 2006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Важную роль в организации работы логопедического пункта имеет создание «Положения о логопедическом пункте» </a:t>
            </a:r>
            <a:r>
              <a:rPr lang="ru-RU" sz="2400" dirty="0" smtClean="0"/>
              <a:t>.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Одним из главных пунктов в этом положении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являются-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права и обязанности сторон,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 которыми знакомят родителей на первом организационном родительском собрании 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 подпись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 спорных вопросах о деятельности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можно всегда опереться на это положение.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 первом педсовете обязательно утверждается приказ о работе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логопункта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новом учебном году.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  В положении о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логопункте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МДОУ , с которым я  знакомим родителей в начале учебного года, начиная со средней группы, я довожу до сведения родителей</a:t>
            </a:r>
            <a:r>
              <a:rPr lang="ru-RU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в каких случаях возможно отчисление ребенка: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пропуски детского сада более 3 месяцев по неуважительной причине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систематическое невыполнение требований учителя-логопеда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При проведении  логопедического обследования воспитанников  ДОУ важно увидеть динамику развития речи ребенка в течении учебного года.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11188" y="18446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Приведенный ниже листок обследования и динамики речевого развития позволяет это увидеть.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825" y="2924175"/>
          <a:ext cx="8424935" cy="2759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1296144"/>
                <a:gridCol w="1368152"/>
                <a:gridCol w="1368152"/>
                <a:gridCol w="1152128"/>
                <a:gridCol w="1152127"/>
                <a:gridCol w="1152128"/>
              </a:tblGrid>
              <a:tr h="129691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Группа</a:t>
                      </a:r>
                    </a:p>
                    <a:p>
                      <a:r>
                        <a:rPr lang="ru-RU" sz="1800" dirty="0" smtClean="0">
                          <a:latin typeface="Arial Narrow" pitchFamily="34" charset="0"/>
                        </a:rPr>
                        <a:t>дата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Состояние </a:t>
                      </a:r>
                      <a:r>
                        <a:rPr lang="ru-RU" dirty="0" err="1" smtClean="0">
                          <a:latin typeface="Arial Narrow" pitchFamily="34" charset="0"/>
                        </a:rPr>
                        <a:t>артик.аппарата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Состояние </a:t>
                      </a:r>
                      <a:r>
                        <a:rPr lang="ru-RU" dirty="0" err="1" smtClean="0">
                          <a:latin typeface="Arial Narrow" pitchFamily="34" charset="0"/>
                        </a:rPr>
                        <a:t>фонематич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.</a:t>
                      </a:r>
                    </a:p>
                    <a:p>
                      <a:r>
                        <a:rPr lang="ru-RU" dirty="0" smtClean="0">
                          <a:latin typeface="Arial Narrow" pitchFamily="34" charset="0"/>
                        </a:rPr>
                        <a:t>восприятия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Состояние звукопроизношения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Состояние</a:t>
                      </a:r>
                      <a:r>
                        <a:rPr lang="ru-RU" baseline="0" dirty="0" smtClean="0">
                          <a:latin typeface="Arial Narrow" pitchFamily="34" charset="0"/>
                        </a:rPr>
                        <a:t> общей и мелкой моторики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Состоя-</a:t>
                      </a:r>
                    </a:p>
                    <a:p>
                      <a:r>
                        <a:rPr lang="ru-RU" dirty="0" err="1" smtClean="0">
                          <a:latin typeface="Arial Narrow" pitchFamily="34" charset="0"/>
                        </a:rPr>
                        <a:t>ние</a:t>
                      </a:r>
                      <a:r>
                        <a:rPr lang="ru-RU" dirty="0" smtClean="0">
                          <a:latin typeface="Arial Narrow" pitchFamily="34" charset="0"/>
                        </a:rPr>
                        <a:t> связной речи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Условная группа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Начало года</a:t>
                      </a:r>
                    </a:p>
                    <a:p>
                      <a:endParaRPr lang="ru-RU" dirty="0" smtClean="0">
                        <a:latin typeface="Arial Narrow" pitchFamily="34" charset="0"/>
                      </a:endParaRPr>
                    </a:p>
                    <a:p>
                      <a:r>
                        <a:rPr lang="ru-RU" dirty="0" smtClean="0">
                          <a:latin typeface="Arial Narrow" pitchFamily="34" charset="0"/>
                        </a:rPr>
                        <a:t>Конец года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04813"/>
            <a:ext cx="8352928" cy="572135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По результатам обследования каждый из детей , начиная со средней группы, может быть отнесен к одной из групп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Дети второй младшей группы из-за возрастных особенностей развития речи относятся к подгруппам по несколько другим параметрам: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Условные обозначения: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 гр. – выраженное отставание в речи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 гр. – значительное отставание в речи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 гр. – незначительное отставание в речи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4 гр. – развитие речи в пределах допустимой нормы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Образец таблицы: Список детей 2 младшей гр.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077072"/>
          <a:ext cx="8208912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910"/>
                <a:gridCol w="2498365"/>
                <a:gridCol w="1213491"/>
                <a:gridCol w="1249182"/>
                <a:gridCol w="1249182"/>
                <a:gridCol w="1641782"/>
              </a:tblGrid>
              <a:tr h="33519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№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Фамилия,</a:t>
                      </a:r>
                      <a:r>
                        <a:rPr lang="ru-RU" baseline="0" dirty="0" smtClean="0">
                          <a:latin typeface="Arial Narrow" pitchFamily="34" charset="0"/>
                        </a:rPr>
                        <a:t> имя ребенка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Дата рождения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Речевое развитие 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примечание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61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Конец года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10"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1" y="501229"/>
            <a:ext cx="849694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Дети других возрастных групп , не прошедшие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ПМПк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и ПМПК относятся к следующим группам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1 группа. </a:t>
            </a:r>
            <a:r>
              <a:rPr lang="ru-RU" sz="2000" dirty="0" smtClean="0"/>
              <a:t>Речевое развитие ребенка соответствует возрасту (дефектов звукопроизношения нет, либо дефекты возрастные, фонематическое восприятие не нарушено)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2 группа. </a:t>
            </a:r>
            <a:r>
              <a:rPr lang="ru-RU" sz="2000" dirty="0" smtClean="0"/>
              <a:t>Речевое развитие ребенка подлежит динамическому наблюдению ( имеются незначительные дефекты звукопроизношения, находящиеся на грани возрастной нормы, либо звук находится на стадии автоматизации). Такие дети подлежат осмотру и при необходимости переводятся в следующую категорию.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3 группа. </a:t>
            </a:r>
            <a:r>
              <a:rPr lang="ru-RU" sz="2000" dirty="0" smtClean="0"/>
              <a:t>Речевое развитие ребенка нуждается в коррекции, имеются дефекты звукопроизношения, не соответствующие возрасту.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4 группа</a:t>
            </a:r>
            <a:r>
              <a:rPr lang="ru-RU" sz="2000" dirty="0" smtClean="0"/>
              <a:t>. Дети нуждающиеся в специальных условиях воспитания и обучения ( т.е. в переводе в специальный детский сад).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Для детей средней группы </a:t>
            </a:r>
            <a:r>
              <a:rPr lang="ru-RU" sz="2400" dirty="0" smtClean="0"/>
              <a:t>таблица по результатам обследования  следующая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1" cy="290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641"/>
                <a:gridCol w="1623769"/>
                <a:gridCol w="1033308"/>
                <a:gridCol w="2586803"/>
                <a:gridCol w="1405880"/>
                <a:gridCol w="14058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Фамилия, имя ребенка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рожден</a:t>
                      </a:r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Логопедическое заключение ПМПК или состояние речевого развития (условная группа)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зачисления на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логопункт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Примеча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82" marR="89982"/>
                </a:tc>
              </a:tr>
              <a:tr h="14458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9982" marR="8998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9982" marR="89982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Список детей подготовительной группы отличается от предыдущих, п.ч. </a:t>
            </a:r>
            <a:r>
              <a:rPr lang="ru-RU" sz="2400" b="1" dirty="0" smtClean="0"/>
              <a:t>многие </a:t>
            </a:r>
            <a:r>
              <a:rPr lang="ru-RU" sz="2400" b="1" dirty="0" smtClean="0"/>
              <a:t>дети завершили курс занятий на </a:t>
            </a:r>
            <a:r>
              <a:rPr lang="ru-RU" sz="2400" b="1" dirty="0" err="1" smtClean="0"/>
              <a:t>логопункте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Список детей подготовительной группы:</a:t>
            </a:r>
          </a:p>
          <a:p>
            <a:pPr algn="ctr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060848"/>
          <a:ext cx="8424934" cy="2636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13"/>
                <a:gridCol w="1502696"/>
                <a:gridCol w="792088"/>
                <a:gridCol w="1800200"/>
                <a:gridCol w="1553313"/>
                <a:gridCol w="1038975"/>
                <a:gridCol w="1368149"/>
              </a:tblGrid>
              <a:tr h="14401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Фамилия, имя ребенка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рожд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Логопедичес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заключение ПМПК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зачисления на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логопункт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Дата отчисления с занятий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Примеча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6309"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Речь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Arial Narrow" pitchFamily="34" charset="0"/>
              </a:rPr>
              <a:t>Приведенные выше таблицы по группам  целесообразно  разложить по  папкам: « Журнал обследования  речи </a:t>
            </a:r>
            <a:r>
              <a:rPr lang="ru-RU" sz="2000" b="1" dirty="0" err="1" smtClean="0">
                <a:latin typeface="Arial Narrow" pitchFamily="34" charset="0"/>
              </a:rPr>
              <a:t>детей___группы</a:t>
            </a:r>
            <a:r>
              <a:rPr lang="ru-RU" sz="2000" b="1" dirty="0" smtClean="0">
                <a:latin typeface="Arial Narrow" pitchFamily="34" charset="0"/>
              </a:rPr>
              <a:t> </a:t>
            </a:r>
            <a:r>
              <a:rPr lang="ru-RU" sz="2000" b="1" dirty="0" err="1" smtClean="0">
                <a:latin typeface="Arial Narrow" pitchFamily="34" charset="0"/>
              </a:rPr>
              <a:t>логопункта</a:t>
            </a:r>
            <a:r>
              <a:rPr lang="ru-RU" sz="2000" b="1" dirty="0" smtClean="0">
                <a:latin typeface="Arial Narrow" pitchFamily="34" charset="0"/>
              </a:rPr>
              <a:t> МБДОУ»которые включают в себя листы обследования и динамики речевого развития 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Текущая документация </a:t>
            </a:r>
            <a:r>
              <a:rPr lang="ru-RU" sz="2000" dirty="0" err="1" smtClean="0">
                <a:latin typeface="Arial Narrow" pitchFamily="34" charset="0"/>
              </a:rPr>
              <a:t>логопункта</a:t>
            </a:r>
            <a:r>
              <a:rPr lang="ru-RU" sz="2000" dirty="0" smtClean="0">
                <a:latin typeface="Arial Narrow" pitchFamily="34" charset="0"/>
              </a:rPr>
              <a:t> должна быть тоже </a:t>
            </a:r>
            <a:r>
              <a:rPr lang="ru-RU" sz="2000" dirty="0" err="1" smtClean="0">
                <a:latin typeface="Arial Narrow" pitchFamily="34" charset="0"/>
              </a:rPr>
              <a:t>ситематизирована</a:t>
            </a:r>
            <a:r>
              <a:rPr lang="ru-RU" sz="2000" dirty="0" smtClean="0">
                <a:latin typeface="Arial Narrow" pitchFamily="34" charset="0"/>
              </a:rPr>
              <a:t> и понятна. Для этого лучше завести специальный журнал «Перспективный план коррекционной работы </a:t>
            </a:r>
            <a:r>
              <a:rPr lang="ru-RU" sz="2000" dirty="0" err="1" smtClean="0">
                <a:latin typeface="Arial Narrow" pitchFamily="34" charset="0"/>
              </a:rPr>
              <a:t>логопункта</a:t>
            </a:r>
            <a:r>
              <a:rPr lang="ru-RU" sz="2000" dirty="0" smtClean="0">
                <a:latin typeface="Arial Narrow" pitchFamily="34" charset="0"/>
              </a:rPr>
              <a:t>».</a:t>
            </a:r>
          </a:p>
          <a:p>
            <a:pPr algn="ctr">
              <a:buNone/>
            </a:pPr>
            <a:r>
              <a:rPr lang="ru-RU" sz="2000" dirty="0" smtClean="0">
                <a:latin typeface="Arial Narrow" pitchFamily="34" charset="0"/>
              </a:rPr>
              <a:t>Содержание плана :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1.Задачи коррекционной работы.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2.Схема взаимодействия участников коррекционного процесса.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3. План работы на учебный год.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4.Режим работы учителя-логопеда.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5. Примерное распределение рабочего времени.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6. Нормативные документы</a:t>
            </a:r>
            <a:r>
              <a:rPr lang="ru-RU" sz="2000" dirty="0" smtClean="0">
                <a:latin typeface="Arial Narrow" pitchFamily="34" charset="0"/>
              </a:rPr>
              <a:t>:</a:t>
            </a:r>
            <a:endParaRPr lang="ru-RU" sz="2000" dirty="0" smtClean="0">
              <a:latin typeface="Arial Narrow" pitchFamily="34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Arial Narrow" pitchFamily="34" charset="0"/>
              </a:rPr>
              <a:t>Письмо Минобразования России от 14 декабря 2000г « Об организации работы логопедического пункта общеобразовательного учреждения»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Зачисленные на </a:t>
            </a:r>
            <a:r>
              <a:rPr lang="ru-RU" sz="2000" dirty="0" err="1" smtClean="0">
                <a:latin typeface="Arial Narrow" pitchFamily="34" charset="0"/>
              </a:rPr>
              <a:t>логопункт</a:t>
            </a:r>
            <a:r>
              <a:rPr lang="ru-RU" sz="2000" dirty="0" smtClean="0">
                <a:latin typeface="Arial Narrow" pitchFamily="34" charset="0"/>
              </a:rPr>
              <a:t> дети, различных возрастных групп, прошедших ПМПК и </a:t>
            </a:r>
            <a:r>
              <a:rPr lang="ru-RU" sz="2000" dirty="0" err="1" smtClean="0">
                <a:latin typeface="Arial Narrow" pitchFamily="34" charset="0"/>
              </a:rPr>
              <a:t>ПМПк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1502</Words>
  <Application>Microsoft Office PowerPoint</Application>
  <PresentationFormat>Экран (4:3)</PresentationFormat>
  <Paragraphs>240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Важную роль в организации работы логопедического пункта имеет создание «Положения о логопедическом пункте» .</vt:lpstr>
      <vt:lpstr>При проведении  логопедического обследования воспитанников  ДОУ важно увидеть динамику развития речи ребенка в течении учебного года. </vt:lpstr>
      <vt:lpstr>Слайд 5</vt:lpstr>
      <vt:lpstr>Слайд 6</vt:lpstr>
      <vt:lpstr>Для детей средней группы таблица по результатам обследования  следующая:</vt:lpstr>
      <vt:lpstr>Список детей подготовительной группы отличается от предыдущих, п.ч. многие дети завершили курс занятий на логопункте.</vt:lpstr>
      <vt:lpstr>Приведенные выше таблицы по группам  целесообразно  разложить по  папкам: « Журнал обследования  речи детей___группы логопункта МБДОУ»которые включают в себя листы обследования и динамики речевого развития </vt:lpstr>
      <vt:lpstr>Слайд 10</vt:lpstr>
      <vt:lpstr>Слайд 11</vt:lpstr>
      <vt:lpstr>Слайд 12</vt:lpstr>
      <vt:lpstr>Слайд 13</vt:lpstr>
      <vt:lpstr>Бывают случаи когда дети , зачисленные на занятия пропускают  детский сад более 3 месяцев по неуважительной причине, систематическое не выполняют требований учителя-логопеда, не прислушиваются к рекомендациям.  </vt:lpstr>
      <vt:lpstr>Слайд 15</vt:lpstr>
      <vt:lpstr>Слайд 16</vt:lpstr>
      <vt:lpstr>Организационная сторона деятельности  ПМПк на логопункте в ДОУ</vt:lpstr>
      <vt:lpstr> Для учителя-логопеда важно знать как правильно оформить документацию, которая необходима  при любой проверке или аттестации.  </vt:lpstr>
      <vt:lpstr>  На втором заседании ПМПк для учителя-логопеда важно утвердить список детей зачисленных на логопункт и оставленных для дальнейшей коррекционной работы.  </vt:lpstr>
      <vt:lpstr>Дети оставленные для дальнейшей коррекционной работы:  </vt:lpstr>
      <vt:lpstr> 3.Дети, выпущенные с коррекционных занятий логопункта ДОУ в ___учебном году.:  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Ростик</cp:lastModifiedBy>
  <cp:revision>49</cp:revision>
  <dcterms:created xsi:type="dcterms:W3CDTF">2013-08-25T16:48:06Z</dcterms:created>
  <dcterms:modified xsi:type="dcterms:W3CDTF">2013-11-12T18:15:28Z</dcterms:modified>
</cp:coreProperties>
</file>