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5" r:id="rId5"/>
    <p:sldId id="276" r:id="rId6"/>
    <p:sldId id="266" r:id="rId7"/>
    <p:sldId id="269" r:id="rId8"/>
    <p:sldId id="273" r:id="rId9"/>
    <p:sldId id="274" r:id="rId10"/>
    <p:sldId id="258" r:id="rId11"/>
    <p:sldId id="261" r:id="rId12"/>
    <p:sldId id="262" r:id="rId13"/>
    <p:sldId id="263" r:id="rId14"/>
    <p:sldId id="267" r:id="rId15"/>
    <p:sldId id="264" r:id="rId16"/>
    <p:sldId id="270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51BBF"/>
    <a:srgbClr val="9933FF"/>
    <a:srgbClr val="66FFFF"/>
    <a:srgbClr val="00FF0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гонки 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дочки-матери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подвижные игры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строительные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сюжетные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3805952"/>
        <c:axId val="93828224"/>
        <c:axId val="0"/>
      </c:bar3DChart>
      <c:catAx>
        <c:axId val="9380595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93828224"/>
        <c:crosses val="autoZero"/>
        <c:auto val="1"/>
        <c:lblAlgn val="ctr"/>
        <c:lblOffset val="100"/>
        <c:noMultiLvlLbl val="1"/>
      </c:catAx>
      <c:valAx>
        <c:axId val="93828224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93805952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>
              <a:defRPr sz="1400"/>
            </a:pPr>
            <a:endParaRPr lang="ru-RU"/>
          </a:p>
        </c:txPr>
      </c:legendEntry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сам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братьями, сёстрами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родителями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5151744"/>
        <c:axId val="5169920"/>
        <c:axId val="0"/>
      </c:bar3DChart>
      <c:catAx>
        <c:axId val="515174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169920"/>
        <c:crosses val="autoZero"/>
        <c:auto val="1"/>
        <c:lblAlgn val="ctr"/>
        <c:lblOffset val="100"/>
        <c:noMultiLvlLbl val="1"/>
      </c:catAx>
      <c:valAx>
        <c:axId val="5169920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15174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20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/>
            </a:pPr>
            <a:endParaRPr lang="ru-RU"/>
          </a:p>
        </c:txPr>
      </c:legendEntry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дома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улице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д/с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везде</c:v>
                </c:pt>
              </c:strCache>
            </c:strRef>
          </c:tx>
          <c:invertIfNegative val="1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5212032"/>
        <c:axId val="5213568"/>
        <c:axId val="0"/>
      </c:bar3DChart>
      <c:catAx>
        <c:axId val="5212032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5213568"/>
        <c:crosses val="autoZero"/>
        <c:auto val="1"/>
        <c:lblAlgn val="ctr"/>
        <c:lblOffset val="100"/>
        <c:noMultiLvlLbl val="1"/>
      </c:catAx>
      <c:valAx>
        <c:axId val="521356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extTo"/>
        <c:crossAx val="5212032"/>
        <c:crosses val="autoZero"/>
        <c:crossBetween val="between"/>
      </c:valAx>
    </c:plotArea>
    <c:legend>
      <c:legendPos val="r"/>
      <c:layout/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714356"/>
            <a:ext cx="7772400" cy="1041397"/>
          </a:xfrm>
        </p:spPr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Arial Black" pitchFamily="34" charset="0"/>
              </a:rPr>
              <a:t>Строительные игры</a:t>
            </a:r>
            <a:endParaRPr lang="ru-RU" i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5500702"/>
            <a:ext cx="4338638" cy="91440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Воспитатель </a:t>
            </a:r>
            <a:r>
              <a:rPr lang="ru-RU" b="1" i="1" dirty="0" smtClean="0">
                <a:solidFill>
                  <a:srgbClr val="0070C0"/>
                </a:solidFill>
              </a:rPr>
              <a:t>МДОУ </a:t>
            </a:r>
            <a:r>
              <a:rPr lang="ru-RU" b="1" i="1" dirty="0" smtClean="0">
                <a:solidFill>
                  <a:srgbClr val="0070C0"/>
                </a:solidFill>
              </a:rPr>
              <a:t>№ </a:t>
            </a:r>
            <a:r>
              <a:rPr lang="ru-RU" b="1" i="1" dirty="0" smtClean="0">
                <a:solidFill>
                  <a:srgbClr val="0070C0"/>
                </a:solidFill>
              </a:rPr>
              <a:t>9 </a:t>
            </a:r>
            <a:endParaRPr lang="ru-RU" b="1" i="1" dirty="0" smtClean="0">
              <a:solidFill>
                <a:srgbClr val="0070C0"/>
              </a:solidFill>
            </a:endParaRPr>
          </a:p>
          <a:p>
            <a:pPr algn="r"/>
            <a:r>
              <a:rPr lang="ru-RU" b="1" i="1" dirty="0" smtClean="0">
                <a:solidFill>
                  <a:srgbClr val="0070C0"/>
                </a:solidFill>
              </a:rPr>
              <a:t>Петрунина Н.В.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28662" y="3357562"/>
            <a:ext cx="75724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Игра - это искра зажигающая огонёк пытливости  и любознательности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Calibri" pitchFamily="34" charset="0"/>
                <a:cs typeface="Tahoma" pitchFamily="34" charset="0"/>
              </a:rPr>
              <a:t>                  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Calibri" pitchFamily="34" charset="0"/>
                <a:cs typeface="Tahoma" pitchFamily="34" charset="0"/>
              </a:rPr>
              <a:t>                             В.А.Сухомлинский.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1739"/>
          <a:stretch>
            <a:fillRect/>
          </a:stretch>
        </p:blipFill>
        <p:spPr bwMode="auto">
          <a:xfrm>
            <a:off x="3000364" y="1643050"/>
            <a:ext cx="2500313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конструктивных способностей детей 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3071810"/>
            <a:ext cx="62856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Сооружение различных построек: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388" y="3143248"/>
            <a:ext cx="2307491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2800" dirty="0" smtClean="0">
                <a:solidFill>
                  <a:srgbClr val="C00000"/>
                </a:solidFill>
              </a:rPr>
              <a:t>Стул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solidFill>
                  <a:srgbClr val="C00000"/>
                </a:solidFill>
              </a:rPr>
              <a:t>Кровать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solidFill>
                  <a:srgbClr val="C00000"/>
                </a:solidFill>
              </a:rPr>
              <a:t>Диван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solidFill>
                  <a:srgbClr val="C00000"/>
                </a:solidFill>
              </a:rPr>
              <a:t>Автомобиль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43750"/>
          <a:stretch>
            <a:fillRect/>
          </a:stretch>
        </p:blipFill>
        <p:spPr bwMode="auto">
          <a:xfrm>
            <a:off x="1571604" y="4071942"/>
            <a:ext cx="21431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Трансформация постройки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Куб 2"/>
          <p:cNvSpPr/>
          <p:nvPr/>
        </p:nvSpPr>
        <p:spPr>
          <a:xfrm>
            <a:off x="2786050" y="2786058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3214678" y="2786058"/>
            <a:ext cx="500066" cy="500066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3643306" y="2786058"/>
            <a:ext cx="500066" cy="500066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4071934" y="2786058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4500562" y="2786058"/>
            <a:ext cx="500066" cy="500066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4929190" y="2786058"/>
            <a:ext cx="500066" cy="500066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2714612" y="3000372"/>
            <a:ext cx="500066" cy="500066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3143240" y="3000372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3500430" y="3071810"/>
            <a:ext cx="500066" cy="500066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Куб 11"/>
          <p:cNvSpPr/>
          <p:nvPr/>
        </p:nvSpPr>
        <p:spPr>
          <a:xfrm>
            <a:off x="4000496" y="3000372"/>
            <a:ext cx="500066" cy="500066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уб 12"/>
          <p:cNvSpPr/>
          <p:nvPr/>
        </p:nvSpPr>
        <p:spPr>
          <a:xfrm>
            <a:off x="4429124" y="3000372"/>
            <a:ext cx="500066" cy="500066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4857752" y="3000372"/>
            <a:ext cx="500066" cy="500066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2571736" y="3214686"/>
            <a:ext cx="500066" cy="500066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Куб 15"/>
          <p:cNvSpPr/>
          <p:nvPr/>
        </p:nvSpPr>
        <p:spPr>
          <a:xfrm>
            <a:off x="3000364" y="3214686"/>
            <a:ext cx="500066" cy="500066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3428992" y="3214686"/>
            <a:ext cx="500066" cy="500066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уб 17"/>
          <p:cNvSpPr/>
          <p:nvPr/>
        </p:nvSpPr>
        <p:spPr>
          <a:xfrm>
            <a:off x="3857620" y="3214686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4286248" y="3214686"/>
            <a:ext cx="500066" cy="500066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Куб 19"/>
          <p:cNvSpPr/>
          <p:nvPr/>
        </p:nvSpPr>
        <p:spPr>
          <a:xfrm>
            <a:off x="4714876" y="3214686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2857488" y="2357430"/>
            <a:ext cx="500066" cy="500066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2714612" y="2500306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уб 22"/>
          <p:cNvSpPr/>
          <p:nvPr/>
        </p:nvSpPr>
        <p:spPr>
          <a:xfrm>
            <a:off x="2500298" y="2786058"/>
            <a:ext cx="500066" cy="500066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Куб 23"/>
          <p:cNvSpPr/>
          <p:nvPr/>
        </p:nvSpPr>
        <p:spPr>
          <a:xfrm>
            <a:off x="5000628" y="2500306"/>
            <a:ext cx="500066" cy="500066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4929190" y="2643182"/>
            <a:ext cx="500066" cy="500066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4786314" y="2857496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3286116" y="2357430"/>
            <a:ext cx="500066" cy="500066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Куб 27"/>
          <p:cNvSpPr/>
          <p:nvPr/>
        </p:nvSpPr>
        <p:spPr>
          <a:xfrm>
            <a:off x="3714744" y="2357430"/>
            <a:ext cx="500066" cy="500066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Куб 28"/>
          <p:cNvSpPr/>
          <p:nvPr/>
        </p:nvSpPr>
        <p:spPr>
          <a:xfrm>
            <a:off x="4143372" y="2357430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уб 29"/>
          <p:cNvSpPr/>
          <p:nvPr/>
        </p:nvSpPr>
        <p:spPr>
          <a:xfrm>
            <a:off x="4500562" y="2428868"/>
            <a:ext cx="500066" cy="500066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 t="22499" r="11874" b="22500"/>
          <a:stretch>
            <a:fillRect/>
          </a:stretch>
        </p:blipFill>
        <p:spPr bwMode="auto">
          <a:xfrm rot="5400000">
            <a:off x="2918286" y="1868004"/>
            <a:ext cx="1857389" cy="835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6" name="Группа 35"/>
          <p:cNvGrpSpPr/>
          <p:nvPr/>
        </p:nvGrpSpPr>
        <p:grpSpPr>
          <a:xfrm>
            <a:off x="1357290" y="4643446"/>
            <a:ext cx="6142194" cy="461665"/>
            <a:chOff x="1571604" y="571480"/>
            <a:chExt cx="6142194" cy="461665"/>
          </a:xfrm>
        </p:grpSpPr>
        <p:sp>
          <p:nvSpPr>
            <p:cNvPr id="32" name="TextBox 31"/>
            <p:cNvSpPr txBox="1"/>
            <p:nvPr/>
          </p:nvSpPr>
          <p:spPr>
            <a:xfrm>
              <a:off x="1571604" y="571480"/>
              <a:ext cx="61421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Кровать                 Пианино                    Диван</a:t>
              </a:r>
              <a:endParaRPr lang="ru-RU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2857488" y="857232"/>
              <a:ext cx="1071570" cy="158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/>
            <p:nvPr/>
          </p:nvCxnSpPr>
          <p:spPr>
            <a:xfrm>
              <a:off x="5357818" y="857232"/>
              <a:ext cx="1071570" cy="1588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Ассоциации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5072074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Конусы и цилиндры напоминают</a:t>
            </a:r>
          </a:p>
          <a:p>
            <a:r>
              <a:rPr lang="ru-RU" dirty="0" smtClean="0"/>
              <a:t> красивые арки над мостом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3857628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Трехгранная призма напоминает крышу дома</a:t>
            </a:r>
            <a:endParaRPr lang="ru-RU" dirty="0"/>
          </a:p>
        </p:txBody>
      </p:sp>
      <p:sp>
        <p:nvSpPr>
          <p:cNvPr id="13" name="Цилиндр 12"/>
          <p:cNvSpPr/>
          <p:nvPr/>
        </p:nvSpPr>
        <p:spPr>
          <a:xfrm>
            <a:off x="5786446" y="1500174"/>
            <a:ext cx="928694" cy="321471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286644" y="4214818"/>
            <a:ext cx="142876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14" idx="2"/>
          </p:cNvCxnSpPr>
          <p:nvPr/>
        </p:nvCxnSpPr>
        <p:spPr>
          <a:xfrm rot="10800000" flipH="1">
            <a:off x="7286644" y="2000240"/>
            <a:ext cx="642942" cy="250033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4" idx="6"/>
          </p:cNvCxnSpPr>
          <p:nvPr/>
        </p:nvCxnSpPr>
        <p:spPr>
          <a:xfrm rot="16200000" flipH="1">
            <a:off x="7072330" y="2857496"/>
            <a:ext cx="2500330" cy="7858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7270955" y="2035277"/>
            <a:ext cx="1474839" cy="2757949"/>
          </a:xfrm>
          <a:custGeom>
            <a:avLst/>
            <a:gdLst>
              <a:gd name="connsiteX0" fmla="*/ 0 w 1474839"/>
              <a:gd name="connsiteY0" fmla="*/ 2507226 h 2757949"/>
              <a:gd name="connsiteX1" fmla="*/ 132735 w 1474839"/>
              <a:gd name="connsiteY1" fmla="*/ 2610465 h 2757949"/>
              <a:gd name="connsiteX2" fmla="*/ 221226 w 1474839"/>
              <a:gd name="connsiteY2" fmla="*/ 2669458 h 2757949"/>
              <a:gd name="connsiteX3" fmla="*/ 368710 w 1474839"/>
              <a:gd name="connsiteY3" fmla="*/ 2713704 h 2757949"/>
              <a:gd name="connsiteX4" fmla="*/ 516193 w 1474839"/>
              <a:gd name="connsiteY4" fmla="*/ 2757949 h 2757949"/>
              <a:gd name="connsiteX5" fmla="*/ 634180 w 1474839"/>
              <a:gd name="connsiteY5" fmla="*/ 2757949 h 2757949"/>
              <a:gd name="connsiteX6" fmla="*/ 870155 w 1474839"/>
              <a:gd name="connsiteY6" fmla="*/ 2757949 h 2757949"/>
              <a:gd name="connsiteX7" fmla="*/ 1061884 w 1474839"/>
              <a:gd name="connsiteY7" fmla="*/ 2728452 h 2757949"/>
              <a:gd name="connsiteX8" fmla="*/ 1194619 w 1474839"/>
              <a:gd name="connsiteY8" fmla="*/ 2684207 h 2757949"/>
              <a:gd name="connsiteX9" fmla="*/ 1327355 w 1474839"/>
              <a:gd name="connsiteY9" fmla="*/ 2625213 h 2757949"/>
              <a:gd name="connsiteX10" fmla="*/ 1415845 w 1474839"/>
              <a:gd name="connsiteY10" fmla="*/ 2580968 h 2757949"/>
              <a:gd name="connsiteX11" fmla="*/ 1474839 w 1474839"/>
              <a:gd name="connsiteY11" fmla="*/ 2448233 h 2757949"/>
              <a:gd name="connsiteX12" fmla="*/ 663677 w 1474839"/>
              <a:gd name="connsiteY12" fmla="*/ 0 h 2757949"/>
              <a:gd name="connsiteX13" fmla="*/ 0 w 1474839"/>
              <a:gd name="connsiteY13" fmla="*/ 2507226 h 275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4839" h="2757949">
                <a:moveTo>
                  <a:pt x="0" y="2507226"/>
                </a:moveTo>
                <a:lnTo>
                  <a:pt x="132735" y="2610465"/>
                </a:lnTo>
                <a:lnTo>
                  <a:pt x="221226" y="2669458"/>
                </a:lnTo>
                <a:lnTo>
                  <a:pt x="368710" y="2713704"/>
                </a:lnTo>
                <a:lnTo>
                  <a:pt x="516193" y="2757949"/>
                </a:lnTo>
                <a:lnTo>
                  <a:pt x="634180" y="2757949"/>
                </a:lnTo>
                <a:lnTo>
                  <a:pt x="870155" y="2757949"/>
                </a:lnTo>
                <a:lnTo>
                  <a:pt x="1061884" y="2728452"/>
                </a:lnTo>
                <a:lnTo>
                  <a:pt x="1194619" y="2684207"/>
                </a:lnTo>
                <a:lnTo>
                  <a:pt x="1327355" y="2625213"/>
                </a:lnTo>
                <a:lnTo>
                  <a:pt x="1415845" y="2580968"/>
                </a:lnTo>
                <a:lnTo>
                  <a:pt x="1474839" y="2448233"/>
                </a:lnTo>
                <a:lnTo>
                  <a:pt x="663677" y="0"/>
                </a:lnTo>
                <a:lnTo>
                  <a:pt x="0" y="250722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428596" y="2271252"/>
            <a:ext cx="3125765" cy="1586376"/>
            <a:chOff x="1312606" y="2271252"/>
            <a:chExt cx="2241755" cy="1179871"/>
          </a:xfrm>
        </p:grpSpPr>
        <p:sp>
          <p:nvSpPr>
            <p:cNvPr id="24" name="Полилиния 23"/>
            <p:cNvSpPr/>
            <p:nvPr/>
          </p:nvSpPr>
          <p:spPr>
            <a:xfrm>
              <a:off x="1312606" y="2271252"/>
              <a:ext cx="1917291" cy="1179871"/>
            </a:xfrm>
            <a:custGeom>
              <a:avLst/>
              <a:gdLst>
                <a:gd name="connsiteX0" fmla="*/ 383459 w 1917291"/>
                <a:gd name="connsiteY0" fmla="*/ 0 h 1179871"/>
                <a:gd name="connsiteX1" fmla="*/ 1917291 w 1917291"/>
                <a:gd name="connsiteY1" fmla="*/ 442451 h 1179871"/>
                <a:gd name="connsiteX2" fmla="*/ 1489588 w 1917291"/>
                <a:gd name="connsiteY2" fmla="*/ 1179871 h 1179871"/>
                <a:gd name="connsiteX3" fmla="*/ 0 w 1917291"/>
                <a:gd name="connsiteY3" fmla="*/ 648929 h 1179871"/>
                <a:gd name="connsiteX4" fmla="*/ 383459 w 1917291"/>
                <a:gd name="connsiteY4" fmla="*/ 0 h 117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291" h="1179871">
                  <a:moveTo>
                    <a:pt x="383459" y="0"/>
                  </a:moveTo>
                  <a:lnTo>
                    <a:pt x="1917291" y="442451"/>
                  </a:lnTo>
                  <a:lnTo>
                    <a:pt x="1489588" y="1179871"/>
                  </a:lnTo>
                  <a:lnTo>
                    <a:pt x="0" y="648929"/>
                  </a:lnTo>
                  <a:lnTo>
                    <a:pt x="383459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787445" y="2713703"/>
              <a:ext cx="766916" cy="737420"/>
            </a:xfrm>
            <a:custGeom>
              <a:avLst/>
              <a:gdLst>
                <a:gd name="connsiteX0" fmla="*/ 0 w 766916"/>
                <a:gd name="connsiteY0" fmla="*/ 737420 h 737420"/>
                <a:gd name="connsiteX1" fmla="*/ 427703 w 766916"/>
                <a:gd name="connsiteY1" fmla="*/ 0 h 737420"/>
                <a:gd name="connsiteX2" fmla="*/ 766916 w 766916"/>
                <a:gd name="connsiteY2" fmla="*/ 530942 h 737420"/>
                <a:gd name="connsiteX3" fmla="*/ 0 w 766916"/>
                <a:gd name="connsiteY3" fmla="*/ 737420 h 73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916" h="737420">
                  <a:moveTo>
                    <a:pt x="0" y="737420"/>
                  </a:moveTo>
                  <a:lnTo>
                    <a:pt x="427703" y="0"/>
                  </a:lnTo>
                  <a:lnTo>
                    <a:pt x="766916" y="530942"/>
                  </a:lnTo>
                  <a:lnTo>
                    <a:pt x="0" y="73742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Кубики Зайцева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357430"/>
            <a:ext cx="4011498" cy="1738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071678"/>
            <a:ext cx="3579907" cy="212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Строительные  Игры  в  песке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285852" y="1357298"/>
            <a:ext cx="70723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Дети поможем кукле Маше, испечем для гостей пирожные?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428860" y="2000240"/>
            <a:ext cx="45005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Дети, а из чего будем делать пирожные?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357554" y="2786058"/>
            <a:ext cx="22145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Из какого песка?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285984" y="3571876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А из сухого песка можно лепить пирожные?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85984" y="4500570"/>
            <a:ext cx="47149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Дети, а где же мы будем печь пирожные?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928662" y="5357826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Печку сначала надо построить. Из чего будем строить? Помогите мне.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1714480" y="6000768"/>
            <a:ext cx="50776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нас сегодня праздник. Мы стряпаем печенье.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Надеемся понравиться наше угощенье…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85992"/>
            <a:ext cx="1646875" cy="247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Мои работы\Садик\Картинки для презентаций\в песке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357430"/>
            <a:ext cx="1785950" cy="1254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Мои работы\Садик\Картинки для презентаций\в песке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357818" y="2214554"/>
            <a:ext cx="1950674" cy="1400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6146" grpId="0"/>
      <p:bldP spid="6147" grpId="0"/>
      <p:bldP spid="6148" grpId="0"/>
      <p:bldP spid="6149" grpId="0"/>
      <p:bldP spid="6150" grpId="0"/>
      <p:bldP spid="61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143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Замок из песка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00306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71942"/>
            <a:ext cx="214314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714488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57166"/>
            <a:ext cx="850112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для воспитателей</a:t>
            </a:r>
          </a:p>
          <a:p>
            <a:pPr algn="ctr"/>
            <a:endParaRPr lang="ru-RU" sz="4000" dirty="0" smtClean="0"/>
          </a:p>
          <a:p>
            <a:r>
              <a:rPr lang="ru-RU" dirty="0" smtClean="0"/>
              <a:t>1. Создавайте в группе благоприятные социально-психологические условия для активной и творческой деятельности детей.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2285992"/>
            <a:ext cx="7525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 Совместно с детьми пополняйте атрибуты и оборудование для игровой</a:t>
            </a:r>
          </a:p>
          <a:p>
            <a:r>
              <a:rPr lang="ru-RU" dirty="0" smtClean="0"/>
              <a:t> деятельности.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928934"/>
            <a:ext cx="6790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 Учите детей использовать разные материалы, содержащиеся в </a:t>
            </a:r>
          </a:p>
          <a:p>
            <a:r>
              <a:rPr lang="ru-RU" dirty="0" smtClean="0"/>
              <a:t>предметно-игровой среде.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3500438"/>
            <a:ext cx="799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 Развивайте у детей игровые умения и навыки, способы игрового общения.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28596" y="3857628"/>
            <a:ext cx="763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5. Учите детей придумывать игровой замысел, создавать игровые образы.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286256"/>
            <a:ext cx="736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6. Создавайте положительный эмоциональный фон для общения детей.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8596" y="4643446"/>
            <a:ext cx="841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7. Обучайте детей учитывать интересы сверстников, проявлять сочувствие к ним.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6996" y="5000636"/>
            <a:ext cx="7450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8. Старайтесь найти индивидуальный подход к детям “разрушителям”, </a:t>
            </a:r>
          </a:p>
          <a:p>
            <a:r>
              <a:rPr lang="ru-RU" dirty="0" smtClean="0"/>
              <a:t>“сочинителям” и детям “наблюдателям”, активизируйте “исполнителей”, </a:t>
            </a:r>
          </a:p>
          <a:p>
            <a:r>
              <a:rPr lang="ru-RU" dirty="0" smtClean="0"/>
              <a:t>обеспечивая комфортность в игре каждому.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564" y="592933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9. Изучайте и выявляйте особенности развития игровой деятельности детей, корректируйте и направляйте её в продуктивное русло.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928802"/>
            <a:ext cx="7829576" cy="321471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внимание!</a:t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/>
            </a:r>
            <a:b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Успехов всем вам в нашем нелёгком труде!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3" name="Picture 4" descr="0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214422"/>
            <a:ext cx="5643602" cy="4182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306" y="642918"/>
            <a:ext cx="1326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142976" y="1350804"/>
            <a:ext cx="3163332" cy="1182539"/>
            <a:chOff x="1142976" y="1350804"/>
            <a:chExt cx="3163332" cy="1182539"/>
          </a:xfrm>
        </p:grpSpPr>
        <p:sp>
          <p:nvSpPr>
            <p:cNvPr id="3" name="TextBox 2"/>
            <p:cNvSpPr txBox="1"/>
            <p:nvPr/>
          </p:nvSpPr>
          <p:spPr>
            <a:xfrm>
              <a:off x="1142976" y="2071678"/>
              <a:ext cx="2446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E51BB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Творческие игры</a:t>
              </a:r>
              <a:endParaRPr lang="ru-RU" sz="2400" dirty="0">
                <a:solidFill>
                  <a:srgbClr val="E51B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3" name="Прямая со стрелкой 12"/>
            <p:cNvCxnSpPr>
              <a:stCxn id="2" idx="2"/>
              <a:endCxn id="3" idx="0"/>
            </p:cNvCxnSpPr>
            <p:nvPr/>
          </p:nvCxnSpPr>
          <p:spPr>
            <a:xfrm rot="5400000">
              <a:off x="2975943" y="741313"/>
              <a:ext cx="720874" cy="1939856"/>
            </a:xfrm>
            <a:prstGeom prst="straightConnector1">
              <a:avLst/>
            </a:prstGeom>
            <a:ln w="38100">
              <a:solidFill>
                <a:srgbClr val="E51BB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4306307" y="1350804"/>
            <a:ext cx="4341176" cy="1182539"/>
            <a:chOff x="4306307" y="1350804"/>
            <a:chExt cx="4341176" cy="1182539"/>
          </a:xfrm>
        </p:grpSpPr>
        <p:sp>
          <p:nvSpPr>
            <p:cNvPr id="4" name="TextBox 3"/>
            <p:cNvSpPr txBox="1"/>
            <p:nvPr/>
          </p:nvSpPr>
          <p:spPr>
            <a:xfrm>
              <a:off x="4643438" y="2071678"/>
              <a:ext cx="4004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>
                  <a:solidFill>
                    <a:srgbClr val="E51BB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Игры с готовыми правилами</a:t>
              </a:r>
              <a:endParaRPr lang="ru-RU" sz="2400" dirty="0">
                <a:solidFill>
                  <a:srgbClr val="E51B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Прямая со стрелкой 14"/>
            <p:cNvCxnSpPr>
              <a:stCxn id="2" idx="2"/>
              <a:endCxn id="4" idx="0"/>
            </p:cNvCxnSpPr>
            <p:nvPr/>
          </p:nvCxnSpPr>
          <p:spPr>
            <a:xfrm rot="16200000" flipH="1">
              <a:off x="5115447" y="541664"/>
              <a:ext cx="720874" cy="2339153"/>
            </a:xfrm>
            <a:prstGeom prst="straightConnector1">
              <a:avLst/>
            </a:prstGeom>
            <a:ln w="38100">
              <a:solidFill>
                <a:srgbClr val="E51BB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357158" y="2533343"/>
            <a:ext cx="2009295" cy="1801481"/>
            <a:chOff x="357158" y="2533343"/>
            <a:chExt cx="2009295" cy="1801481"/>
          </a:xfrm>
        </p:grpSpPr>
        <p:sp>
          <p:nvSpPr>
            <p:cNvPr id="5" name="TextBox 4"/>
            <p:cNvSpPr txBox="1"/>
            <p:nvPr/>
          </p:nvSpPr>
          <p:spPr>
            <a:xfrm>
              <a:off x="357158" y="2857496"/>
              <a:ext cx="150393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B0F0"/>
                  </a:solidFill>
                </a:rPr>
                <a:t>Предметные </a:t>
              </a:r>
            </a:p>
            <a:p>
              <a:r>
                <a:rPr lang="ru-RU" b="1" dirty="0" smtClean="0">
                  <a:solidFill>
                    <a:srgbClr val="00B0F0"/>
                  </a:solidFill>
                </a:rPr>
                <a:t>игры </a:t>
              </a:r>
            </a:p>
            <a:p>
              <a:r>
                <a:rPr lang="ru-RU" b="1" dirty="0" smtClean="0">
                  <a:solidFill>
                    <a:srgbClr val="00B0F0"/>
                  </a:solidFill>
                </a:rPr>
                <a:t>детей </a:t>
              </a:r>
            </a:p>
            <a:p>
              <a:r>
                <a:rPr lang="ru-RU" b="1" dirty="0" smtClean="0">
                  <a:solidFill>
                    <a:srgbClr val="00B0F0"/>
                  </a:solidFill>
                </a:rPr>
                <a:t>раннего </a:t>
              </a:r>
            </a:p>
            <a:p>
              <a:r>
                <a:rPr lang="ru-RU" b="1" dirty="0" smtClean="0">
                  <a:solidFill>
                    <a:srgbClr val="00B0F0"/>
                  </a:solidFill>
                </a:rPr>
                <a:t>возраста</a:t>
              </a:r>
              <a:endParaRPr lang="ru-RU" b="1" dirty="0">
                <a:solidFill>
                  <a:srgbClr val="00B0F0"/>
                </a:solidFill>
              </a:endParaRPr>
            </a:p>
          </p:txBody>
        </p:sp>
        <p:cxnSp>
          <p:nvCxnSpPr>
            <p:cNvPr id="17" name="Прямая со стрелкой 16"/>
            <p:cNvCxnSpPr>
              <a:stCxn id="3" idx="2"/>
              <a:endCxn id="5" idx="0"/>
            </p:cNvCxnSpPr>
            <p:nvPr/>
          </p:nvCxnSpPr>
          <p:spPr>
            <a:xfrm rot="5400000">
              <a:off x="1575714" y="2066757"/>
              <a:ext cx="324153" cy="1257325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2366453" y="2533342"/>
            <a:ext cx="2416297" cy="1479304"/>
            <a:chOff x="2366453" y="2533342"/>
            <a:chExt cx="2416297" cy="1479304"/>
          </a:xfrm>
        </p:grpSpPr>
        <p:sp>
          <p:nvSpPr>
            <p:cNvPr id="6" name="TextBox 5"/>
            <p:cNvSpPr txBox="1"/>
            <p:nvPr/>
          </p:nvSpPr>
          <p:spPr>
            <a:xfrm>
              <a:off x="2786050" y="3643314"/>
              <a:ext cx="199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B0F0"/>
                  </a:solidFill>
                </a:rPr>
                <a:t>Сюжетно-ролевые</a:t>
              </a:r>
              <a:endParaRPr lang="ru-RU" b="1" dirty="0">
                <a:solidFill>
                  <a:srgbClr val="00B0F0"/>
                </a:solidFill>
              </a:endParaRPr>
            </a:p>
          </p:txBody>
        </p:sp>
        <p:cxnSp>
          <p:nvCxnSpPr>
            <p:cNvPr id="19" name="Прямая со стрелкой 18"/>
            <p:cNvCxnSpPr>
              <a:stCxn id="3" idx="2"/>
              <a:endCxn id="6" idx="0"/>
            </p:cNvCxnSpPr>
            <p:nvPr/>
          </p:nvCxnSpPr>
          <p:spPr>
            <a:xfrm rot="16200000" flipH="1">
              <a:off x="2520441" y="2379354"/>
              <a:ext cx="1109971" cy="141794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/>
          <p:cNvGrpSpPr/>
          <p:nvPr/>
        </p:nvGrpSpPr>
        <p:grpSpPr>
          <a:xfrm>
            <a:off x="785786" y="2533342"/>
            <a:ext cx="1580667" cy="2550874"/>
            <a:chOff x="785786" y="2533342"/>
            <a:chExt cx="1580667" cy="2550874"/>
          </a:xfrm>
        </p:grpSpPr>
        <p:sp>
          <p:nvSpPr>
            <p:cNvPr id="7" name="TextBox 6"/>
            <p:cNvSpPr txBox="1"/>
            <p:nvPr/>
          </p:nvSpPr>
          <p:spPr>
            <a:xfrm>
              <a:off x="785786" y="4714884"/>
              <a:ext cx="15795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B0F0"/>
                  </a:solidFill>
                </a:rPr>
                <a:t>Строительные</a:t>
              </a:r>
              <a:endParaRPr lang="ru-RU" b="1" dirty="0">
                <a:solidFill>
                  <a:srgbClr val="00B0F0"/>
                </a:solidFill>
              </a:endParaRPr>
            </a:p>
          </p:txBody>
        </p:sp>
        <p:cxnSp>
          <p:nvCxnSpPr>
            <p:cNvPr id="21" name="Прямая со стрелкой 20"/>
            <p:cNvCxnSpPr>
              <a:stCxn id="3" idx="2"/>
              <a:endCxn id="7" idx="0"/>
            </p:cNvCxnSpPr>
            <p:nvPr/>
          </p:nvCxnSpPr>
          <p:spPr>
            <a:xfrm rot="5400000">
              <a:off x="880233" y="3228664"/>
              <a:ext cx="2181541" cy="79089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2143108" y="2571744"/>
            <a:ext cx="2183803" cy="3226852"/>
            <a:chOff x="2143108" y="2571744"/>
            <a:chExt cx="2183803" cy="3226852"/>
          </a:xfrm>
        </p:grpSpPr>
        <p:sp>
          <p:nvSpPr>
            <p:cNvPr id="8" name="TextBox 7"/>
            <p:cNvSpPr txBox="1"/>
            <p:nvPr/>
          </p:nvSpPr>
          <p:spPr>
            <a:xfrm>
              <a:off x="2143108" y="5429264"/>
              <a:ext cx="2183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B0F0"/>
                  </a:solidFill>
                </a:rPr>
                <a:t>Игры-драматизации</a:t>
              </a:r>
              <a:endParaRPr lang="ru-RU" b="1" dirty="0">
                <a:solidFill>
                  <a:srgbClr val="00B0F0"/>
                </a:solidFill>
              </a:endParaRPr>
            </a:p>
          </p:txBody>
        </p:sp>
        <p:cxnSp>
          <p:nvCxnSpPr>
            <p:cNvPr id="23" name="Прямая со стрелкой 22"/>
            <p:cNvCxnSpPr>
              <a:endCxn id="8" idx="0"/>
            </p:cNvCxnSpPr>
            <p:nvPr/>
          </p:nvCxnSpPr>
          <p:spPr>
            <a:xfrm rot="16200000" flipH="1">
              <a:off x="1367456" y="3561710"/>
              <a:ext cx="2857520" cy="877588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/>
          <p:cNvGrpSpPr/>
          <p:nvPr/>
        </p:nvGrpSpPr>
        <p:grpSpPr>
          <a:xfrm>
            <a:off x="4929190" y="2533343"/>
            <a:ext cx="1716272" cy="1050675"/>
            <a:chOff x="4929190" y="2533343"/>
            <a:chExt cx="1716272" cy="1050675"/>
          </a:xfrm>
        </p:grpSpPr>
        <p:sp>
          <p:nvSpPr>
            <p:cNvPr id="9" name="TextBox 8"/>
            <p:cNvSpPr txBox="1"/>
            <p:nvPr/>
          </p:nvSpPr>
          <p:spPr>
            <a:xfrm>
              <a:off x="4929190" y="3214686"/>
              <a:ext cx="16882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Дидактические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cxnSp>
          <p:nvCxnSpPr>
            <p:cNvPr id="28" name="Прямая со стрелкой 27"/>
            <p:cNvCxnSpPr>
              <a:stCxn id="4" idx="2"/>
              <a:endCxn id="9" idx="0"/>
            </p:cNvCxnSpPr>
            <p:nvPr/>
          </p:nvCxnSpPr>
          <p:spPr>
            <a:xfrm rot="5400000">
              <a:off x="5868726" y="2437950"/>
              <a:ext cx="681343" cy="87212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Группа 44"/>
          <p:cNvGrpSpPr/>
          <p:nvPr/>
        </p:nvGrpSpPr>
        <p:grpSpPr>
          <a:xfrm>
            <a:off x="6215074" y="2533342"/>
            <a:ext cx="1353256" cy="1765056"/>
            <a:chOff x="6215074" y="2533342"/>
            <a:chExt cx="1353256" cy="1765056"/>
          </a:xfrm>
        </p:grpSpPr>
        <p:sp>
          <p:nvSpPr>
            <p:cNvPr id="10" name="TextBox 9"/>
            <p:cNvSpPr txBox="1"/>
            <p:nvPr/>
          </p:nvSpPr>
          <p:spPr>
            <a:xfrm>
              <a:off x="6215074" y="3929066"/>
              <a:ext cx="13532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Подвижные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cxnSp>
          <p:nvCxnSpPr>
            <p:cNvPr id="30" name="Прямая со стрелкой 29"/>
            <p:cNvCxnSpPr>
              <a:stCxn id="4" idx="2"/>
              <a:endCxn id="10" idx="0"/>
            </p:cNvCxnSpPr>
            <p:nvPr/>
          </p:nvCxnSpPr>
          <p:spPr>
            <a:xfrm rot="16200000" flipH="1">
              <a:off x="6070720" y="3108083"/>
              <a:ext cx="1395723" cy="246241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/>
          <p:cNvGrpSpPr/>
          <p:nvPr/>
        </p:nvGrpSpPr>
        <p:grpSpPr>
          <a:xfrm>
            <a:off x="6645461" y="2533342"/>
            <a:ext cx="2141915" cy="2479436"/>
            <a:chOff x="6645461" y="2533342"/>
            <a:chExt cx="2141915" cy="2479436"/>
          </a:xfrm>
        </p:grpSpPr>
        <p:sp>
          <p:nvSpPr>
            <p:cNvPr id="11" name="TextBox 10"/>
            <p:cNvSpPr txBox="1"/>
            <p:nvPr/>
          </p:nvSpPr>
          <p:spPr>
            <a:xfrm>
              <a:off x="7286644" y="4643446"/>
              <a:ext cx="15007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00FF"/>
                  </a:solidFill>
                </a:rPr>
                <a:t>Игры-забавы</a:t>
              </a:r>
              <a:endParaRPr lang="ru-RU" b="1" dirty="0">
                <a:solidFill>
                  <a:srgbClr val="0000FF"/>
                </a:solidFill>
              </a:endParaRPr>
            </a:p>
          </p:txBody>
        </p:sp>
        <p:cxnSp>
          <p:nvCxnSpPr>
            <p:cNvPr id="32" name="Прямая со стрелкой 31"/>
            <p:cNvCxnSpPr>
              <a:stCxn id="4" idx="2"/>
              <a:endCxn id="11" idx="0"/>
            </p:cNvCxnSpPr>
            <p:nvPr/>
          </p:nvCxnSpPr>
          <p:spPr>
            <a:xfrm rot="16200000" flipH="1">
              <a:off x="6286184" y="2892619"/>
              <a:ext cx="2110103" cy="1391549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857232"/>
            <a:ext cx="78581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игры требует:</a:t>
            </a:r>
          </a:p>
          <a:p>
            <a:pPr algn="ctr"/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активного участия,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воображения,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памяти,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мыслительной деятельности,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отбор средств, 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элементарное планирование,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C00000"/>
                </a:solidFill>
              </a:rPr>
              <a:t>оценку результатов.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Опрос детей младшей группы (24 чел.)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В какие игры ты любишь играть?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С кем ты играешь дома?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280988" y="1316038"/>
          <a:ext cx="4291012" cy="394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648200" y="1316038"/>
          <a:ext cx="4289425" cy="3941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Рисунок 11" descr="C:\Documents and Settings\Администратор\Рабочий стол\CATLC184.WM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786182" cy="2500330"/>
          </a:xfrm>
          <a:prstGeom prst="rect">
            <a:avLst/>
          </a:prstGeom>
          <a:noFill/>
        </p:spPr>
      </p:pic>
      <p:pic>
        <p:nvPicPr>
          <p:cNvPr id="2050" name="Picture 2" descr="C:\Documents and Settings\Владимир\Мои документы\Мои рисунки\фото\фото 050.jpg"/>
          <p:cNvPicPr>
            <a:picLocks noChangeAspect="1" noChangeArrowheads="1"/>
          </p:cNvPicPr>
          <p:nvPr/>
        </p:nvPicPr>
        <p:blipFill>
          <a:blip r:embed="rId5"/>
          <a:srcRect l="22754" t="1953" r="27148"/>
          <a:stretch>
            <a:fillRect/>
          </a:stretch>
        </p:blipFill>
        <p:spPr bwMode="auto">
          <a:xfrm>
            <a:off x="642910" y="642918"/>
            <a:ext cx="3422761" cy="502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00FF"/>
                </a:solidFill>
              </a:rPr>
              <a:t>Где ты предпочитаешь играть?</a:t>
            </a:r>
            <a:endParaRPr lang="ru-RU" sz="2000" dirty="0">
              <a:solidFill>
                <a:srgbClr val="0000FF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E:\фото 2007\Новая папка\IMG_4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1142984"/>
            <a:ext cx="3929058" cy="21431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конструктивные попытки малышей: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Куб 2"/>
          <p:cNvSpPr/>
          <p:nvPr/>
        </p:nvSpPr>
        <p:spPr>
          <a:xfrm>
            <a:off x="1428728" y="4572008"/>
            <a:ext cx="1500198" cy="1357322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3643306" y="4572008"/>
            <a:ext cx="1500198" cy="1357322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5500694" y="4500570"/>
            <a:ext cx="1500198" cy="1357322"/>
          </a:xfrm>
          <a:prstGeom prst="cub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7286644" y="4429132"/>
            <a:ext cx="1500198" cy="1357322"/>
          </a:xfrm>
          <a:prstGeom prst="cub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5286380" y="3357562"/>
            <a:ext cx="714380" cy="714380"/>
          </a:xfrm>
          <a:prstGeom prst="cub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уб 7"/>
          <p:cNvSpPr/>
          <p:nvPr/>
        </p:nvSpPr>
        <p:spPr>
          <a:xfrm>
            <a:off x="5857884" y="3357562"/>
            <a:ext cx="714380" cy="714380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6500826" y="3357562"/>
            <a:ext cx="714380" cy="714380"/>
          </a:xfrm>
          <a:prstGeom prst="cub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7143768" y="3357562"/>
            <a:ext cx="714380" cy="714380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8889 -0.16805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-0.01365 L -0.36459 -0.3391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-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2 -0.02408 L -0.5599 -0.47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0" y="-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214422"/>
            <a:ext cx="7786742" cy="8412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Это не два кубика – это  грузовик с прицепом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Куб 2"/>
          <p:cNvSpPr/>
          <p:nvPr/>
        </p:nvSpPr>
        <p:spPr>
          <a:xfrm>
            <a:off x="2214546" y="2786058"/>
            <a:ext cx="2000264" cy="2071702"/>
          </a:xfrm>
          <a:prstGeom prst="cub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3857620" y="2786058"/>
            <a:ext cx="2071702" cy="2071702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857224" y="2071678"/>
            <a:ext cx="6215106" cy="4224342"/>
            <a:chOff x="714348" y="3000372"/>
            <a:chExt cx="5286412" cy="3652838"/>
          </a:xfrm>
        </p:grpSpPr>
        <p:sp>
          <p:nvSpPr>
            <p:cNvPr id="5" name="Куб 4"/>
            <p:cNvSpPr/>
            <p:nvPr/>
          </p:nvSpPr>
          <p:spPr>
            <a:xfrm>
              <a:off x="714348" y="3786190"/>
              <a:ext cx="3571900" cy="1643074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Куб 5"/>
            <p:cNvSpPr/>
            <p:nvPr/>
          </p:nvSpPr>
          <p:spPr>
            <a:xfrm>
              <a:off x="3857620" y="3000372"/>
              <a:ext cx="2143140" cy="242889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Кольцо 6"/>
            <p:cNvSpPr/>
            <p:nvPr/>
          </p:nvSpPr>
          <p:spPr>
            <a:xfrm>
              <a:off x="3643306" y="5429264"/>
              <a:ext cx="1285884" cy="121442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" name="Кольцо 7"/>
            <p:cNvSpPr/>
            <p:nvPr/>
          </p:nvSpPr>
          <p:spPr>
            <a:xfrm>
              <a:off x="1009624" y="5438788"/>
              <a:ext cx="1285884" cy="1214422"/>
            </a:xfrm>
            <a:prstGeom prst="don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214282" y="215084"/>
            <a:ext cx="8358246" cy="6214288"/>
            <a:chOff x="214282" y="215084"/>
            <a:chExt cx="8358246" cy="621428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214414" y="215084"/>
              <a:ext cx="6572296" cy="4928428"/>
              <a:chOff x="1214414" y="215084"/>
              <a:chExt cx="6572296" cy="4928428"/>
            </a:xfrm>
          </p:grpSpPr>
          <p:sp>
            <p:nvSpPr>
              <p:cNvPr id="11" name="Трапеция 10"/>
              <p:cNvSpPr/>
              <p:nvPr/>
            </p:nvSpPr>
            <p:spPr>
              <a:xfrm flipV="1">
                <a:off x="1214414" y="2786058"/>
                <a:ext cx="6572296" cy="2357454"/>
              </a:xfrm>
              <a:prstGeom prst="trapezoid">
                <a:avLst>
                  <a:gd name="adj" fmla="val 54404"/>
                </a:avLst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" name="Прямая соединительная линия 12"/>
              <p:cNvCxnSpPr>
                <a:endCxn id="11" idx="2"/>
              </p:cNvCxnSpPr>
              <p:nvPr/>
            </p:nvCxnSpPr>
            <p:spPr>
              <a:xfrm rot="5400000">
                <a:off x="3214678" y="1500174"/>
                <a:ext cx="2571768" cy="1588"/>
              </a:xfrm>
              <a:prstGeom prst="line">
                <a:avLst/>
              </a:prstGeom>
              <a:ln w="5715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Двойная волна 14"/>
              <p:cNvSpPr/>
              <p:nvPr/>
            </p:nvSpPr>
            <p:spPr>
              <a:xfrm>
                <a:off x="2643174" y="642918"/>
                <a:ext cx="1857388" cy="1285884"/>
              </a:xfrm>
              <a:prstGeom prst="doubleWav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7" name="Двойная волна 16"/>
            <p:cNvSpPr/>
            <p:nvPr/>
          </p:nvSpPr>
          <p:spPr>
            <a:xfrm>
              <a:off x="214282" y="4714884"/>
              <a:ext cx="8358246" cy="1714488"/>
            </a:xfrm>
            <a:prstGeom prst="doubleWav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8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00174"/>
            <a:ext cx="8686800" cy="23574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Когда ребенок толкает кубики, делая вид, что это поезд, он занят напряженной работой - он изучает мир.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Большой-маленький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Куб 2"/>
          <p:cNvSpPr/>
          <p:nvPr/>
        </p:nvSpPr>
        <p:spPr>
          <a:xfrm>
            <a:off x="1643042" y="2071678"/>
            <a:ext cx="2786082" cy="2928958"/>
          </a:xfrm>
          <a:prstGeom prst="cub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5786446" y="3071810"/>
            <a:ext cx="1928826" cy="1785950"/>
          </a:xfrm>
          <a:prstGeom prst="cub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5500702"/>
            <a:ext cx="8686800" cy="8412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Жёлтый, синий</a:t>
            </a: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422</TotalTime>
  <Words>388</Words>
  <Application>Microsoft Office PowerPoint</Application>
  <PresentationFormat>Экран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Строительные игры</vt:lpstr>
      <vt:lpstr>Презентация PowerPoint</vt:lpstr>
      <vt:lpstr>Презентация PowerPoint</vt:lpstr>
      <vt:lpstr>Опрос детей младшей группы (24 чел.)</vt:lpstr>
      <vt:lpstr>Где ты предпочитаешь играть?</vt:lpstr>
      <vt:lpstr>Первые конструктивные попытки малышей:</vt:lpstr>
      <vt:lpstr>Это не два кубика – это  грузовик с прицепом</vt:lpstr>
      <vt:lpstr>Когда ребенок толкает кубики, делая вид, что это поезд, он занят напряженной работой - он изучает мир. </vt:lpstr>
      <vt:lpstr>Большой-маленький</vt:lpstr>
      <vt:lpstr>Развитие конструктивных способностей детей </vt:lpstr>
      <vt:lpstr>Трансформация постройки</vt:lpstr>
      <vt:lpstr>Ассоциации</vt:lpstr>
      <vt:lpstr>Кубики Зайцева</vt:lpstr>
      <vt:lpstr>Строительные  Игры  в  песке</vt:lpstr>
      <vt:lpstr>Замок из песка</vt:lpstr>
      <vt:lpstr>Презентация PowerPoint</vt:lpstr>
      <vt:lpstr>Спасибо за внимание!  Успехов всем вам в нашем нелёгком труде!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Строительные игры</dc:title>
  <cp:lastModifiedBy>User</cp:lastModifiedBy>
  <cp:revision>48</cp:revision>
  <dcterms:modified xsi:type="dcterms:W3CDTF">2014-12-18T08:29:26Z</dcterms:modified>
</cp:coreProperties>
</file>