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9" r:id="rId5"/>
    <p:sldId id="266" r:id="rId6"/>
    <p:sldId id="25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33CC33"/>
    <a:srgbClr val="C3D7F5"/>
    <a:srgbClr val="FFFF00"/>
    <a:srgbClr val="A2C2F0"/>
    <a:srgbClr val="74A3E8"/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7FF91-7F5A-4FAD-8427-3304F9475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63AE9-D187-45CB-A9DA-D071DE25A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D17E3-4DCF-4498-8EB3-72826B2A06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44224-6A42-4862-8FB4-0C0F4E76D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18C3-1951-4CD7-89D5-E900549AEA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2D149-95BD-42FE-A1AF-F4AD76DE3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D74A1-BCEC-4E72-AA01-24E6DD170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85B6-BFF2-4FE3-8E17-FF23A9E0DA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A0096-36C5-44AD-9DD7-822DF1FD4C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707AE-5393-4F49-9A6B-01B7BF84D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FB2DD-CD4B-4D19-B5DE-3A00BF12B1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61D9D4-B36D-4E07-81E4-410854D845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	</a:t>
            </a:r>
            <a: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Гимнастика </a:t>
            </a:r>
            <a:b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	</a:t>
            </a:r>
            <a: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для язычка</a:t>
            </a:r>
            <a:b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b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b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(звуки 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[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Р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]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, 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[</a:t>
            </a:r>
            <a:r>
              <a:rPr lang="ru-RU" sz="4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Рь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]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)</a:t>
            </a:r>
            <a:endParaRPr lang="ru-RU" sz="4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100" name="Picture 4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267200"/>
            <a:ext cx="800100" cy="466725"/>
          </a:xfrm>
          <a:prstGeom prst="rect">
            <a:avLst/>
          </a:prstGeom>
          <a:noFill/>
        </p:spPr>
      </p:pic>
      <p:pic>
        <p:nvPicPr>
          <p:cNvPr id="4101" name="Picture 5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057400"/>
            <a:ext cx="800100" cy="466725"/>
          </a:xfrm>
          <a:prstGeom prst="rect">
            <a:avLst/>
          </a:prstGeom>
          <a:noFill/>
        </p:spPr>
      </p:pic>
      <p:pic>
        <p:nvPicPr>
          <p:cNvPr id="4102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6324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955" fill="hold"/>
                                        <p:tgtEl>
                                          <p:spTgt spid="4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2"/>
                </p:tgtEl>
              </p:cMediaNode>
            </p:audio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152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9600" y="381000"/>
            <a:ext cx="8305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solidFill>
                  <a:schemeClr val="accent2"/>
                </a:solidFill>
                <a:latin typeface="Monotype Corsiva" pitchFamily="66" charset="0"/>
              </a:rPr>
              <a:t>	Каждое упражнение выполняется определенное время.</a:t>
            </a:r>
          </a:p>
          <a:p>
            <a:pPr algn="ctr">
              <a:spcBef>
                <a:spcPct val="50000"/>
              </a:spcBef>
            </a:pPr>
            <a:endParaRPr lang="ru-RU" sz="400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9600" y="324485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4419600"/>
            <a:ext cx="6019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chemeClr val="accent2"/>
                </a:solidFill>
                <a:latin typeface="Monotype Corsiva" pitchFamily="66" charset="0"/>
              </a:rPr>
              <a:t>	Следи за желтым  кружком рядом с картинкой к упражнению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514600" y="2438400"/>
            <a:ext cx="1371600" cy="1371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514600" y="2362200"/>
            <a:ext cx="1447800" cy="1447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1600200" cy="1524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438400" y="2286000"/>
            <a:ext cx="16002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438400" y="2209800"/>
            <a:ext cx="16002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362200" y="2209800"/>
            <a:ext cx="17526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286000" y="2133600"/>
            <a:ext cx="1828800" cy="1752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09800" y="2057400"/>
            <a:ext cx="1905000" cy="1905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133600" y="1981200"/>
            <a:ext cx="2057400" cy="2057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600">
                <a:solidFill>
                  <a:schemeClr val="accent2"/>
                </a:solidFill>
              </a:rPr>
              <a:t>10</a:t>
            </a:r>
          </a:p>
        </p:txBody>
      </p:sp>
      <p:pic>
        <p:nvPicPr>
          <p:cNvPr id="11288" name="Picture 24" descr="747ba8cd91b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 t="-2222"/>
          <a:stretch>
            <a:fillRect/>
          </a:stretch>
        </p:blipFill>
        <p:spPr bwMode="auto">
          <a:xfrm>
            <a:off x="6248400" y="3505200"/>
            <a:ext cx="266065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7" grpId="0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9" descr="маля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7848600" cy="1795463"/>
          </a:xfrm>
          <a:prstGeom prst="rect">
            <a:avLst/>
          </a:prstGeom>
          <a:noFill/>
          <a:ln w="76200">
            <a:solidFill>
              <a:srgbClr val="009E47"/>
            </a:solidFill>
            <a:miter lim="800000"/>
            <a:headEnd/>
            <a:tailEnd/>
          </a:ln>
        </p:spPr>
      </p:pic>
      <p:pic>
        <p:nvPicPr>
          <p:cNvPr id="42" name="Picture 2" descr="C:\Users\чво\Desktop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743200"/>
            <a:ext cx="7848600" cy="1752600"/>
          </a:xfrm>
          <a:prstGeom prst="rect">
            <a:avLst/>
          </a:prstGeom>
          <a:noFill/>
          <a:ln w="63500">
            <a:solidFill>
              <a:srgbClr val="009900"/>
            </a:solidFill>
          </a:ln>
        </p:spPr>
      </p:pic>
      <p:pic>
        <p:nvPicPr>
          <p:cNvPr id="49" name="Picture 2" descr="C:\Users\чво\Desktop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762000"/>
            <a:ext cx="7848600" cy="1676400"/>
          </a:xfrm>
          <a:prstGeom prst="rect">
            <a:avLst/>
          </a:prstGeom>
          <a:noFill/>
          <a:ln w="63500" cmpd="sng">
            <a:solidFill>
              <a:srgbClr val="349847"/>
            </a:solidFill>
          </a:ln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ABE7F3"/>
                </a:solidFill>
              </a:rPr>
              <a:t>2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30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553200"/>
            <a:ext cx="304800" cy="304800"/>
          </a:xfrm>
          <a:prstGeom prst="rect">
            <a:avLst/>
          </a:prstGeom>
          <a:noFill/>
        </p:spPr>
      </p:pic>
      <p:pic>
        <p:nvPicPr>
          <p:cNvPr id="12331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09800"/>
            <a:ext cx="304800" cy="304800"/>
          </a:xfrm>
          <a:prstGeom prst="rect">
            <a:avLst/>
          </a:prstGeom>
          <a:noFill/>
        </p:spPr>
      </p:pic>
      <p:pic>
        <p:nvPicPr>
          <p:cNvPr id="12332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4343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955" fill="hold"/>
                                        <p:tgtEl>
                                          <p:spTgt spid="12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955" fill="hold"/>
                                        <p:tgtEl>
                                          <p:spTgt spid="12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0"/>
                            </p:stCondLst>
                            <p:childTnLst>
                              <p:par>
                                <p:cTn id="20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6" dur="2955" fill="hold"/>
                                        <p:tgtEl>
                                          <p:spTgt spid="12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0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1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2"/>
                </p:tgtEl>
              </p:cMediaNode>
            </p:audio>
          </p:childTnLst>
        </p:cTn>
      </p:par>
    </p:tnLst>
    <p:bldLst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чво\Desktop\2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8077200" cy="1752600"/>
          </a:xfrm>
          <a:prstGeom prst="rect">
            <a:avLst/>
          </a:prstGeom>
          <a:noFill/>
          <a:ln w="63500">
            <a:solidFill>
              <a:srgbClr val="009E47"/>
            </a:solidFill>
          </a:ln>
        </p:spPr>
      </p:pic>
      <p:pic>
        <p:nvPicPr>
          <p:cNvPr id="43" name="Picture 45" descr="вкусное варенье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304800" y="4876800"/>
            <a:ext cx="7924800" cy="1793875"/>
          </a:xfrm>
          <a:prstGeom prst="rect">
            <a:avLst/>
          </a:prstGeom>
          <a:noFill/>
          <a:ln w="76200">
            <a:solidFill>
              <a:srgbClr val="349847"/>
            </a:solidFill>
            <a:miter lim="800000"/>
            <a:headEnd/>
            <a:tailEnd/>
          </a:ln>
        </p:spPr>
      </p:pic>
      <p:pic>
        <p:nvPicPr>
          <p:cNvPr id="42" name="Picture 46" descr="гармош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7924800" cy="1892300"/>
          </a:xfrm>
          <a:prstGeom prst="rect">
            <a:avLst/>
          </a:prstGeom>
          <a:noFill/>
          <a:ln w="76200">
            <a:solidFill>
              <a:srgbClr val="009E47"/>
            </a:solidFill>
            <a:miter lim="800000"/>
            <a:headEnd/>
            <a:tailEnd/>
          </a:ln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ABE7F3"/>
                </a:solidFill>
              </a:rPr>
              <a:t>2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30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553200"/>
            <a:ext cx="304800" cy="304800"/>
          </a:xfrm>
          <a:prstGeom prst="rect">
            <a:avLst/>
          </a:prstGeom>
          <a:noFill/>
        </p:spPr>
      </p:pic>
      <p:pic>
        <p:nvPicPr>
          <p:cNvPr id="12331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09800"/>
            <a:ext cx="304800" cy="304800"/>
          </a:xfrm>
          <a:prstGeom prst="rect">
            <a:avLst/>
          </a:prstGeom>
          <a:noFill/>
        </p:spPr>
      </p:pic>
      <p:pic>
        <p:nvPicPr>
          <p:cNvPr id="12332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4343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955" fill="hold"/>
                                        <p:tgtEl>
                                          <p:spTgt spid="12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955" fill="hold"/>
                                        <p:tgtEl>
                                          <p:spTgt spid="12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0"/>
                            </p:stCondLst>
                            <p:childTnLst>
                              <p:par>
                                <p:cTn id="20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6" dur="2955" fill="hold"/>
                                        <p:tgtEl>
                                          <p:spTgt spid="12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0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1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2"/>
                </p:tgtEl>
              </p:cMediaNode>
            </p:audio>
          </p:childTnLst>
        </p:cTn>
      </p:par>
    </p:tnLst>
    <p:bldLst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чво\Desktop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953000"/>
            <a:ext cx="7543800" cy="1752600"/>
          </a:xfrm>
          <a:prstGeom prst="rect">
            <a:avLst/>
          </a:prstGeom>
          <a:noFill/>
          <a:ln w="63500">
            <a:solidFill>
              <a:srgbClr val="009E47"/>
            </a:solidFill>
          </a:ln>
        </p:spPr>
      </p:pic>
      <p:pic>
        <p:nvPicPr>
          <p:cNvPr id="43" name="Picture 3" descr="C:\Users\чво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971800"/>
            <a:ext cx="7543800" cy="1752600"/>
          </a:xfrm>
          <a:prstGeom prst="rect">
            <a:avLst/>
          </a:prstGeom>
          <a:noFill/>
          <a:ln w="63500">
            <a:solidFill>
              <a:srgbClr val="009900"/>
            </a:solidFill>
          </a:ln>
        </p:spPr>
      </p:pic>
      <p:pic>
        <p:nvPicPr>
          <p:cNvPr id="2050" name="Picture 2" descr="C:\Users\чво\Desktop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609600"/>
            <a:ext cx="7696200" cy="1981200"/>
          </a:xfrm>
          <a:prstGeom prst="rect">
            <a:avLst/>
          </a:prstGeom>
          <a:noFill/>
          <a:ln w="63500">
            <a:solidFill>
              <a:srgbClr val="009E47"/>
            </a:solidFill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ABE7F3"/>
                </a:solidFill>
              </a:rPr>
              <a:t>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77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553200"/>
            <a:ext cx="304800" cy="304800"/>
          </a:xfrm>
          <a:prstGeom prst="rect">
            <a:avLst/>
          </a:prstGeom>
          <a:noFill/>
        </p:spPr>
      </p:pic>
      <p:pic>
        <p:nvPicPr>
          <p:cNvPr id="14378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09800"/>
            <a:ext cx="304800" cy="304800"/>
          </a:xfrm>
          <a:prstGeom prst="rect">
            <a:avLst/>
          </a:prstGeom>
          <a:noFill/>
        </p:spPr>
      </p:pic>
      <p:pic>
        <p:nvPicPr>
          <p:cNvPr id="14379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4343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955" fill="hold"/>
                                        <p:tgtEl>
                                          <p:spTgt spid="143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955" fill="hold"/>
                                        <p:tgtEl>
                                          <p:spTgt spid="143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0"/>
                            </p:stCondLst>
                            <p:childTnLst>
                              <p:par>
                                <p:cTn id="20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6" dur="2955" fill="hold"/>
                                        <p:tgtEl>
                                          <p:spTgt spid="143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7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8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9"/>
                </p:tgtEl>
              </p:cMediaNode>
            </p:audio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1" grpId="0" animBg="1"/>
      <p:bldP spid="14372" grpId="0" animBg="1"/>
      <p:bldP spid="14373" grpId="0" animBg="1"/>
      <p:bldP spid="143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Cloud"/>
          <p:cNvSpPr>
            <a:spLocks noChangeAspect="1" noEditPoints="1" noChangeArrowheads="1"/>
          </p:cNvSpPr>
          <p:nvPr/>
        </p:nvSpPr>
        <p:spPr bwMode="auto">
          <a:xfrm rot="10800000">
            <a:off x="2209800" y="1752600"/>
            <a:ext cx="4648200" cy="3116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2C2F0"/>
          </a:solidFill>
          <a:ln w="79375">
            <a:solidFill>
              <a:srgbClr val="C3D7F5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/>
            <a:endParaRPr lang="ru-RU" sz="2400" b="1">
              <a:solidFill>
                <a:srgbClr val="CC3300"/>
              </a:solidFill>
              <a:latin typeface="Monotype Corsiva" pitchFamily="66" charset="0"/>
            </a:endParaRPr>
          </a:p>
          <a:p>
            <a:pPr algn="ctr"/>
            <a:r>
              <a:rPr lang="ru-RU" sz="6000" b="1">
                <a:solidFill>
                  <a:srgbClr val="CC3300"/>
                </a:solidFill>
                <a:latin typeface="Monotype Corsiva" pitchFamily="66" charset="0"/>
              </a:rPr>
              <a:t>Молодец!</a:t>
            </a:r>
          </a:p>
        </p:txBody>
      </p:sp>
      <p:pic>
        <p:nvPicPr>
          <p:cNvPr id="5128" name="Picture 8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524000"/>
            <a:ext cx="800100" cy="466725"/>
          </a:xfrm>
          <a:prstGeom prst="rect">
            <a:avLst/>
          </a:prstGeom>
          <a:noFill/>
        </p:spPr>
      </p:pic>
      <p:pic>
        <p:nvPicPr>
          <p:cNvPr id="5129" name="Picture 9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114800"/>
            <a:ext cx="800100" cy="466725"/>
          </a:xfrm>
          <a:prstGeom prst="rect">
            <a:avLst/>
          </a:prstGeom>
          <a:noFill/>
        </p:spPr>
      </p:pic>
      <p:pic>
        <p:nvPicPr>
          <p:cNvPr id="5130" name="Picture 10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810000"/>
            <a:ext cx="1466850" cy="855663"/>
          </a:xfrm>
          <a:prstGeom prst="rect">
            <a:avLst/>
          </a:prstGeom>
          <a:noFill/>
        </p:spPr>
      </p:pic>
      <p:pic>
        <p:nvPicPr>
          <p:cNvPr id="5131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6324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1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55" fill="hold"/>
                                        <p:tgtEl>
                                          <p:spTgt spid="5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1"/>
                </p:tgtEl>
              </p:cMediaNode>
            </p:audio>
          </p:childTnLst>
        </p:cTn>
      </p:par>
    </p:tnLst>
    <p:bldLst>
      <p:bldP spid="512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102</Words>
  <Application>Microsoft Office PowerPoint</Application>
  <PresentationFormat>Экран (4:3)</PresentationFormat>
  <Paragraphs>105</Paragraphs>
  <Slides>6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 Гимнастика    для язычка  (звуки [Р], [Рь])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чво</dc:creator>
  <cp:lastModifiedBy>чво</cp:lastModifiedBy>
  <cp:revision>5</cp:revision>
  <cp:lastPrinted>1601-01-01T00:00:00Z</cp:lastPrinted>
  <dcterms:created xsi:type="dcterms:W3CDTF">1601-01-01T00:00:00Z</dcterms:created>
  <dcterms:modified xsi:type="dcterms:W3CDTF">2013-10-13T20:50:58Z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000800c0050000000000010250600207f5200358026400</vt:lpwstr>
  </property>
</Properties>
</file>