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4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Начало</a:t>
            </a:r>
            <a:r>
              <a:rPr lang="ru-RU" baseline="0" dirty="0" smtClean="0"/>
              <a:t> года</a:t>
            </a:r>
            <a:endParaRPr lang="ru-RU"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5379177602799704"/>
          <c:w val="0.56967810214626491"/>
          <c:h val="0.840652668416447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2">
                  <a:lumMod val="50000"/>
                </a:schemeClr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 высокий уровень отзывчивости</c:v>
                </c:pt>
                <c:pt idx="1">
                  <c:v>эмоциональное состояние </c:v>
                </c:pt>
                <c:pt idx="2">
                  <c:v>пассивность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</c:v>
                </c:pt>
                <c:pt idx="1">
                  <c:v>0.60000000000000042</c:v>
                </c:pt>
                <c:pt idx="2">
                  <c:v>0.2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6029210408455976"/>
          <c:y val="0.21708705161854769"/>
          <c:w val="0.43657922989487413"/>
          <c:h val="0.58072878390201155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Конец</a:t>
            </a:r>
            <a:r>
              <a:rPr lang="ru-RU" baseline="0" dirty="0" smtClean="0"/>
              <a:t> года</a:t>
            </a:r>
            <a:endParaRPr lang="ru-RU"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2601399825021872"/>
          <c:w val="0.57794171169405928"/>
          <c:h val="0.840652668416447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2">
                  <a:lumMod val="50000"/>
                </a:schemeClr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высокий уровень отзывчивости</c:v>
                </c:pt>
                <c:pt idx="1">
                  <c:v>эмоциональное состояние</c:v>
                </c:pt>
                <c:pt idx="2">
                  <c:v>пассивность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</c:v>
                </c:pt>
                <c:pt idx="1">
                  <c:v>0.60000000000000064</c:v>
                </c:pt>
                <c:pt idx="2">
                  <c:v>0</c:v>
                </c:pt>
              </c:numCache>
            </c:numRef>
          </c:val>
        </c:ser>
      </c:pie3DChart>
    </c:plotArea>
    <c:legend>
      <c:legendPos val="r"/>
      <c:legendEntry>
        <c:idx val="2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5480317632555266"/>
          <c:y val="0.16153149606299302"/>
          <c:w val="0.43319623189049483"/>
          <c:h val="0.63628433945756779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5B97C-7D51-43BD-8E26-47077F94E524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9C9E2-1A68-4E75-8363-A0E277FDA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8425A-950D-45BE-B240-B5C43364CC7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E4FC-3324-4621-B341-1EDFEAF61E74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7E5-E307-4A18-AAB3-46B6EEA14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E4FC-3324-4621-B341-1EDFEAF61E74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7E5-E307-4A18-AAB3-46B6EEA14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E4FC-3324-4621-B341-1EDFEAF61E74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7E5-E307-4A18-AAB3-46B6EEA14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E4FC-3324-4621-B341-1EDFEAF61E74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7E5-E307-4A18-AAB3-46B6EEA14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E4FC-3324-4621-B341-1EDFEAF61E74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7E5-E307-4A18-AAB3-46B6EEA14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E4FC-3324-4621-B341-1EDFEAF61E74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7E5-E307-4A18-AAB3-46B6EEA14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E4FC-3324-4621-B341-1EDFEAF61E74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7E5-E307-4A18-AAB3-46B6EEA14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E4FC-3324-4621-B341-1EDFEAF61E74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7E5-E307-4A18-AAB3-46B6EEA14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E4FC-3324-4621-B341-1EDFEAF61E74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7E5-E307-4A18-AAB3-46B6EEA14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E4FC-3324-4621-B341-1EDFEAF61E74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7E5-E307-4A18-AAB3-46B6EEA14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E4FC-3324-4621-B341-1EDFEAF61E74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7E5-E307-4A18-AAB3-46B6EEA14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1E4FC-3324-4621-B341-1EDFEAF61E74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517E5-E307-4A18-AAB3-46B6EEA14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sz="2800" dirty="0" smtClean="0"/>
              <a:t>В нашем музее многие экспонаты можно</a:t>
            </a:r>
          </a:p>
          <a:p>
            <a:pPr>
              <a:buNone/>
            </a:pPr>
            <a:r>
              <a:rPr lang="ru-RU" sz="2800" dirty="0" smtClean="0"/>
              <a:t>      трогать руками!</a:t>
            </a:r>
          </a:p>
          <a:p>
            <a:pPr lvl="0"/>
            <a:r>
              <a:rPr lang="ru-RU" sz="2800" dirty="0" smtClean="0"/>
              <a:t>Рассмотренные экспонаты нужно положить </a:t>
            </a:r>
          </a:p>
          <a:p>
            <a:pPr>
              <a:buNone/>
            </a:pPr>
            <a:r>
              <a:rPr lang="ru-RU" sz="2800" dirty="0" smtClean="0"/>
              <a:t>      на место.</a:t>
            </a:r>
          </a:p>
          <a:p>
            <a:pPr lvl="0"/>
            <a:r>
              <a:rPr lang="ru-RU" sz="2800" dirty="0" smtClean="0"/>
              <a:t>Экспонаты нельзя ломать и забирать домой.</a:t>
            </a:r>
          </a:p>
          <a:p>
            <a:pPr lvl="0"/>
            <a:r>
              <a:rPr lang="ru-RU" sz="2800" dirty="0" smtClean="0"/>
              <a:t>Можно и даже нужно задавать вопросы.</a:t>
            </a:r>
          </a:p>
          <a:p>
            <a:pPr lvl="0"/>
            <a:r>
              <a:rPr lang="ru-RU" sz="2800" dirty="0" smtClean="0"/>
              <a:t>Можно пополнять музей новыми экспонатами.</a:t>
            </a: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57752" y="357166"/>
            <a:ext cx="3611586" cy="576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Текст 7"/>
          <p:cNvSpPr>
            <a:spLocks noGrp="1"/>
          </p:cNvSpPr>
          <p:nvPr>
            <p:ph type="body" idx="4294967295"/>
          </p:nvPr>
        </p:nvSpPr>
        <p:spPr>
          <a:xfrm>
            <a:off x="0" y="357188"/>
            <a:ext cx="4040188" cy="12858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      Правила поведения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в  нашем музее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1927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 </a:t>
            </a:r>
            <a:r>
              <a:rPr lang="ru-RU" sz="3600" b="1" dirty="0" err="1" smtClean="0">
                <a:solidFill>
                  <a:schemeClr val="tx1"/>
                </a:solidFill>
              </a:rPr>
              <a:t>деятельностный</a:t>
            </a:r>
            <a:r>
              <a:rPr lang="ru-RU" sz="3600" b="1" dirty="0" smtClean="0">
                <a:solidFill>
                  <a:schemeClr val="tx1"/>
                </a:solidFill>
              </a:rPr>
              <a:t> этап – функционирование мини -музея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357430"/>
            <a:ext cx="4059936" cy="373857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«В процессе обучения </a:t>
            </a:r>
            <a:r>
              <a:rPr lang="en-US" dirty="0" smtClean="0">
                <a:solidFill>
                  <a:schemeClr val="tx2"/>
                </a:solidFill>
              </a:rPr>
              <a:t>   </a:t>
            </a:r>
            <a:r>
              <a:rPr lang="ru-RU" dirty="0" smtClean="0">
                <a:solidFill>
                  <a:schemeClr val="tx2"/>
                </a:solidFill>
              </a:rPr>
              <a:t>должны быть 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задействованы ум, 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сердце и руки ребенка»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    </a:t>
            </a:r>
            <a:r>
              <a:rPr lang="en-US" dirty="0" smtClean="0">
                <a:solidFill>
                  <a:schemeClr val="tx2"/>
                </a:solidFill>
              </a:rPr>
              <a:t>            </a:t>
            </a:r>
            <a:r>
              <a:rPr lang="ru-RU" dirty="0" smtClean="0">
                <a:solidFill>
                  <a:schemeClr val="tx2"/>
                </a:solidFill>
              </a:rPr>
              <a:t>И.Г.Песталоцци</a:t>
            </a:r>
          </a:p>
          <a:p>
            <a:endParaRPr lang="ru-RU" dirty="0"/>
          </a:p>
        </p:txBody>
      </p:sp>
      <p:pic>
        <p:nvPicPr>
          <p:cNvPr id="7" name="Picture 8" descr="D:\фото\мини музей\фото\IMG_23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66424">
            <a:off x="4572925" y="2075160"/>
            <a:ext cx="4142570" cy="31069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8573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Calibri" pitchFamily="34" charset="0"/>
              </a:rPr>
              <a:t>При использовании музейной </a:t>
            </a:r>
            <a:br>
              <a:rPr lang="ru-RU" sz="40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Calibri" pitchFamily="34" charset="0"/>
              </a:rPr>
              <a:t>педагогики  учитывались принципы</a:t>
            </a:r>
            <a:br>
              <a:rPr lang="ru-RU" sz="4000" b="1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429124"/>
          </a:xfrm>
        </p:spPr>
        <p:txBody>
          <a:bodyPr>
            <a:normAutofit fontScale="85000" lnSpcReduction="20000"/>
          </a:bodyPr>
          <a:lstStyle/>
          <a:p>
            <a:pPr>
              <a:buFont typeface="Wingdings 2"/>
              <a:buChar char=""/>
              <a:defRPr/>
            </a:pPr>
            <a:r>
              <a:rPr lang="ru-RU" dirty="0" smtClean="0">
                <a:solidFill>
                  <a:schemeClr val="tx2"/>
                </a:solidFill>
              </a:rPr>
              <a:t>Наглядность</a:t>
            </a:r>
          </a:p>
          <a:p>
            <a:pPr>
              <a:buFont typeface="Wingdings 2"/>
              <a:buChar char=""/>
              <a:defRPr/>
            </a:pPr>
            <a:r>
              <a:rPr lang="ru-RU" dirty="0" smtClean="0">
                <a:solidFill>
                  <a:schemeClr val="tx2"/>
                </a:solidFill>
              </a:rPr>
              <a:t>Доступность</a:t>
            </a:r>
          </a:p>
          <a:p>
            <a:pPr>
              <a:buFont typeface="Wingdings 2"/>
              <a:buChar char=""/>
              <a:defRPr/>
            </a:pPr>
            <a:r>
              <a:rPr lang="ru-RU" dirty="0" smtClean="0">
                <a:solidFill>
                  <a:schemeClr val="tx2"/>
                </a:solidFill>
              </a:rPr>
              <a:t>Динамичность</a:t>
            </a:r>
          </a:p>
          <a:p>
            <a:pPr>
              <a:buFont typeface="Wingdings 2"/>
              <a:buChar char=""/>
              <a:defRPr/>
            </a:pPr>
            <a:r>
              <a:rPr lang="ru-RU" dirty="0" smtClean="0">
                <a:solidFill>
                  <a:schemeClr val="tx2"/>
                </a:solidFill>
              </a:rPr>
              <a:t>Содержательность</a:t>
            </a:r>
          </a:p>
          <a:p>
            <a:pPr>
              <a:buFont typeface="Wingdings 2"/>
              <a:buChar char=""/>
              <a:defRPr/>
            </a:pPr>
            <a:r>
              <a:rPr lang="ru-RU" dirty="0" smtClean="0">
                <a:solidFill>
                  <a:schemeClr val="tx2"/>
                </a:solidFill>
              </a:rPr>
              <a:t>Обязательное сочетание предметного мира музея с программой, реализуемой в ДОУ</a:t>
            </a:r>
          </a:p>
          <a:p>
            <a:pPr>
              <a:buFont typeface="Wingdings 2"/>
              <a:buChar char=""/>
              <a:defRPr/>
            </a:pPr>
            <a:r>
              <a:rPr lang="ru-RU" dirty="0" smtClean="0">
                <a:solidFill>
                  <a:schemeClr val="tx2"/>
                </a:solidFill>
              </a:rPr>
              <a:t>Последовательность ознакомления детей с музейными коллекциями</a:t>
            </a:r>
          </a:p>
          <a:p>
            <a:pPr>
              <a:buFont typeface="Wingdings 2"/>
              <a:buChar char=""/>
              <a:defRPr/>
            </a:pPr>
            <a:r>
              <a:rPr lang="ru-RU" dirty="0" smtClean="0">
                <a:solidFill>
                  <a:schemeClr val="tx2"/>
                </a:solidFill>
              </a:rPr>
              <a:t>Гуманизм</a:t>
            </a:r>
          </a:p>
          <a:p>
            <a:pPr>
              <a:buFont typeface="Wingdings 2"/>
              <a:buChar char=""/>
              <a:defRPr/>
            </a:pPr>
            <a:r>
              <a:rPr lang="ru-RU" dirty="0" smtClean="0">
                <a:solidFill>
                  <a:schemeClr val="tx2"/>
                </a:solidFill>
              </a:rPr>
              <a:t>Поощрение детских вопросов и фантазий при восприятии</a:t>
            </a:r>
          </a:p>
          <a:p>
            <a:pPr>
              <a:buNone/>
              <a:defRPr/>
            </a:pPr>
            <a:endParaRPr lang="ru-RU" dirty="0" smtClean="0"/>
          </a:p>
          <a:p>
            <a:pPr>
              <a:buFont typeface="Wingdings 2"/>
              <a:buChar char=""/>
              <a:defRPr/>
            </a:pPr>
            <a:endParaRPr lang="ru-RU" dirty="0" smtClean="0"/>
          </a:p>
          <a:p>
            <a:pPr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Picture 10" descr="D:\фото\мини музей\фото\IMG_2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857364"/>
            <a:ext cx="2071702" cy="15537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Принципы построения музейной экспозиции</a:t>
            </a:r>
            <a:r>
              <a:rPr lang="ru-RU" sz="3600" b="1" dirty="0" smtClean="0">
                <a:solidFill>
                  <a:schemeClr val="tx1"/>
                </a:solidFill>
              </a:rPr>
              <a:t>	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Times New Roman" pitchFamily="18" charset="0"/>
              </a:rPr>
              <a:t>Научности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</a:rPr>
              <a:t> 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</a:rPr>
              <a:t> Любая экспозиция должна строится на основе научной концепции, соответствующей общественному развитию;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Times New Roman" pitchFamily="18" charset="0"/>
              </a:rPr>
              <a:t>П</a:t>
            </a:r>
            <a:r>
              <a:rPr lang="ru-RU" sz="2800" b="1" dirty="0" smtClean="0">
                <a:latin typeface="Times New Roman" pitchFamily="18" charset="0"/>
              </a:rPr>
              <a:t>редметности</a:t>
            </a:r>
            <a:endParaRPr lang="ru-RU" sz="28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</a:rPr>
              <a:t>  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</a:rPr>
              <a:t>  Основу экспозиции составляют подлинные предметы, которые ярко характеризуют эпоху;</a:t>
            </a:r>
          </a:p>
          <a:p>
            <a:pPr>
              <a:lnSpc>
                <a:spcPct val="80000"/>
              </a:lnSpc>
            </a:pPr>
            <a:r>
              <a:rPr lang="ru-RU" b="1" dirty="0" err="1" smtClean="0">
                <a:latin typeface="Times New Roman" pitchFamily="18" charset="0"/>
              </a:rPr>
              <a:t>К</a:t>
            </a:r>
            <a:r>
              <a:rPr lang="ru-RU" sz="2800" b="1" dirty="0" err="1" smtClean="0">
                <a:latin typeface="Times New Roman" pitchFamily="18" charset="0"/>
              </a:rPr>
              <a:t>оммуникативно</a:t>
            </a:r>
            <a:r>
              <a:rPr lang="ru-RU" sz="2800" b="1" dirty="0" smtClean="0">
                <a:latin typeface="Times New Roman" pitchFamily="18" charset="0"/>
              </a:rPr>
              <a:t> – информационный</a:t>
            </a:r>
            <a:r>
              <a:rPr lang="ru-RU" sz="2800" dirty="0" smtClean="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</a:rPr>
              <a:t>Дизайн экспозиции должен быть таким, чтобы заключенная в ней информация легко воспринималась посетителями различного возраста и любых социальных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</a:rPr>
              <a:t>групп.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192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Формы работы с экспозициями мини-музея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 2"/>
              <a:buChar char=""/>
              <a:defRPr/>
            </a:pPr>
            <a:r>
              <a:rPr lang="ru-RU" dirty="0" smtClean="0">
                <a:solidFill>
                  <a:schemeClr val="tx2"/>
                </a:solidFill>
              </a:rPr>
              <a:t>Занятия-экускурсии</a:t>
            </a:r>
          </a:p>
          <a:p>
            <a:pPr>
              <a:buFont typeface="Wingdings 2"/>
              <a:buChar char=""/>
              <a:defRPr/>
            </a:pPr>
            <a:r>
              <a:rPr lang="ru-RU" dirty="0" smtClean="0">
                <a:solidFill>
                  <a:schemeClr val="tx2"/>
                </a:solidFill>
              </a:rPr>
              <a:t>Занятия с элементами игры и творческими заданиями</a:t>
            </a:r>
          </a:p>
          <a:p>
            <a:pPr>
              <a:buFont typeface="Wingdings 2"/>
              <a:buChar char=""/>
              <a:defRPr/>
            </a:pPr>
            <a:r>
              <a:rPr lang="ru-RU" dirty="0" smtClean="0">
                <a:solidFill>
                  <a:schemeClr val="tx2"/>
                </a:solidFill>
              </a:rPr>
              <a:t>Исследовательская деятельность</a:t>
            </a:r>
          </a:p>
          <a:p>
            <a:pPr>
              <a:buFont typeface="Wingdings 2"/>
              <a:buChar char=""/>
              <a:defRPr/>
            </a:pPr>
            <a:r>
              <a:rPr lang="ru-RU" dirty="0" smtClean="0">
                <a:solidFill>
                  <a:schemeClr val="tx2"/>
                </a:solidFill>
              </a:rPr>
              <a:t>Игры-развлечения</a:t>
            </a:r>
          </a:p>
          <a:p>
            <a:pPr>
              <a:buFont typeface="Wingdings 2"/>
              <a:buChar char=""/>
              <a:defRPr/>
            </a:pPr>
            <a:r>
              <a:rPr lang="ru-RU" dirty="0" smtClean="0">
                <a:solidFill>
                  <a:schemeClr val="tx2"/>
                </a:solidFill>
              </a:rPr>
              <a:t>Игры-путешествия</a:t>
            </a:r>
          </a:p>
          <a:p>
            <a:pPr>
              <a:buFont typeface="Wingdings 2"/>
              <a:buChar char=""/>
              <a:defRPr/>
            </a:pPr>
            <a:r>
              <a:rPr lang="ru-RU" dirty="0" err="1" smtClean="0">
                <a:solidFill>
                  <a:schemeClr val="tx2"/>
                </a:solidFill>
              </a:rPr>
              <a:t>Игры-графические</a:t>
            </a:r>
            <a:r>
              <a:rPr lang="ru-RU" dirty="0" smtClean="0">
                <a:solidFill>
                  <a:schemeClr val="tx2"/>
                </a:solidFill>
              </a:rPr>
              <a:t> упражнения</a:t>
            </a:r>
          </a:p>
          <a:p>
            <a:pPr>
              <a:buFont typeface="Wingdings 2"/>
              <a:buChar char=""/>
              <a:defRPr/>
            </a:pPr>
            <a:r>
              <a:rPr lang="ru-RU" dirty="0" smtClean="0">
                <a:solidFill>
                  <a:schemeClr val="tx2"/>
                </a:solidFill>
              </a:rPr>
              <a:t>Интеллектуально-творческие игры</a:t>
            </a:r>
          </a:p>
          <a:p>
            <a:pPr>
              <a:buFont typeface="Wingdings 2"/>
              <a:buChar char=""/>
              <a:defRPr/>
            </a:pPr>
            <a:r>
              <a:rPr lang="ru-RU" dirty="0" smtClean="0">
                <a:solidFill>
                  <a:schemeClr val="tx2"/>
                </a:solidFill>
              </a:rPr>
              <a:t>Игры по сюжету литературных произведений</a:t>
            </a:r>
          </a:p>
          <a:p>
            <a:pPr>
              <a:buFont typeface="Wingdings 2"/>
              <a:buChar char=""/>
              <a:defRPr/>
            </a:pPr>
            <a:r>
              <a:rPr lang="ru-RU" dirty="0" smtClean="0">
                <a:solidFill>
                  <a:schemeClr val="tx2"/>
                </a:solidFill>
              </a:rPr>
              <a:t>Продуктивная деятельность</a:t>
            </a:r>
          </a:p>
          <a:p>
            <a:pPr>
              <a:buFont typeface="Wingdings 2"/>
              <a:buChar char=""/>
              <a:defRPr/>
            </a:pPr>
            <a:r>
              <a:rPr lang="ru-RU" dirty="0" smtClean="0">
                <a:solidFill>
                  <a:schemeClr val="tx2"/>
                </a:solidFill>
              </a:rPr>
              <a:t>Возможность смены экспозиции</a:t>
            </a:r>
          </a:p>
          <a:p>
            <a:endParaRPr lang="ru-RU" dirty="0"/>
          </a:p>
        </p:txBody>
      </p:sp>
      <p:pic>
        <p:nvPicPr>
          <p:cNvPr id="4" name="Picture 11" descr="D:\фото\мини музей\фото\IMG_2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500306"/>
            <a:ext cx="2571768" cy="19288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9" descr="D:\фото\мини музей\фото\IMG_23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5089909"/>
            <a:ext cx="2357454" cy="17680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Формы работы </a:t>
            </a:r>
            <a:br>
              <a:rPr lang="ru-RU" sz="44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с  педагогами                        с  родителями                        с  детьми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3071810"/>
            <a:ext cx="24288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folHlink"/>
                </a:solidFill>
                <a:latin typeface="Times New Roman" pitchFamily="18" charset="0"/>
              </a:rPr>
              <a:t>Консультации,</a:t>
            </a:r>
          </a:p>
          <a:p>
            <a:pPr lvl="0"/>
            <a:r>
              <a:rPr lang="ru-RU" b="1" dirty="0" smtClean="0">
                <a:solidFill>
                  <a:schemeClr val="folHlink"/>
                </a:solidFill>
                <a:latin typeface="Times New Roman" pitchFamily="18" charset="0"/>
              </a:rPr>
              <a:t> Семинары-практикумы,</a:t>
            </a:r>
          </a:p>
          <a:p>
            <a:pPr lvl="0"/>
            <a:r>
              <a:rPr lang="ru-RU" b="1" dirty="0" smtClean="0">
                <a:solidFill>
                  <a:schemeClr val="folHlink"/>
                </a:solidFill>
                <a:latin typeface="Times New Roman" pitchFamily="18" charset="0"/>
              </a:rPr>
              <a:t> Рекомендации по организации мини-музеев,</a:t>
            </a:r>
          </a:p>
          <a:p>
            <a:pPr lvl="0"/>
            <a:r>
              <a:rPr lang="ru-RU" b="1" dirty="0" smtClean="0">
                <a:solidFill>
                  <a:schemeClr val="folHlink"/>
                </a:solidFill>
                <a:latin typeface="Times New Roman" pitchFamily="18" charset="0"/>
              </a:rPr>
              <a:t> Смотры-конкурсы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3143248"/>
            <a:ext cx="27146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folHlink"/>
                </a:solidFill>
                <a:latin typeface="Times New Roman" pitchFamily="18" charset="0"/>
              </a:rPr>
              <a:t>«познавательное» сотрудничество, </a:t>
            </a:r>
          </a:p>
          <a:p>
            <a:pPr lvl="0"/>
            <a:r>
              <a:rPr lang="ru-RU" b="1" dirty="0" smtClean="0">
                <a:solidFill>
                  <a:schemeClr val="folHlink"/>
                </a:solidFill>
                <a:latin typeface="Times New Roman" pitchFamily="18" charset="0"/>
              </a:rPr>
              <a:t>«аналитическое» сотрудничество, </a:t>
            </a:r>
          </a:p>
          <a:p>
            <a:pPr lvl="0"/>
            <a:r>
              <a:rPr lang="ru-RU" b="1" dirty="0" smtClean="0">
                <a:solidFill>
                  <a:schemeClr val="folHlink"/>
                </a:solidFill>
                <a:latin typeface="Times New Roman" pitchFamily="18" charset="0"/>
              </a:rPr>
              <a:t>сотрудничество в рамках музейной педагогики 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643702" y="3071810"/>
            <a:ext cx="19288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folHlink"/>
                </a:solidFill>
                <a:latin typeface="Times New Roman" pitchFamily="18" charset="0"/>
              </a:rPr>
              <a:t>Занятия, </a:t>
            </a:r>
          </a:p>
          <a:p>
            <a:pPr lvl="0"/>
            <a:r>
              <a:rPr lang="ru-RU" b="1" dirty="0" smtClean="0">
                <a:solidFill>
                  <a:schemeClr val="folHlink"/>
                </a:solidFill>
                <a:latin typeface="Times New Roman" pitchFamily="18" charset="0"/>
              </a:rPr>
              <a:t>Экскурсии, </a:t>
            </a:r>
          </a:p>
          <a:p>
            <a:pPr lvl="0"/>
            <a:r>
              <a:rPr lang="ru-RU" b="1" dirty="0" smtClean="0">
                <a:solidFill>
                  <a:schemeClr val="folHlink"/>
                </a:solidFill>
                <a:latin typeface="Times New Roman" pitchFamily="18" charset="0"/>
              </a:rPr>
              <a:t>Беседы, </a:t>
            </a:r>
          </a:p>
          <a:p>
            <a:pPr lvl="0"/>
            <a:r>
              <a:rPr lang="ru-RU" b="1" dirty="0" smtClean="0">
                <a:solidFill>
                  <a:schemeClr val="folHlink"/>
                </a:solidFill>
                <a:latin typeface="Times New Roman" pitchFamily="18" charset="0"/>
              </a:rPr>
              <a:t>Экспериментирование, </a:t>
            </a:r>
          </a:p>
          <a:p>
            <a:pPr lvl="0"/>
            <a:r>
              <a:rPr lang="ru-RU" b="1" dirty="0" smtClean="0">
                <a:solidFill>
                  <a:schemeClr val="folHlink"/>
                </a:solidFill>
                <a:latin typeface="Times New Roman" pitchFamily="18" charset="0"/>
              </a:rPr>
              <a:t>Развлечения, </a:t>
            </a:r>
          </a:p>
          <a:p>
            <a:pPr lvl="0"/>
            <a:r>
              <a:rPr lang="ru-RU" b="1" dirty="0" smtClean="0">
                <a:solidFill>
                  <a:schemeClr val="folHlink"/>
                </a:solidFill>
                <a:latin typeface="Times New Roman" pitchFamily="18" charset="0"/>
              </a:rPr>
              <a:t>досуги,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472" y="1428736"/>
            <a:ext cx="2425847" cy="1516622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Скругленный прямоугольник 10"/>
          <p:cNvSpPr/>
          <p:nvPr/>
        </p:nvSpPr>
        <p:spPr>
          <a:xfrm>
            <a:off x="3500430" y="1428736"/>
            <a:ext cx="2425847" cy="1516622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Скругленный прямоугольник 12"/>
          <p:cNvSpPr/>
          <p:nvPr/>
        </p:nvSpPr>
        <p:spPr>
          <a:xfrm>
            <a:off x="6357950" y="1428736"/>
            <a:ext cx="2425847" cy="1516622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1026" name="Picture 2" descr="D:\фото\мини музей\фото\IMG_23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357166"/>
            <a:ext cx="4464000" cy="334800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2" descr="D:\фото\мини музей\фото\IMG_22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79244">
            <a:off x="4855594" y="360240"/>
            <a:ext cx="3743999" cy="2808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3" descr="D:\фото\мини музей\фото\IMG_23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286124"/>
            <a:ext cx="4464000" cy="3348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5" descr="D:\фото\мини музей\фото\SL731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53081">
            <a:off x="413066" y="3771162"/>
            <a:ext cx="3744001" cy="2808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19200"/>
          </a:xfrm>
        </p:spPr>
        <p:txBody>
          <a:bodyPr/>
          <a:lstStyle/>
          <a:p>
            <a:pPr algn="ctr"/>
            <a:r>
              <a:rPr lang="ru-RU" dirty="0" smtClean="0"/>
              <a:t>Диагностика 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214282" y="1500174"/>
          <a:ext cx="4429156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4500562" y="1571612"/>
          <a:ext cx="4429156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229</Words>
  <Application>Microsoft Office PowerPoint</Application>
  <PresentationFormat>Экран (4:3)</PresentationFormat>
  <Paragraphs>59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 деятельностный этап – функционирование мини -музея </vt:lpstr>
      <vt:lpstr>При использовании музейной  педагогики  учитывались принципы </vt:lpstr>
      <vt:lpstr>Принципы построения музейной экспозиции </vt:lpstr>
      <vt:lpstr>Формы работы с экспозициями мини-музея</vt:lpstr>
      <vt:lpstr>Формы работы  с  педагогами                        с  родителями                        с  детьми</vt:lpstr>
      <vt:lpstr>Слайд 7</vt:lpstr>
      <vt:lpstr>Диагностика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2013-03-24T18:11:11Z</dcterms:created>
  <dcterms:modified xsi:type="dcterms:W3CDTF">2013-03-24T18:46:54Z</dcterms:modified>
</cp:coreProperties>
</file>