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304" r:id="rId4"/>
    <p:sldId id="290" r:id="rId5"/>
    <p:sldId id="342" r:id="rId6"/>
    <p:sldId id="348" r:id="rId7"/>
    <p:sldId id="349" r:id="rId8"/>
    <p:sldId id="270" r:id="rId9"/>
    <p:sldId id="343" r:id="rId10"/>
    <p:sldId id="350" r:id="rId11"/>
    <p:sldId id="351" r:id="rId12"/>
    <p:sldId id="352" r:id="rId13"/>
    <p:sldId id="295" r:id="rId14"/>
    <p:sldId id="297" r:id="rId15"/>
    <p:sldId id="299" r:id="rId16"/>
    <p:sldId id="363" r:id="rId17"/>
    <p:sldId id="364" r:id="rId18"/>
    <p:sldId id="291" r:id="rId19"/>
    <p:sldId id="345" r:id="rId20"/>
    <p:sldId id="331" r:id="rId21"/>
    <p:sldId id="323" r:id="rId22"/>
    <p:sldId id="336" r:id="rId23"/>
    <p:sldId id="330" r:id="rId24"/>
    <p:sldId id="263" r:id="rId25"/>
    <p:sldId id="268" r:id="rId26"/>
    <p:sldId id="311" r:id="rId27"/>
    <p:sldId id="321" r:id="rId28"/>
    <p:sldId id="340" r:id="rId29"/>
    <p:sldId id="303" r:id="rId30"/>
    <p:sldId id="279" r:id="rId31"/>
    <p:sldId id="275" r:id="rId32"/>
    <p:sldId id="264" r:id="rId33"/>
    <p:sldId id="265" r:id="rId34"/>
    <p:sldId id="276" r:id="rId35"/>
    <p:sldId id="356" r:id="rId36"/>
    <p:sldId id="326" r:id="rId37"/>
    <p:sldId id="328" r:id="rId38"/>
    <p:sldId id="327" r:id="rId39"/>
    <p:sldId id="305" r:id="rId40"/>
    <p:sldId id="325" r:id="rId41"/>
    <p:sldId id="301" r:id="rId42"/>
    <p:sldId id="347" r:id="rId43"/>
    <p:sldId id="362" r:id="rId44"/>
    <p:sldId id="302" r:id="rId45"/>
    <p:sldId id="332" r:id="rId46"/>
    <p:sldId id="308" r:id="rId47"/>
    <p:sldId id="307" r:id="rId48"/>
    <p:sldId id="292" r:id="rId49"/>
    <p:sldId id="26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E9C"/>
    <a:srgbClr val="CCFF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9068" autoAdjust="0"/>
  </p:normalViewPr>
  <p:slideViewPr>
    <p:cSldViewPr>
      <p:cViewPr>
        <p:scale>
          <a:sx n="66" d="100"/>
          <a:sy n="66" d="100"/>
        </p:scale>
        <p:origin x="-145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4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48CE8-9581-492C-BC84-5D01E2694FA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66AD-A945-4AF6-A27C-BC51C3541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66AD-A945-4AF6-A27C-BC51C35416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66AD-A945-4AF6-A27C-BC51C35416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651E53-A945-4D07-A568-0229FEAA13B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CCD7C3-881D-411E-A329-C9EF8FF28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rpt=simage&amp;like=hameleons.com/uploads/posts/2010-11/1289162907_page1.jpg&amp;text=%D0%9A%D0%90%D0%A0%D0%A2%D0%98%D0%9D%D0%9A%D0%98%20%D0%9F%D0%9E%D0%A1%D0%A2%D0%A0%D0%9E%D0%95%D0%9A%20%D0%98%D0%97%20%D0%A1%D0%A2%D0%A0%D0%9E%D0%98%D0%A2%D0%95%D0%9B%D0%AC%D0%9D%D0%9E%D0%93%D0%9E%20%D0%9C%D0%90%D0%A2%D0%95%D0%A0%D0%98%D0%90%D0%9B%D0%90&amp;p=240&amp;img_url=www.claires-childcare.co.uk/wp-content/uploads/2008/10/building-blocks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hyperlink" Target="http://images.yandex.ru/yandsearch?rpt=simage&amp;like=hameleons.com/uploads/posts/2010-11/1289162907_page1.jpg&amp;text=%D0%9A%D0%90%D0%A0%D0%A2%D0%98%D0%9D%D0%9A%D0%98%20%D0%9F%D0%9E%D0%A1%D0%A2%D0%A0%D0%9E%D0%95%D0%9A%20%D0%98%D0%97%20%D0%A1%D0%A2%D0%A0%D0%9E%D0%98%D0%A2%D0%95%D0%9B%D0%AC%D0%9D%D0%9E%D0%93%D0%9E%20%D0%9C%D0%90%D0%A2%D0%95%D0%A0%D0%98%D0%90%D0%9B%D0%90&amp;p=757&amp;img_url=static.1stroitelny.kz/img/show/type/w/size/210x210/id/4e1d25faca37ec0d55000008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СОШ № 305/</a:t>
            </a:r>
            <a:r>
              <a:rPr lang="en-US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Педсовет. </a:t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</a:t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«Формы организации обучения</a:t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конструированию».</a:t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Подготовила воспитатель Макарова Л.А.</a:t>
            </a:r>
            <a:br>
              <a:rPr lang="ru-RU" sz="3100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 descr="C:\Users\Слава\Desktop\КАРТИН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514556"/>
            <a:ext cx="3744416" cy="3556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\DSCN6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392488" cy="3294366"/>
          </a:xfrm>
          <a:prstGeom prst="roundRect">
            <a:avLst/>
          </a:prstGeom>
          <a:noFill/>
        </p:spPr>
      </p:pic>
      <p:pic>
        <p:nvPicPr>
          <p:cNvPr id="5123" name="Picture 3" descr="E:\Новая папка\DSCN64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92996"/>
            <a:ext cx="4355976" cy="326698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DSCN6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404664"/>
            <a:ext cx="4320480" cy="3240360"/>
          </a:xfrm>
          <a:prstGeom prst="roundRect">
            <a:avLst/>
          </a:prstGeom>
          <a:noFill/>
        </p:spPr>
      </p:pic>
      <p:pic>
        <p:nvPicPr>
          <p:cNvPr id="6147" name="Picture 3" descr="E:\Новая папка\DSCN64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284984"/>
            <a:ext cx="4128459" cy="3096344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solidFill>
                  <a:srgbClr val="7030A0"/>
                </a:solidFill>
                <a:effectLst/>
              </a:rPr>
              <a:t>Преобразование </a:t>
            </a:r>
            <a:r>
              <a:rPr lang="ru-RU" sz="2800" cap="none" dirty="0" smtClean="0">
                <a:solidFill>
                  <a:srgbClr val="FF0000"/>
                </a:solidFill>
                <a:effectLst/>
              </a:rPr>
              <a:t>постройки </a:t>
            </a:r>
            <a:r>
              <a:rPr lang="ru-RU" sz="2800" cap="none" dirty="0" smtClean="0">
                <a:solidFill>
                  <a:srgbClr val="7030A0"/>
                </a:solidFill>
                <a:effectLst/>
              </a:rPr>
              <a:t>в высоту по условию.</a:t>
            </a:r>
            <a:endParaRPr lang="ru-RU" sz="2800" cap="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7171" name="Picture 3" descr="E:\Новая папка\DSCN64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76872"/>
            <a:ext cx="4248472" cy="3186354"/>
          </a:xfrm>
          <a:prstGeom prst="rect">
            <a:avLst/>
          </a:prstGeom>
          <a:noFill/>
        </p:spPr>
      </p:pic>
      <p:pic>
        <p:nvPicPr>
          <p:cNvPr id="7172" name="Picture 4" descr="E:\Новая папка\DSCN64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8010" y="2276872"/>
            <a:ext cx="4320481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230" y="2204864"/>
            <a:ext cx="4266566" cy="3240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204864"/>
            <a:ext cx="4416491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95536" y="620688"/>
            <a:ext cx="8496944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endParaRPr lang="ru-RU" sz="2800" b="1" dirty="0" smtClean="0">
              <a:ln w="11430"/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6612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Дети  рассматривают образец постройки  - узкий сарай (гараж). В дальнейшем перед ними  ставится условие: построить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такой же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гараж и сарай,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чтобы в нем могли поместиться несколько больших машин или много домашних птиц.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0" y="192374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Конструирование  по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образцу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его преобразование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условиям.</a:t>
            </a:r>
            <a:r>
              <a:rPr 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Дети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создают каждую последующую постройку путем преобразования предыдущей.</a:t>
            </a:r>
          </a:p>
          <a:p>
            <a:pPr lvl="0" algn="ctr">
              <a:spcBef>
                <a:spcPct val="0"/>
              </a:spcBef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«Сарайчики и гаражи»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678688" cy="648072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endParaRPr lang="ru-RU" sz="28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2996" y="2204864"/>
            <a:ext cx="4511004" cy="33843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04864"/>
            <a:ext cx="4427984" cy="33220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32112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2000" dirty="0" smtClean="0">
              <a:solidFill>
                <a:prstClr val="black"/>
              </a:solidFill>
              <a:latin typeface="+mj-lt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+mj-lt"/>
                <a:ea typeface="+mj-ea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«Гараж для больших машин».</a:t>
            </a:r>
            <a:endParaRPr lang="ru-RU" sz="2800" b="1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3528" y="560032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rPr>
              <a:t>        Дети выполняют преобразование образца по  условию в высоту и ширину, украшают постройку.   </a:t>
            </a:r>
            <a:endParaRPr lang="ru-RU" sz="2800" b="1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7030A0"/>
                </a:solidFill>
                <a:effectLst/>
              </a:rPr>
              <a:t>«Сарай для домашних птиц»</a:t>
            </a:r>
            <a:endParaRPr lang="ru-RU" sz="2800" b="1" cap="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4427984" cy="3320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273" y="836712"/>
            <a:ext cx="4416727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3933056"/>
            <a:ext cx="3900133" cy="292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691681" y="149995"/>
            <a:ext cx="5167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   «Цирковые верблюды».</a:t>
            </a:r>
            <a:endParaRPr lang="ru-RU" sz="2800" dirty="0"/>
          </a:p>
        </p:txBody>
      </p:sp>
      <p:pic>
        <p:nvPicPr>
          <p:cNvPr id="76802" name="Picture 2" descr="E:\Новая папка\DSCN65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3888432" cy="2916324"/>
          </a:xfrm>
          <a:prstGeom prst="roundRect">
            <a:avLst/>
          </a:prstGeom>
          <a:noFill/>
        </p:spPr>
      </p:pic>
      <p:pic>
        <p:nvPicPr>
          <p:cNvPr id="76804" name="Picture 4" descr="E:\Новая папка\DSCN6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89040"/>
            <a:ext cx="3888432" cy="2916325"/>
          </a:xfrm>
          <a:prstGeom prst="roundRect">
            <a:avLst/>
          </a:prstGeom>
          <a:noFill/>
        </p:spPr>
      </p:pic>
      <p:pic>
        <p:nvPicPr>
          <p:cNvPr id="76805" name="Picture 5" descr="E:\Новая папка\DSCN65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789040"/>
            <a:ext cx="3888431" cy="2916323"/>
          </a:xfrm>
          <a:prstGeom prst="roundRect">
            <a:avLst/>
          </a:prstGeom>
          <a:noFill/>
        </p:spPr>
      </p:pic>
      <p:pic>
        <p:nvPicPr>
          <p:cNvPr id="76807" name="Picture 7" descr="E:\Новая папка\DSCN65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692696"/>
            <a:ext cx="3936646" cy="295232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Новая папка\DSCN6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980728"/>
            <a:ext cx="6912768" cy="5184575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344816" cy="5112568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При конструировании по условиям ребенок воспроизводит знакомый объект  с учетом определенных требований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 опоры на образец.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endParaRPr lang="ru-RU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При такой форме у детей начинает постепенно формироваться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поисковая и творческая деятельность.</a:t>
            </a:r>
            <a:endParaRPr lang="ru-RU" sz="2600" dirty="0" smtClean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1054866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КОНСТРУИРОВАНИЕ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ЗАДАННОМУ УСЛОВИЮ.</a:t>
            </a:r>
            <a:endParaRPr lang="ru-RU" sz="28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хемы конструирования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501008"/>
            <a:ext cx="4697340" cy="31209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340768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Перед детьми создается проблемная ситуация: построить автомобильный мост через реку, чтобы по нему могла проехать не одна, а несколько машин. Дети, опираясь на предыдущий опыт строительства узких мостов, ищут способы решения новой задачи, но без показа образца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54726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100" cap="none" dirty="0" smtClean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en-US" sz="3100" cap="none" dirty="0" smtClean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В работе с детьми самыми распространенными формами  организации конструирования    </a:t>
            </a:r>
            <a:br>
              <a:rPr lang="ru-RU" sz="3100" cap="none" dirty="0" smtClean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                                являются:</a:t>
            </a:r>
            <a:r>
              <a:rPr lang="en-US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</a:t>
            </a: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         - конструирование по образцу и его</a:t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           преобразование по условию; </a:t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         - конструирование по условию; </a:t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         - конструирование по схеме;</a:t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         - конструирование по теме;</a:t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>               - конструирование по замыслу;</a:t>
            </a:r>
            <a:br>
              <a:rPr lang="ru-RU" sz="3100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u="sng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ru-RU" sz="3100" u="sng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sz="3100" u="sng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ru-RU" sz="3100" u="sng" cap="none" dirty="0" smtClean="0">
                <a:solidFill>
                  <a:srgbClr val="7030A0"/>
                </a:solidFill>
                <a:effectLst/>
                <a:latin typeface="+mn-lt"/>
                <a:cs typeface="Arial" pitchFamily="34" charset="0"/>
              </a:rPr>
            </a:br>
            <a:r>
              <a:rPr lang="ru-RU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cap="none" dirty="0">
              <a:ln w="11430"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im6-tub-ru.yandex.net/i?id=329763224-43-72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149080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endParaRPr lang="ru-RU" sz="28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SCN62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24645"/>
            <a:ext cx="4176464" cy="3132347"/>
          </a:xfrm>
          <a:prstGeom prst="roundRect">
            <a:avLst/>
          </a:prstGeom>
          <a:noFill/>
        </p:spPr>
      </p:pic>
      <p:pic>
        <p:nvPicPr>
          <p:cNvPr id="1027" name="Picture 3" descr="E:\DSCN62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01008"/>
            <a:ext cx="4080453" cy="3060340"/>
          </a:xfrm>
          <a:prstGeom prst="roundRect">
            <a:avLst/>
          </a:prstGeom>
          <a:noFill/>
        </p:spPr>
      </p:pic>
      <p:pic>
        <p:nvPicPr>
          <p:cNvPr id="1028" name="Picture 4" descr="E:\DSCN62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519010"/>
            <a:ext cx="4200466" cy="3150350"/>
          </a:xfrm>
          <a:prstGeom prst="roundRect">
            <a:avLst/>
          </a:prstGeom>
          <a:noFill/>
        </p:spPr>
      </p:pic>
      <p:pic>
        <p:nvPicPr>
          <p:cNvPr id="1029" name="Picture 5" descr="E:\DSCN6268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60648"/>
            <a:ext cx="4104456" cy="307834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686800" cy="15841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pitchFamily="34" charset="0"/>
              </a:rPr>
              <a:t>КОНСТРУИРОВАНИЕ  ПО ПРОСТЕЙШИМ ЧЕРТЕЖАМ И СХЕМАМ.  </a:t>
            </a:r>
            <a:endParaRPr lang="ru-RU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</a:t>
            </a:r>
            <a:r>
              <a:rPr lang="ru-RU" sz="2600" dirty="0" smtClean="0">
                <a:solidFill>
                  <a:srgbClr val="7030A0"/>
                </a:solidFill>
              </a:rPr>
              <a:t>Дети начинают применять внешние модели «второго порядка» – простейшие чертежи и схемы.</a:t>
            </a:r>
          </a:p>
          <a:p>
            <a:pPr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    Для успешного воспроизведения рисунка, схемы детям необходимо уметь правильно их «читать», мысленно переводить  плоскостные предметы в объемные и наоборот. Развитие данного вида конструирования поможет в дальнейшем при работе с аппликацией.</a:t>
            </a:r>
          </a:p>
          <a:p>
            <a:pPr>
              <a:buNone/>
            </a:pPr>
            <a:endParaRPr lang="ru-RU" sz="2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    Конструирование по чертежам и схемам способствует развитию у детей </a:t>
            </a:r>
            <a:r>
              <a:rPr lang="ru-RU" sz="2600" dirty="0" smtClean="0">
                <a:solidFill>
                  <a:srgbClr val="FF0000"/>
                </a:solidFill>
              </a:rPr>
              <a:t>образного мышления и познавательных </a:t>
            </a:r>
            <a:r>
              <a:rPr lang="ru-RU" sz="2600" dirty="0" smtClean="0">
                <a:solidFill>
                  <a:srgbClr val="7030A0"/>
                </a:solidFill>
              </a:rPr>
              <a:t>способностей, расширяя знания о предметном окружении.</a:t>
            </a:r>
            <a:endParaRPr lang="ru-RU" sz="2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Слава\Desktop\Рисунок1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Слава\Desktop\Рисунок3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556792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Слава\Desktop\Рисунок4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365104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11560" y="260647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Дети создают по  схемам постройки, мысленно переводя их плоскостные изображения  в объемные 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/>
          </a:p>
        </p:txBody>
      </p:sp>
      <p:pic>
        <p:nvPicPr>
          <p:cNvPr id="6" name="Рисунок 5" descr="C:\Users\Слава\Desktop\Рисунок6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4581128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Слава\Desktop\Рисунок5.pn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3933056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лава\Desktop\Рисунок7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1916832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956041" cy="3717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710" y="3212976"/>
            <a:ext cx="4860290" cy="36450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668072" cy="62373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4" name="Picture 2" descr="http://www.uchmag.ru/upload/catalog/posob/_/n/_n-1_/images/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3917532" cy="2520280"/>
          </a:xfrm>
          <a:prstGeom prst="rect">
            <a:avLst/>
          </a:prstGeom>
          <a:noFill/>
        </p:spPr>
      </p:pic>
      <p:pic>
        <p:nvPicPr>
          <p:cNvPr id="5" name="Picture 4" descr="http://www.uchmag.ru/upload/catalog/posob/_/n/_n-2_/images/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1234" y="1149198"/>
            <a:ext cx="3779238" cy="2495826"/>
          </a:xfrm>
          <a:prstGeom prst="rect">
            <a:avLst/>
          </a:prstGeom>
          <a:noFill/>
        </p:spPr>
      </p:pic>
      <p:pic>
        <p:nvPicPr>
          <p:cNvPr id="6" name="Picture 6" descr="http://www.uchmag.ru/upload/catalog/posob/_/n/_n-3_/cover_image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00" y="3789040"/>
            <a:ext cx="3984576" cy="2757377"/>
          </a:xfrm>
          <a:prstGeom prst="rect">
            <a:avLst/>
          </a:prstGeom>
          <a:noFill/>
        </p:spPr>
      </p:pic>
      <p:pic>
        <p:nvPicPr>
          <p:cNvPr id="7" name="Picture 10" descr="http://www.uchmag.ru/upload/catalog/posob/_/n/_n-4_/images/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9" y="3830937"/>
            <a:ext cx="3816424" cy="270619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400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В качестве схем можно использовать карточки из наглядно-дидактических комплектов.</a:t>
            </a:r>
            <a:endParaRPr lang="ru-RU" sz="2400" b="1" cap="none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661248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/>
            </a:r>
            <a:br>
              <a:rPr lang="ru-RU" sz="24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24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                    </a:t>
            </a:r>
            <a:r>
              <a:rPr lang="ru-RU" sz="31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/>
            </a:r>
            <a:br>
              <a:rPr lang="ru-RU" sz="31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31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            </a:t>
            </a:r>
            <a:r>
              <a:rPr lang="ru-RU" sz="29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Использование схем из наглядно-дидактического </a:t>
            </a:r>
            <a:br>
              <a:rPr lang="ru-RU" sz="29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29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     комплекта в свободной деятельности</a:t>
            </a:r>
            <a:r>
              <a:rPr lang="ru-RU" sz="27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.</a:t>
            </a:r>
            <a:br>
              <a:rPr lang="ru-RU" sz="27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2400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«Заборчик вокруг озера для уточки».</a:t>
            </a:r>
            <a:r>
              <a:rPr lang="ru-RU" sz="32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/>
            </a:r>
            <a:br>
              <a:rPr lang="ru-RU" sz="32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</a:br>
            <a:r>
              <a:rPr lang="ru-RU" sz="3200" b="1" cap="none" dirty="0" smtClean="0">
                <a:solidFill>
                  <a:srgbClr val="7030A0"/>
                </a:solidFill>
                <a:effectLst/>
                <a:cs typeface="Arial" pitchFamily="34" charset="0"/>
              </a:rPr>
              <a:t>    </a:t>
            </a:r>
            <a:endParaRPr lang="ru-RU" sz="3100" b="1" cap="none" dirty="0">
              <a:solidFill>
                <a:srgbClr val="7030A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3961015" cy="27598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C:\Users\Слава\AppData\Local\Temp\WPDNSE\{03D20015-0011-004C-4800-4A004F004E00}\DSCN6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124744"/>
            <a:ext cx="3888432" cy="2736304"/>
          </a:xfrm>
          <a:prstGeom prst="round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933056"/>
            <a:ext cx="3816424" cy="27543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Новая папка с фото\Играем и общаемся!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933056"/>
            <a:ext cx="3888433" cy="2758235"/>
          </a:xfrm>
          <a:prstGeom prst="round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7030A0"/>
                </a:solidFill>
                <a:effectLst/>
              </a:rPr>
              <a:t>Конструирование по схемам из палочек </a:t>
            </a:r>
            <a:r>
              <a:rPr lang="ru-RU" sz="3200" cap="none" dirty="0" err="1" smtClean="0">
                <a:solidFill>
                  <a:srgbClr val="7030A0"/>
                </a:solidFill>
                <a:effectLst/>
              </a:rPr>
              <a:t>Кюизенера</a:t>
            </a:r>
            <a:r>
              <a:rPr lang="ru-RU" sz="3200" cap="none" dirty="0" smtClean="0">
                <a:solidFill>
                  <a:srgbClr val="7030A0"/>
                </a:solidFill>
                <a:effectLst/>
              </a:rPr>
              <a:t> и блоков </a:t>
            </a:r>
            <a:r>
              <a:rPr lang="ru-RU" sz="3200" cap="none" dirty="0" err="1" smtClean="0">
                <a:solidFill>
                  <a:srgbClr val="7030A0"/>
                </a:solidFill>
                <a:effectLst/>
              </a:rPr>
              <a:t>Дьенеша</a:t>
            </a:r>
            <a:r>
              <a:rPr lang="ru-RU" sz="3200" cap="none" dirty="0" smtClean="0">
                <a:solidFill>
                  <a:srgbClr val="7030A0"/>
                </a:solidFill>
                <a:effectLst/>
              </a:rPr>
              <a:t>.</a:t>
            </a:r>
            <a:endParaRPr lang="ru-RU" sz="3200" cap="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пал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4248472" cy="3033663"/>
          </a:xfrm>
          <a:prstGeom prst="rect">
            <a:avLst/>
          </a:prstGeom>
        </p:spPr>
      </p:pic>
      <p:pic>
        <p:nvPicPr>
          <p:cNvPr id="6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509120"/>
            <a:ext cx="2736304" cy="20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&amp;Vcy;&amp;icy;&amp;dcy; &amp;ucy;&amp;chcy;&amp;iecy;&amp;bcy;&amp;ncy;&amp;ocy;&amp;gcy;&amp;ocy; &amp;pcy;&amp;ocy;&amp;scy;&amp;ocy;&amp;bcy;&amp;icy;&amp;yacy; &amp;Bcy;&amp;lcy;&amp;ocy;&amp;kcy;&amp;icy; &amp;Dcy;&amp;softcy;&amp;iecy;&amp;ncy;&amp;iecy;&amp;shcy;&amp;acy; &amp;dcy;&amp;lcy;&amp;yacy; &amp;scy;&amp;acy;&amp;mcy;&amp;ycy;&amp;khcy; &amp;mcy;&amp;acy;&amp;lcy;&amp;iecy;&amp;ncy;&amp;softcy;&amp;kcy;&amp;icy;&amp;kh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3522" y="1340768"/>
            <a:ext cx="4320478" cy="3024336"/>
          </a:xfrm>
          <a:prstGeom prst="rect">
            <a:avLst/>
          </a:prstGeom>
          <a:noFill/>
        </p:spPr>
      </p:pic>
      <p:pic>
        <p:nvPicPr>
          <p:cNvPr id="27652" name="Picture 4" descr="&amp;Acy;&amp;lcy;&amp;softcy;&amp;bcy;&amp;ocy;&amp;mcy; &amp;Bcy;&amp;lcy;&amp;ocy;&amp;kcy;&amp;icy; &amp;Dcy;&amp;softcy;&amp;iecy;&amp;ncy;&amp;iecy;&amp;shcy;&amp;acy; &amp;dcy;&amp;lcy;&amp;yacy; &amp;scy;&amp;acy;&amp;mcy;&amp;ycy;&amp;khcy; &amp;mcy;&amp;acy;&amp;lcy;&amp;iecy;&amp;ncy;&amp;softcy;&amp;kcy;&amp;icy;&amp;kh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4483349"/>
            <a:ext cx="2880320" cy="20306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7796" y="188640"/>
            <a:ext cx="3576692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E:\Новая папка\DSC_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92896"/>
            <a:ext cx="6120680" cy="4097742"/>
          </a:xfrm>
          <a:prstGeom prst="round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4088" cy="40228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051161"/>
            <a:ext cx="5076056" cy="38068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КОНСТРУИРОВАНИЕ ПО ТЕМЕ.</a:t>
            </a:r>
            <a:endParaRPr lang="ru-RU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Детям предлагают общую тему и они сами создают замыслы конкретных построек и поделок, выбирают способы их выполнения, материал, атрибуты.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   Это  форма конструирования очень близка к конструированию по замыслу, разница лишь в том, что </a:t>
            </a:r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замыслы детей ограничиваются определенной темой.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   Основная цель организации конструирования по теме: </a:t>
            </a:r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обобщение и закрепление </a:t>
            </a: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знаний и умений, а также </a:t>
            </a:r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переключение</a:t>
            </a: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детей на новую тематику.</a:t>
            </a:r>
            <a:endParaRPr lang="ru-RU" sz="2400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407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КОНСТРУИРОВАНИЕ ПО ОБРАЗЦУ И ЕГО ПРЕОБРАЗОВАНИЕ ПО УСЛОВИЮ.</a:t>
            </a:r>
            <a:endParaRPr lang="ru-RU" sz="2800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Конструирование по образцу  заключается в том, что детям предлагают образцы построек, выполненных из деталей строительного материала и конструкторов, поделок из бумаги, природного материала и т.п. и, как правило, показывают способы их воспроизведения. В основе данной формы обучения лежит </a:t>
            </a:r>
            <a:r>
              <a:rPr lang="ru-RU" sz="2400" dirty="0" smtClean="0">
                <a:solidFill>
                  <a:srgbClr val="FF0000"/>
                </a:solidFill>
              </a:rPr>
              <a:t>подражательная деятельность.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Такое конструирование </a:t>
            </a:r>
            <a:r>
              <a:rPr lang="ru-RU" sz="2400" dirty="0" smtClean="0">
                <a:solidFill>
                  <a:srgbClr val="FF0000"/>
                </a:solidFill>
              </a:rPr>
              <a:t>не связано с развитием творчества.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Однако использование образцов – очень важный и необходимый этап  обучения, в ходе которого  дети учатся </a:t>
            </a:r>
            <a:r>
              <a:rPr lang="ru-RU" sz="2400" dirty="0" smtClean="0">
                <a:solidFill>
                  <a:srgbClr val="FF0000"/>
                </a:solidFill>
              </a:rPr>
              <a:t>обобщенному анализу образцов</a:t>
            </a:r>
            <a:r>
              <a:rPr lang="ru-RU" sz="2400" dirty="0" smtClean="0">
                <a:solidFill>
                  <a:srgbClr val="7030A0"/>
                </a:solidFill>
              </a:rPr>
              <a:t>, основанному на принципе: целое - части – целое.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72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 «Заборчики».</a:t>
            </a:r>
            <a:r>
              <a:rPr lang="ru-RU" sz="3200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lang="ru-RU" sz="3100" b="1" cap="none" dirty="0" err="1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Загончик</a:t>
            </a:r>
            <a:r>
              <a:rPr lang="ru-RU" sz="31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для  лошадки с каретой»</a:t>
            </a:r>
            <a:endParaRPr lang="ru-RU" sz="31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284984"/>
            <a:ext cx="4499993" cy="33749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124744"/>
            <a:ext cx="4332989" cy="32497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«Загон для лошадей».</a:t>
            </a:r>
            <a:endParaRPr lang="ru-RU" sz="28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4512501" cy="33843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756" y="3428999"/>
            <a:ext cx="4572244" cy="3429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435280" cy="64807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«Дельфинарий».       «Забор вокруг домика». . </a:t>
            </a: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Слава\AppData\Local\Temp\Фото1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51521" y="1052736"/>
            <a:ext cx="4104455" cy="4104456"/>
          </a:xfrm>
          <a:prstGeom prst="roundRect">
            <a:avLst/>
          </a:prstGeom>
          <a:noFill/>
        </p:spPr>
      </p:pic>
      <p:pic>
        <p:nvPicPr>
          <p:cNvPr id="4" name="Picture 2" descr="E:\DSCN62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8796" y="2924944"/>
            <a:ext cx="4406890" cy="3672408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87680" cy="908720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28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«Пруд»</a:t>
            </a:r>
            <a:endParaRPr lang="ru-RU" sz="28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  <a:p>
            <a:pPr lvl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Слава\AppData\Local\Temp\Фото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890591" y="197642"/>
            <a:ext cx="2970330" cy="3960439"/>
          </a:xfrm>
          <a:prstGeom prst="round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717032"/>
            <a:ext cx="4032448" cy="30241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Слава\AppData\Local\Temp\Фото12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923784" y="1772962"/>
            <a:ext cx="5544619" cy="3960152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4704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«Бассейн».</a:t>
            </a:r>
            <a:endParaRPr lang="ru-RU" sz="28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1756" y="3429000"/>
            <a:ext cx="4572244" cy="3429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4499992" cy="33749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«Садик  для матрешек».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DSCN6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4320710" cy="3240360"/>
          </a:xfrm>
          <a:prstGeom prst="roundRect">
            <a:avLst/>
          </a:prstGeom>
          <a:noFill/>
        </p:spPr>
      </p:pic>
      <p:pic>
        <p:nvPicPr>
          <p:cNvPr id="2051" name="Picture 3" descr="E:\DSCN65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636912"/>
            <a:ext cx="4283968" cy="3951297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4320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 « Дома».</a:t>
            </a:r>
            <a:endParaRPr lang="ru-RU" sz="32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764704"/>
            <a:ext cx="3430172" cy="4752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Новая папка\DSCN6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068960"/>
            <a:ext cx="2646294" cy="3528392"/>
          </a:xfrm>
          <a:prstGeom prst="roundRect">
            <a:avLst/>
          </a:prstGeom>
          <a:noFill/>
        </p:spPr>
      </p:pic>
      <p:pic>
        <p:nvPicPr>
          <p:cNvPr id="3" name="Picture 2" descr="E:\DSCN65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3631" y="692696"/>
            <a:ext cx="2810369" cy="3111204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DSC_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307"/>
            <a:ext cx="4284984" cy="3205926"/>
          </a:xfrm>
          <a:prstGeom prst="roundRect">
            <a:avLst/>
          </a:prstGeom>
          <a:noFill/>
        </p:spPr>
      </p:pic>
      <p:pic>
        <p:nvPicPr>
          <p:cNvPr id="3075" name="Picture 3" descr="E:\Новая папка\DSC_0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88641"/>
            <a:ext cx="3384376" cy="3152820"/>
          </a:xfrm>
          <a:prstGeom prst="roundRect">
            <a:avLst/>
          </a:prstGeom>
          <a:noFill/>
        </p:spPr>
      </p:pic>
      <p:pic>
        <p:nvPicPr>
          <p:cNvPr id="16385" name="Picture 1" descr="E:\Новая папка\DSCN65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509" y="3501008"/>
            <a:ext cx="4272475" cy="3204356"/>
          </a:xfrm>
          <a:prstGeom prst="roundRect">
            <a:avLst/>
          </a:prstGeom>
          <a:noFill/>
        </p:spPr>
      </p:pic>
      <p:pic>
        <p:nvPicPr>
          <p:cNvPr id="16386" name="Picture 2" descr="E:\Новая папка\DSCN65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501008"/>
            <a:ext cx="4235964" cy="3176973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6715" y="1781597"/>
            <a:ext cx="5058122" cy="2592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E:\Новая папка\DSC_0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20688"/>
            <a:ext cx="2811913" cy="5112568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КОНСТРУИРОВАНИЕ ПО ЗАМЫСЛУ.</a:t>
            </a:r>
            <a:endParaRPr lang="ru-RU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По сравнению с конструированием по теме обладает большими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    возможностями для развития </a:t>
            </a:r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творчества </a:t>
            </a: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детей, для проявления их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    </a:t>
            </a:r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самостоятельности.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    В этом случае дети сами решает, что и как они будут строить.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При конструировании по замыслу — и на занятиях, и в свободной деятельности, благодаря знаниям полученным ранее, дети создают оригинальные конструкции самой широкой тематики. </a:t>
            </a:r>
            <a:endParaRPr lang="ru-RU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7030A0"/>
                </a:solidFill>
              </a:rPr>
              <a:t>Источником замысла детей является окружающая жизнь: разнообразный предметный и природный мир, социальные явления, художественная литература, разные виды деятельности, и в первую очередь игра, и т.п.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cs typeface="Arial" pitchFamily="34" charset="0"/>
              </a:rPr>
              <a:t>     Затрудняющимся в выборе замыслов следует помогать обдумывать  и реализовывать их, добиваясь поставленной цели.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    </a:t>
            </a:r>
            <a:r>
              <a:rPr lang="ru-RU" sz="2800" cap="none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Образец воспитателя.</a:t>
            </a:r>
            <a:br>
              <a:rPr lang="ru-RU" sz="2800" cap="none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800" cap="none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Строим мост!</a:t>
            </a:r>
            <a:endParaRPr lang="ru-RU" sz="2800" cap="none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268760"/>
            <a:ext cx="6408711" cy="48065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7640" cy="83671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          «Теремок». «Забор». «Горка».</a:t>
            </a:r>
            <a:endParaRPr lang="ru-RU" sz="2800" b="1" cap="none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Слава\Desktop\20140213_10064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80728"/>
            <a:ext cx="7128792" cy="5346594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3408"/>
            <a:ext cx="8227640" cy="2891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«Воспоминание о лете».</a:t>
            </a:r>
            <a:endParaRPr lang="ru-RU" sz="3100" b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052736"/>
            <a:ext cx="6624736" cy="49685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315416"/>
            <a:ext cx="8686800" cy="1613864"/>
          </a:xfrm>
        </p:spPr>
        <p:txBody>
          <a:bodyPr/>
          <a:lstStyle/>
          <a:p>
            <a:r>
              <a:rPr lang="ru-RU" cap="none" dirty="0" smtClean="0">
                <a:solidFill>
                  <a:srgbClr val="7030A0"/>
                </a:solidFill>
                <a:effectLst/>
              </a:rPr>
              <a:t>                            «Пристань».</a:t>
            </a:r>
            <a:endParaRPr lang="ru-RU" cap="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6" name="Picture 2" descr="E:\Новая папка\DSCN63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5" y="1052736"/>
            <a:ext cx="6432715" cy="4824536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DSC_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80728"/>
            <a:ext cx="6768752" cy="4531621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«Гараж с парковкой». «Машина с тяжелым грузом». </a:t>
            </a:r>
            <a:br>
              <a:rPr lang="ru-RU" sz="2400" b="1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«Луноход».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4320479" cy="3240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DSCN63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6992"/>
            <a:ext cx="4380213" cy="3284984"/>
          </a:xfrm>
          <a:prstGeom prst="round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64147" y="348021"/>
            <a:ext cx="3312369" cy="29936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DSCN6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9" y="188641"/>
            <a:ext cx="4680520" cy="3282020"/>
          </a:xfrm>
          <a:prstGeom prst="round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671646"/>
            <a:ext cx="4104456" cy="30783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1430"/>
                <a:solidFill>
                  <a:srgbClr val="7030A0"/>
                </a:solidFill>
                <a:effectLst/>
              </a:rPr>
              <a:t>                     </a:t>
            </a:r>
            <a:r>
              <a:rPr lang="ru-RU" sz="3100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«Детская площадка».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717032"/>
            <a:ext cx="3888432" cy="29161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1" y="710698"/>
            <a:ext cx="3912435" cy="29343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92696"/>
            <a:ext cx="3912456" cy="29341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717032"/>
            <a:ext cx="3888447" cy="29161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Моделирование из палочек расширяет конструктивные замыслы детей.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59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933056"/>
            <a:ext cx="3648405" cy="2736304"/>
          </a:xfrm>
          <a:prstGeom prst="roundRect">
            <a:avLst/>
          </a:prstGeom>
        </p:spPr>
      </p:pic>
      <p:pic>
        <p:nvPicPr>
          <p:cNvPr id="5" name="Содержимое 4" descr="DSCN599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860032" y="3933056"/>
            <a:ext cx="3649647" cy="2736304"/>
          </a:xfrm>
          <a:prstGeom prst="roundRect">
            <a:avLst/>
          </a:prstGeom>
        </p:spPr>
      </p:pic>
      <p:pic>
        <p:nvPicPr>
          <p:cNvPr id="6" name="Содержимое 3" descr="DSCN59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1124744"/>
            <a:ext cx="3600400" cy="2698591"/>
          </a:xfrm>
          <a:prstGeom prst="roundRect">
            <a:avLst/>
          </a:prstGeom>
        </p:spPr>
      </p:pic>
      <p:pic>
        <p:nvPicPr>
          <p:cNvPr id="7" name="Содержимое 3" descr="DSCN59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032" y="1124744"/>
            <a:ext cx="3600400" cy="2699468"/>
          </a:xfrm>
          <a:prstGeom prst="round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>
                <a:solidFill>
                  <a:srgbClr val="7030A0"/>
                </a:solidFill>
              </a:rPr>
              <a:t>все формы конструктивной деятельности ребенка дошкольного возраста имеют  большое значение в подготовке детей к школе, развитию у них мышления, памяти, воображения, способности к самостоятельной поисковой и творческой деятельности.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8-tub-ru.yandex.net/i?id=274210868-14-72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143372" y="4643446"/>
            <a:ext cx="1292724" cy="17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5984" y="40005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Солнце 8"/>
          <p:cNvSpPr/>
          <p:nvPr/>
        </p:nvSpPr>
        <p:spPr>
          <a:xfrm>
            <a:off x="6715140" y="2643182"/>
            <a:ext cx="1000132" cy="15716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1643042" y="2285992"/>
            <a:ext cx="1071570" cy="18573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500430" y="1357298"/>
            <a:ext cx="1571636" cy="8572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2857488" y="5072074"/>
            <a:ext cx="857256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786446" y="4786322"/>
            <a:ext cx="857256" cy="135732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7572396" y="1071546"/>
            <a:ext cx="1071570" cy="9286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000100" y="4357694"/>
            <a:ext cx="1428760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5357818" y="500042"/>
            <a:ext cx="642942" cy="11430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785786" y="642918"/>
            <a:ext cx="714380" cy="15716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7358082" y="5072074"/>
            <a:ext cx="1071570" cy="14287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углая лента лицом вниз 18"/>
          <p:cNvSpPr/>
          <p:nvPr/>
        </p:nvSpPr>
        <p:spPr>
          <a:xfrm>
            <a:off x="2857488" y="2786058"/>
            <a:ext cx="3643338" cy="143503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2428860" y="285728"/>
            <a:ext cx="785818" cy="14287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642910" y="5357826"/>
            <a:ext cx="1143008" cy="121444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571472" y="2928934"/>
            <a:ext cx="285752" cy="8572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6786578" y="285728"/>
            <a:ext cx="357190" cy="7143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8286776" y="3500438"/>
            <a:ext cx="428628" cy="7858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6929454" y="6072206"/>
            <a:ext cx="214314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5500694" y="2071678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248472" cy="3186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3" y="3501008"/>
            <a:ext cx="4224697" cy="31683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1" name="Picture 1" descr="E:\DSCN62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88640"/>
            <a:ext cx="4224468" cy="316835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rgbClr val="7030A0"/>
                </a:solidFill>
                <a:effectLst/>
              </a:rPr>
              <a:t>«Жираф»</a:t>
            </a:r>
            <a:endParaRPr lang="ru-RU" cap="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3074" name="Picture 2" descr="E:\Новая папка\DSCN6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620688"/>
            <a:ext cx="4032448" cy="3024336"/>
          </a:xfrm>
          <a:prstGeom prst="roundRect">
            <a:avLst/>
          </a:prstGeom>
          <a:noFill/>
        </p:spPr>
      </p:pic>
      <p:pic>
        <p:nvPicPr>
          <p:cNvPr id="3075" name="Picture 3" descr="E:\Новая папка\DSCN64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620688"/>
            <a:ext cx="3995936" cy="2996952"/>
          </a:xfrm>
          <a:prstGeom prst="roundRect">
            <a:avLst/>
          </a:prstGeom>
          <a:noFill/>
        </p:spPr>
      </p:pic>
      <p:pic>
        <p:nvPicPr>
          <p:cNvPr id="3076" name="Picture 4" descr="E:\Новая папка\DSCN64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717032"/>
            <a:ext cx="4032448" cy="3024336"/>
          </a:xfrm>
          <a:prstGeom prst="roundRect">
            <a:avLst/>
          </a:prstGeom>
          <a:noFill/>
        </p:spPr>
      </p:pic>
      <p:pic>
        <p:nvPicPr>
          <p:cNvPr id="3077" name="Picture 5" descr="E:\Новая папка\DSCN64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39" y="3717032"/>
            <a:ext cx="4032449" cy="3024337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DSCN65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836712"/>
            <a:ext cx="7056784" cy="529258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194421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b="1" cap="none" dirty="0" smtClean="0">
                <a:ln w="11430"/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600" b="1" cap="none" dirty="0" smtClean="0">
                <a:ln w="11430"/>
                <a:solidFill>
                  <a:srgbClr val="7030A0"/>
                </a:solidFill>
                <a:effectLst/>
                <a:cs typeface="Arial" pitchFamily="34" charset="0"/>
              </a:rPr>
              <a:t> Конструирование из природного материала  с использованием наглядных картинок  и образца воспитателя. </a:t>
            </a:r>
            <a:r>
              <a:rPr lang="ru-RU" sz="2000" cap="none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ln w="11430"/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cap="none" dirty="0">
              <a:ln w="11430"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E:\ГРИБЫ\сканирование0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1800200" cy="2585546"/>
          </a:xfrm>
          <a:prstGeom prst="rect">
            <a:avLst/>
          </a:prstGeom>
          <a:noFill/>
        </p:spPr>
      </p:pic>
      <p:pic>
        <p:nvPicPr>
          <p:cNvPr id="11267" name="Picture 3" descr="E:\ГРИБЫ\сканирование0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1628801"/>
            <a:ext cx="1800199" cy="2520280"/>
          </a:xfrm>
          <a:prstGeom prst="rect">
            <a:avLst/>
          </a:prstGeom>
          <a:noFill/>
        </p:spPr>
      </p:pic>
      <p:pic>
        <p:nvPicPr>
          <p:cNvPr id="5" name="Picture 2" descr="C:\Users\Acer305-9\Desktop\Фото группы\DSC_06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2924944"/>
            <a:ext cx="4968552" cy="3188456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Презентация\DSC_0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260648"/>
            <a:ext cx="4840031" cy="3240360"/>
          </a:xfrm>
          <a:prstGeom prst="roundRect">
            <a:avLst/>
          </a:prstGeom>
          <a:noFill/>
        </p:spPr>
      </p:pic>
      <p:pic>
        <p:nvPicPr>
          <p:cNvPr id="3" name="Picture 3" descr="C:\Users\Слава\AppData\Local\Temp\Фото11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846606" y="2506322"/>
            <a:ext cx="3384376" cy="4797684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836712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cs typeface="Arial" pitchFamily="34" charset="0"/>
              </a:rPr>
              <a:t>                  </a:t>
            </a:r>
            <a:r>
              <a:rPr lang="ru-RU" sz="2400" b="1" dirty="0" smtClean="0">
                <a:ln w="11430"/>
                <a:solidFill>
                  <a:srgbClr val="7030A0"/>
                </a:solidFill>
                <a:cs typeface="Arial" pitchFamily="34" charset="0"/>
              </a:rPr>
              <a:t>Композиция</a:t>
            </a:r>
          </a:p>
          <a:p>
            <a:r>
              <a:rPr lang="ru-RU" sz="2400" b="1" dirty="0" smtClean="0">
                <a:ln w="11430"/>
                <a:solidFill>
                  <a:srgbClr val="7030A0"/>
                </a:solidFill>
                <a:cs typeface="Arial" pitchFamily="34" charset="0"/>
              </a:rPr>
              <a:t>       «Лесная полянка с</a:t>
            </a:r>
          </a:p>
          <a:p>
            <a:r>
              <a:rPr lang="ru-RU" sz="2400" b="1" dirty="0" smtClean="0">
                <a:ln w="11430"/>
                <a:solidFill>
                  <a:srgbClr val="7030A0"/>
                </a:solidFill>
                <a:cs typeface="Arial" pitchFamily="34" charset="0"/>
              </a:rPr>
              <a:t>                 грибами». 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10953</TotalTime>
  <Words>630</Words>
  <Application>Microsoft Office PowerPoint</Application>
  <PresentationFormat>Экран (4:3)</PresentationFormat>
  <Paragraphs>82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            ГБОУ СОШ № 305/3 Педсовет.  Тема:     «Формы организации обучения      конструированию».         Подготовила воспитатель Макарова Л.А.  </vt:lpstr>
      <vt:lpstr> В работе с детьми самыми распространенными формами  организации конструирования                                     являются:                      - конструирование по образцу и его                  преобразование по условию;                 - конструирование по условию;                 - конструирование по схеме;                - конструирование по теме;                - конструирование по замыслу;     </vt:lpstr>
      <vt:lpstr>КОНСТРУИРОВАНИЕ ПО ОБРАЗЦУ И ЕГО ПРЕОБРАЗОВАНИЕ ПО УСЛОВИЮ.</vt:lpstr>
      <vt:lpstr>    Образец воспитателя. Строим мост!</vt:lpstr>
      <vt:lpstr>Слайд 5</vt:lpstr>
      <vt:lpstr>«Жираф»</vt:lpstr>
      <vt:lpstr>Слайд 7</vt:lpstr>
      <vt:lpstr>  Конструирование из природного материала  с использованием наглядных картинок  и образца воспитателя.   </vt:lpstr>
      <vt:lpstr>Слайд 9</vt:lpstr>
      <vt:lpstr>Слайд 10</vt:lpstr>
      <vt:lpstr>Слайд 11</vt:lpstr>
      <vt:lpstr>Преобразование постройки в высоту по условию.</vt:lpstr>
      <vt:lpstr>Слайд 13</vt:lpstr>
      <vt:lpstr>       </vt:lpstr>
      <vt:lpstr>«Сарай для домашних птиц»</vt:lpstr>
      <vt:lpstr>Слайд 16</vt:lpstr>
      <vt:lpstr>Слайд 17</vt:lpstr>
      <vt:lpstr>Слайд 18</vt:lpstr>
      <vt:lpstr>Слайд 19</vt:lpstr>
      <vt:lpstr>   </vt:lpstr>
      <vt:lpstr>КОНСТРУИРОВАНИЕ  ПО ПРОСТЕЙШИМ ЧЕРТЕЖАМ И СХЕМАМ.  </vt:lpstr>
      <vt:lpstr>Слайд 22</vt:lpstr>
      <vt:lpstr>Слайд 23</vt:lpstr>
      <vt:lpstr> В качестве схем можно использовать карточки из наглядно-дидактических комплектов.</vt:lpstr>
      <vt:lpstr>                                  Использование схем из наглядно-дидактического       комплекта в свободной деятельности. «Заборчик вокруг озера для уточки».     </vt:lpstr>
      <vt:lpstr>Конструирование по схемам из палочек Кюизенера и блоков Дьенеша.</vt:lpstr>
      <vt:lpstr>Слайд 27</vt:lpstr>
      <vt:lpstr>Слайд 28</vt:lpstr>
      <vt:lpstr>КОНСТРУИРОВАНИЕ ПО ТЕМЕ.</vt:lpstr>
      <vt:lpstr>  Тема: «Заборчики». «Загончик  для  лошадки с каретой»</vt:lpstr>
      <vt:lpstr>«Загон для лошадей».</vt:lpstr>
      <vt:lpstr>Слайд 32</vt:lpstr>
      <vt:lpstr>                                     «Пруд»</vt:lpstr>
      <vt:lpstr> «Бассейн».</vt:lpstr>
      <vt:lpstr>«Садик  для матрешек».</vt:lpstr>
      <vt:lpstr>Тема: « Дома».</vt:lpstr>
      <vt:lpstr>Слайд 37</vt:lpstr>
      <vt:lpstr>Слайд 38</vt:lpstr>
      <vt:lpstr>КОНСТРУИРОВАНИЕ ПО ЗАМЫСЛУ.</vt:lpstr>
      <vt:lpstr>                 «Теремок». «Забор». «Горка».</vt:lpstr>
      <vt:lpstr>    «Воспоминание о лете».</vt:lpstr>
      <vt:lpstr>                            «Пристань».</vt:lpstr>
      <vt:lpstr>Слайд 43</vt:lpstr>
      <vt:lpstr>«Гараж с парковкой». «Машина с тяжелым грузом».                                       «Луноход».   </vt:lpstr>
      <vt:lpstr>Слайд 45</vt:lpstr>
      <vt:lpstr>                     «Детская площадка».</vt:lpstr>
      <vt:lpstr>Моделирование из палочек расширяет конструктивные замыслы детей.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организации обучения конструированию.</dc:title>
  <dc:creator>Слава</dc:creator>
  <cp:lastModifiedBy>Слава</cp:lastModifiedBy>
  <cp:revision>898</cp:revision>
  <dcterms:created xsi:type="dcterms:W3CDTF">2014-10-11T09:03:15Z</dcterms:created>
  <dcterms:modified xsi:type="dcterms:W3CDTF">2014-12-06T21:24:02Z</dcterms:modified>
</cp:coreProperties>
</file>