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91" r:id="rId3"/>
    <p:sldId id="292" r:id="rId4"/>
    <p:sldId id="294" r:id="rId5"/>
    <p:sldId id="257" r:id="rId6"/>
    <p:sldId id="261" r:id="rId7"/>
    <p:sldId id="295" r:id="rId8"/>
    <p:sldId id="296" r:id="rId9"/>
    <p:sldId id="265" r:id="rId10"/>
    <p:sldId id="286" r:id="rId11"/>
    <p:sldId id="271" r:id="rId12"/>
    <p:sldId id="270" r:id="rId13"/>
    <p:sldId id="297" r:id="rId14"/>
    <p:sldId id="274" r:id="rId15"/>
    <p:sldId id="287" r:id="rId16"/>
    <p:sldId id="299" r:id="rId17"/>
    <p:sldId id="289" r:id="rId18"/>
    <p:sldId id="290" r:id="rId19"/>
    <p:sldId id="298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B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26" autoAdjust="0"/>
    <p:restoredTop sz="94660"/>
  </p:normalViewPr>
  <p:slideViewPr>
    <p:cSldViewPr>
      <p:cViewPr varScale="1">
        <p:scale>
          <a:sx n="70" d="100"/>
          <a:sy n="70" d="100"/>
        </p:scale>
        <p:origin x="130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26BFD-BAD2-46F2-ADAB-1E67748E21C5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B9F3DF-A6C3-410B-AB15-C332CDCFB9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115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Photoshop\17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836712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70892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BFBB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Photoshop\21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BFBB7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Photoshop\2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FBFBB7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_____Microsoft_Excel_97-20031.xls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179512" y="3429000"/>
            <a:ext cx="2880320" cy="3240360"/>
          </a:xfrm>
        </p:spPr>
        <p:txBody>
          <a:bodyPr/>
          <a:lstStyle/>
          <a:p>
            <a:pPr algn="l">
              <a:lnSpc>
                <a:spcPct val="80000"/>
              </a:lnSpc>
              <a:defRPr/>
            </a:pPr>
            <a:r>
              <a:rPr lang="ru-RU" sz="2000" dirty="0" smtClean="0"/>
              <a:t>Выполнила</a:t>
            </a:r>
            <a:br>
              <a:rPr lang="ru-RU" sz="2000" dirty="0" smtClean="0"/>
            </a:br>
            <a:r>
              <a:rPr lang="ru-RU" sz="2000" dirty="0" smtClean="0"/>
              <a:t>воспитатель МБДОУ </a:t>
            </a:r>
            <a:br>
              <a:rPr lang="ru-RU" sz="2000" dirty="0" smtClean="0"/>
            </a:br>
            <a:r>
              <a:rPr lang="ru-RU" sz="2000" dirty="0" smtClean="0"/>
              <a:t>детский сад </a:t>
            </a:r>
            <a:br>
              <a:rPr lang="ru-RU" sz="2000" dirty="0" smtClean="0"/>
            </a:br>
            <a:r>
              <a:rPr lang="ru-RU" sz="2000" dirty="0" smtClean="0"/>
              <a:t>комбинированного вида </a:t>
            </a:r>
            <a:br>
              <a:rPr lang="ru-RU" sz="2000" dirty="0" smtClean="0"/>
            </a:br>
            <a:r>
              <a:rPr lang="ru-RU" sz="2000" dirty="0" smtClean="0"/>
              <a:t>№ 396 «Подсолнушек»</a:t>
            </a:r>
            <a:br>
              <a:rPr lang="ru-RU" sz="2000" dirty="0" smtClean="0"/>
            </a:br>
            <a:r>
              <a:rPr lang="ru-RU" sz="2000" dirty="0" smtClean="0"/>
              <a:t>Маркелова М.Н.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</p:txBody>
      </p:sp>
      <p:sp>
        <p:nvSpPr>
          <p:cNvPr id="409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404664"/>
            <a:ext cx="7560840" cy="3600400"/>
          </a:xfrm>
        </p:spPr>
        <p:txBody>
          <a:bodyPr/>
          <a:lstStyle/>
          <a:p>
            <a:r>
              <a:rPr lang="ru-RU" sz="4400" dirty="0" smtClean="0"/>
              <a:t>Использование логических блоков </a:t>
            </a:r>
            <a:r>
              <a:rPr lang="ru-RU" sz="4400" dirty="0" err="1" smtClean="0"/>
              <a:t>Дьенеша</a:t>
            </a:r>
            <a:r>
              <a:rPr lang="ru-RU" sz="4400" dirty="0" smtClean="0"/>
              <a:t> в развитии логического мышления у дошкольников.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243408"/>
            <a:ext cx="8229600" cy="1143000"/>
          </a:xfrm>
        </p:spPr>
        <p:txBody>
          <a:bodyPr/>
          <a:lstStyle/>
          <a:p>
            <a:r>
              <a:rPr lang="ru-RU" sz="3200" dirty="0" smtClean="0"/>
              <a:t>Система  работы с дошкольниками</a:t>
            </a:r>
            <a:r>
              <a:rPr lang="ru-RU" sz="3600" dirty="0" smtClean="0"/>
              <a:t>:</a:t>
            </a:r>
            <a:endParaRPr lang="ru-RU" sz="3600" dirty="0"/>
          </a:p>
        </p:txBody>
      </p:sp>
      <p:pic>
        <p:nvPicPr>
          <p:cNvPr id="8" name="Содержимое 7" descr="дети.pn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3491880" y="2564904"/>
            <a:ext cx="2304256" cy="2304256"/>
          </a:xfrm>
        </p:spPr>
      </p:pic>
      <p:sp>
        <p:nvSpPr>
          <p:cNvPr id="15" name="Облако 14"/>
          <p:cNvSpPr/>
          <p:nvPr/>
        </p:nvSpPr>
        <p:spPr>
          <a:xfrm>
            <a:off x="2843808" y="620688"/>
            <a:ext cx="3312368" cy="194421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Мониторинг развития логического мышления</a:t>
            </a:r>
          </a:p>
        </p:txBody>
      </p:sp>
      <p:sp>
        <p:nvSpPr>
          <p:cNvPr id="18" name="Облако 17"/>
          <p:cNvSpPr/>
          <p:nvPr/>
        </p:nvSpPr>
        <p:spPr>
          <a:xfrm>
            <a:off x="1115616" y="4653136"/>
            <a:ext cx="3480008" cy="201622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Использование</a:t>
            </a:r>
          </a:p>
          <a:p>
            <a:pPr algn="ctr"/>
            <a:r>
              <a:rPr lang="ru-RU" dirty="0" smtClean="0"/>
              <a:t>блоков </a:t>
            </a:r>
            <a:r>
              <a:rPr lang="ru-RU" dirty="0" err="1" smtClean="0"/>
              <a:t>Дьнеша</a:t>
            </a:r>
            <a:r>
              <a:rPr lang="ru-RU" dirty="0" smtClean="0"/>
              <a:t> в самостоятельной деятельности </a:t>
            </a:r>
          </a:p>
          <a:p>
            <a:pPr algn="ctr"/>
            <a:endParaRPr lang="ru-RU" dirty="0"/>
          </a:p>
        </p:txBody>
      </p:sp>
      <p:sp>
        <p:nvSpPr>
          <p:cNvPr id="9" name="Облако 8"/>
          <p:cNvSpPr/>
          <p:nvPr/>
        </p:nvSpPr>
        <p:spPr>
          <a:xfrm>
            <a:off x="323528" y="2564904"/>
            <a:ext cx="3168352" cy="201622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</a:t>
            </a:r>
          </a:p>
          <a:p>
            <a:pPr algn="ctr"/>
            <a:r>
              <a:rPr lang="ru-RU" dirty="0" smtClean="0"/>
              <a:t>дидактических  игр и упражнений с блоками </a:t>
            </a:r>
            <a:r>
              <a:rPr lang="ru-RU" dirty="0" err="1" smtClean="0"/>
              <a:t>Дьенеша</a:t>
            </a:r>
            <a:endParaRPr lang="ru-RU" dirty="0" smtClean="0"/>
          </a:p>
          <a:p>
            <a:pPr algn="ctr"/>
            <a:r>
              <a:rPr lang="ru-RU" dirty="0" smtClean="0"/>
              <a:t> в НОД и  режимных моментах  </a:t>
            </a:r>
          </a:p>
        </p:txBody>
      </p:sp>
      <p:sp>
        <p:nvSpPr>
          <p:cNvPr id="10" name="Облако 9"/>
          <p:cNvSpPr/>
          <p:nvPr/>
        </p:nvSpPr>
        <p:spPr>
          <a:xfrm>
            <a:off x="5724128" y="2492896"/>
            <a:ext cx="3240360" cy="208823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Составление перспективного планирования</a:t>
            </a:r>
            <a:endParaRPr lang="ru-RU" dirty="0"/>
          </a:p>
        </p:txBody>
      </p:sp>
      <p:sp>
        <p:nvSpPr>
          <p:cNvPr id="11" name="Облако 10"/>
          <p:cNvSpPr/>
          <p:nvPr/>
        </p:nvSpPr>
        <p:spPr>
          <a:xfrm>
            <a:off x="4860032" y="4653136"/>
            <a:ext cx="3240360" cy="201622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Создание развивающей среды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859216" cy="70609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Прежде чем приступить к играм и упражнениям, я предоставила детям возможность самостоятельно познакомиться с логическими блоками. </a:t>
            </a:r>
            <a:b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</a:br>
            <a:endParaRPr lang="ru-RU" sz="2400" dirty="0"/>
          </a:p>
        </p:txBody>
      </p:sp>
      <p:pic>
        <p:nvPicPr>
          <p:cNvPr id="11266" name="Picture 2" descr="C:\Users\МДОУ 396\Desktop\IMG_21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3686538" cy="2764904"/>
          </a:xfrm>
          <a:prstGeom prst="rect">
            <a:avLst/>
          </a:prstGeom>
          <a:noFill/>
        </p:spPr>
      </p:pic>
      <p:pic>
        <p:nvPicPr>
          <p:cNvPr id="11267" name="Picture 3" descr="C:\Users\МДОУ 396\Desktop\IMG_21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12776"/>
            <a:ext cx="3504528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7859216" cy="706090"/>
          </a:xfrm>
        </p:spPr>
        <p:txBody>
          <a:bodyPr/>
          <a:lstStyle/>
          <a:p>
            <a:pPr lvl="0"/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После  самостоятельного знакомства с блоками можно перейти к играм и упражнениям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6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196752"/>
            <a:ext cx="8686800" cy="7704856"/>
          </a:xfrm>
        </p:spPr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8" name="Рисунок 7" descr="IMG_103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51520" y="1196752"/>
            <a:ext cx="4464496" cy="334837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60032" y="764704"/>
            <a:ext cx="37079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«Угощение для медвежат»: «печенье» в правой и левой лапке отличается по заранее обговоренным воспитателем свойствам</a:t>
            </a:r>
          </a:p>
          <a:p>
            <a:pPr algn="ctr"/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«Магазин игрушек» 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4581128"/>
            <a:ext cx="39604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Несомненный плюс блоков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Дьенеша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в том, что игры на их основе может создать сам воспитатель, меняя лишь сюжет и  задачи в зависимости от возраста и индивидуальных особенностей ребенка. 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7" name="Рисунок 6" descr="IMG_1108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211960" y="3356992"/>
            <a:ext cx="4757721" cy="3228621"/>
          </a:xfrm>
          <a:prstGeom prst="rect">
            <a:avLst/>
          </a:prstGeom>
        </p:spPr>
      </p:pic>
      <p:sp>
        <p:nvSpPr>
          <p:cNvPr id="12" name="Стрелка влево 11"/>
          <p:cNvSpPr/>
          <p:nvPr/>
        </p:nvSpPr>
        <p:spPr>
          <a:xfrm>
            <a:off x="4067944" y="1916832"/>
            <a:ext cx="978408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углом вверх 12"/>
          <p:cNvSpPr/>
          <p:nvPr/>
        </p:nvSpPr>
        <p:spPr>
          <a:xfrm flipV="1">
            <a:off x="7812360" y="3068960"/>
            <a:ext cx="899592" cy="504056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Образовательная деятельность в режимные моменты и самостоятельная деятельность детей</a:t>
            </a:r>
            <a:endParaRPr lang="ru-RU" sz="2800" dirty="0"/>
          </a:p>
        </p:txBody>
      </p:sp>
      <p:pic>
        <p:nvPicPr>
          <p:cNvPr id="12290" name="Picture 2" descr="C:\Users\МДОУ 396\Desktop\IMG_22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27360" b="5399"/>
          <a:stretch>
            <a:fillRect/>
          </a:stretch>
        </p:blipFill>
        <p:spPr bwMode="auto">
          <a:xfrm>
            <a:off x="467544" y="1556792"/>
            <a:ext cx="3096344" cy="3024336"/>
          </a:xfrm>
          <a:prstGeom prst="rect">
            <a:avLst/>
          </a:prstGeom>
          <a:noFill/>
        </p:spPr>
      </p:pic>
      <p:pic>
        <p:nvPicPr>
          <p:cNvPr id="12291" name="Picture 3" descr="C:\Users\МДОУ 396\Desktop\IMG_2189.JPG"/>
          <p:cNvPicPr>
            <a:picLocks noChangeAspect="1" noChangeArrowheads="1"/>
          </p:cNvPicPr>
          <p:nvPr/>
        </p:nvPicPr>
        <p:blipFill>
          <a:blip r:embed="rId3" cstate="print"/>
          <a:srcRect l="7975" r="4305" b="14938"/>
          <a:stretch>
            <a:fillRect/>
          </a:stretch>
        </p:blipFill>
        <p:spPr bwMode="auto">
          <a:xfrm>
            <a:off x="5220072" y="1628800"/>
            <a:ext cx="3537393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859216" cy="706090"/>
          </a:xfrm>
        </p:spPr>
        <p:txBody>
          <a:bodyPr/>
          <a:lstStyle/>
          <a:p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Некоторые пособия вполне возможно изготовить самостоятельно.</a:t>
            </a:r>
            <a:b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56992"/>
            <a:ext cx="5842992" cy="3168352"/>
          </a:xfrm>
        </p:spPr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4" name="Рисунок 3" descr="IMG_103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23528" y="980728"/>
            <a:ext cx="4499992" cy="30790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39544" y="1052736"/>
            <a:ext cx="41044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Универсальные карточки с символами, обозначающими свойства геометрических фигур</a:t>
            </a:r>
            <a:endParaRPr lang="ru-RU" dirty="0"/>
          </a:p>
        </p:txBody>
      </p:sp>
      <p:sp>
        <p:nvSpPr>
          <p:cNvPr id="6" name="Стрелка влево 5"/>
          <p:cNvSpPr/>
          <p:nvPr/>
        </p:nvSpPr>
        <p:spPr>
          <a:xfrm>
            <a:off x="3707904" y="1484784"/>
            <a:ext cx="1224136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95536" y="4941168"/>
            <a:ext cx="2664296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Карточки для игры  «Автотрасса»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2411760" y="5157192"/>
            <a:ext cx="133844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IMG_1107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923928" y="3356992"/>
            <a:ext cx="4901342" cy="3214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sz="3600" dirty="0" smtClean="0"/>
              <a:t>Формы  работы с родителями:</a:t>
            </a:r>
            <a:endParaRPr lang="ru-RU" sz="3600" dirty="0"/>
          </a:p>
        </p:txBody>
      </p:sp>
      <p:pic>
        <p:nvPicPr>
          <p:cNvPr id="4" name="Содержимое 3" descr="родители.pn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3275856" y="2276872"/>
            <a:ext cx="2334989" cy="2334989"/>
          </a:xfrm>
        </p:spPr>
      </p:pic>
      <p:sp>
        <p:nvSpPr>
          <p:cNvPr id="6" name="Стрелка влево 5"/>
          <p:cNvSpPr/>
          <p:nvPr/>
        </p:nvSpPr>
        <p:spPr>
          <a:xfrm rot="1655546" flipH="1">
            <a:off x="63739" y="1400359"/>
            <a:ext cx="3529798" cy="14377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анкетирование</a:t>
            </a:r>
            <a:endParaRPr lang="ru-RU" dirty="0"/>
          </a:p>
        </p:txBody>
      </p:sp>
      <p:sp>
        <p:nvSpPr>
          <p:cNvPr id="8" name="Стрелка влево 7"/>
          <p:cNvSpPr/>
          <p:nvPr/>
        </p:nvSpPr>
        <p:spPr>
          <a:xfrm rot="19911368">
            <a:off x="5272914" y="1437920"/>
            <a:ext cx="3759346" cy="136340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консультации ,родительские собрания, мастер-классы </a:t>
            </a:r>
            <a:endParaRPr lang="ru-RU" dirty="0"/>
          </a:p>
        </p:txBody>
      </p:sp>
      <p:sp>
        <p:nvSpPr>
          <p:cNvPr id="9" name="Стрелка влево 8"/>
          <p:cNvSpPr/>
          <p:nvPr/>
        </p:nvSpPr>
        <p:spPr>
          <a:xfrm rot="1989827">
            <a:off x="5122868" y="4702128"/>
            <a:ext cx="3694568" cy="138603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dirty="0" smtClean="0"/>
              <a:t>буклеты, памятки, </a:t>
            </a:r>
            <a:r>
              <a:rPr lang="ru-RU" dirty="0" err="1" smtClean="0"/>
              <a:t>бюллетни</a:t>
            </a:r>
            <a:r>
              <a:rPr lang="ru-RU" dirty="0" smtClean="0"/>
              <a:t>, статьи на сайте ДОУ </a:t>
            </a:r>
          </a:p>
        </p:txBody>
      </p:sp>
      <p:sp>
        <p:nvSpPr>
          <p:cNvPr id="10" name="Стрелка вправо 9"/>
          <p:cNvSpPr/>
          <p:nvPr/>
        </p:nvSpPr>
        <p:spPr>
          <a:xfrm rot="19611474">
            <a:off x="71943" y="4568317"/>
            <a:ext cx="3745830" cy="1377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совместные познавательные игры  детей и родителей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Консультации для родителей</a:t>
            </a:r>
            <a:endParaRPr lang="ru-RU" dirty="0"/>
          </a:p>
        </p:txBody>
      </p:sp>
      <p:pic>
        <p:nvPicPr>
          <p:cNvPr id="3074" name="Picture 2" descr="C:\Users\МДОУ 396\Desktop\Маркелова М.Н\IMG_208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2228" b="14981"/>
          <a:stretch>
            <a:fillRect/>
          </a:stretch>
        </p:blipFill>
        <p:spPr bwMode="auto">
          <a:xfrm>
            <a:off x="395536" y="1628800"/>
            <a:ext cx="4968552" cy="3240360"/>
          </a:xfrm>
          <a:prstGeom prst="rect">
            <a:avLst/>
          </a:prstGeom>
          <a:noFill/>
        </p:spPr>
      </p:pic>
      <p:pic>
        <p:nvPicPr>
          <p:cNvPr id="3075" name="Picture 3" descr="C:\Users\МДОУ 396\Desktop\Маркелова М.Н\IMG_2090.JPG"/>
          <p:cNvPicPr>
            <a:picLocks noChangeAspect="1" noChangeArrowheads="1"/>
          </p:cNvPicPr>
          <p:nvPr/>
        </p:nvPicPr>
        <p:blipFill>
          <a:blip r:embed="rId3" cstate="print"/>
          <a:srcRect l="17646" r="13975"/>
          <a:stretch>
            <a:fillRect/>
          </a:stretch>
        </p:blipFill>
        <p:spPr bwMode="auto">
          <a:xfrm>
            <a:off x="5853319" y="2852936"/>
            <a:ext cx="2823137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smtClean="0"/>
              <a:t>Бюллетени </a:t>
            </a:r>
            <a:r>
              <a:rPr lang="ru-RU" dirty="0" smtClean="0"/>
              <a:t>для родителей</a:t>
            </a:r>
            <a:endParaRPr lang="ru-RU" dirty="0"/>
          </a:p>
        </p:txBody>
      </p:sp>
      <p:pic>
        <p:nvPicPr>
          <p:cNvPr id="5" name="Рисунок 4" descr="бюллетень 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27584" y="1124744"/>
            <a:ext cx="7308304" cy="5166646"/>
          </a:xfrm>
          <a:prstGeom prst="rect">
            <a:avLst/>
          </a:prstGeom>
        </p:spPr>
      </p:pic>
      <p:pic>
        <p:nvPicPr>
          <p:cNvPr id="7" name="Рисунок 6" descr="бюллетень 4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27584" y="1052736"/>
            <a:ext cx="7524328" cy="5319365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Вывод: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Таким образом, система работы по развитию логического мышления дошкольников с использованием логических блоков </a:t>
            </a:r>
            <a:r>
              <a:rPr lang="ru-RU" dirty="0" err="1" smtClean="0"/>
              <a:t>Дьенеша</a:t>
            </a:r>
            <a:r>
              <a:rPr lang="ru-RU" dirty="0" smtClean="0"/>
              <a:t> способствует  более успешному формированию у детей основных приемов логического мышления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Перспективы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Продолжать работу по развитию логического мышления с использованием развивающих игр</a:t>
            </a:r>
          </a:p>
          <a:p>
            <a:r>
              <a:rPr lang="ru-RU" smtClean="0"/>
              <a:t>Простроить взаимодействие </a:t>
            </a:r>
            <a:r>
              <a:rPr lang="ru-RU" dirty="0" smtClean="0"/>
              <a:t>со специалистами МБДОУ (педагогом-психологом, учителем-логопедом)</a:t>
            </a:r>
          </a:p>
          <a:p>
            <a:r>
              <a:rPr lang="ru-RU" dirty="0" smtClean="0"/>
              <a:t>Продолжать использовать активные формы работы с семьей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653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«Научные понятия не усваиваются и   </a:t>
            </a:r>
            <a:b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не заучиваются ребенком, не берутся</a:t>
            </a:r>
            <a:b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памятью, а возникают и складываются</a:t>
            </a:r>
            <a:b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 с помощью напряжения всей активности </a:t>
            </a:r>
            <a:b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его собственной мысли.» 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6056" y="5229200"/>
            <a:ext cx="3610744" cy="896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Л.С. </a:t>
            </a:r>
            <a:r>
              <a:rPr lang="ru-RU" b="1" dirty="0" err="1" smtClean="0">
                <a:solidFill>
                  <a:srgbClr val="FF0000"/>
                </a:solidFill>
                <a:latin typeface="Monotype Corsiva" pitchFamily="66" charset="0"/>
              </a:rPr>
              <a:t>Выготский</a:t>
            </a:r>
            <a:endParaRPr lang="ru-RU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FFFF00"/>
                </a:solidFill>
              </a:rPr>
              <a:t>Зачем логика маленькому ребенку, дошкольнику? Дело в том, что на каждом возрастном этапе создается как бы определенный «этаж», на котором формируются психические функции, важные для перехода  следующему этапу. Таким образом, навыки, умения, приобретенные в дошкольный период, будут служить фундаментом для получения знаний и развития способностей в более старшем возрасте – в школе.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Уровень развития логического мышления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Содержимое 4"/>
          <p:cNvGraphicFramePr>
            <a:graphicFrameLocks/>
          </p:cNvGraphicFramePr>
          <p:nvPr/>
        </p:nvGraphicFramePr>
        <p:xfrm>
          <a:off x="611560" y="1556792"/>
          <a:ext cx="7704856" cy="2579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428"/>
                <a:gridCol w="3852428"/>
              </a:tblGrid>
              <a:tr h="758811">
                <a:tc>
                  <a:txBody>
                    <a:bodyPr/>
                    <a:lstStyle/>
                    <a:p>
                      <a:r>
                        <a:rPr lang="ru-RU" dirty="0" smtClean="0"/>
                        <a:t>Показатели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Диагностические методики</a:t>
                      </a:r>
                      <a:endParaRPr lang="ru-RU" dirty="0"/>
                    </a:p>
                  </a:txBody>
                  <a:tcPr/>
                </a:tc>
              </a:tr>
              <a:tr h="1821148">
                <a:tc>
                  <a:txBody>
                    <a:bodyPr/>
                    <a:lstStyle/>
                    <a:p>
                      <a:r>
                        <a:rPr lang="ru-RU" dirty="0" smtClean="0"/>
                        <a:t>Уровень развития логического мышления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Диагностика степени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сформированности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действий логического мышления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Л. А.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Венгера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050" name="Диаграмма 3"/>
          <p:cNvGraphicFramePr>
            <a:graphicFrameLocks/>
          </p:cNvGraphicFramePr>
          <p:nvPr/>
        </p:nvGraphicFramePr>
        <p:xfrm>
          <a:off x="1978025" y="4152900"/>
          <a:ext cx="4378325" cy="2652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Worksheet" r:id="rId4" imgW="5057775" imgH="3067050" progId="Excel.Sheet.8">
                  <p:embed/>
                </p:oleObj>
              </mc:Choice>
              <mc:Fallback>
                <p:oleObj name="Worksheet" r:id="rId4" imgW="5057775" imgH="3067050" progId="Excel.Sheet.8">
                  <p:embed/>
                  <p:pic>
                    <p:nvPicPr>
                      <p:cNvPr id="0" name="Диаграмма 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8025" y="4152900"/>
                        <a:ext cx="4378325" cy="2652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sz="3600" dirty="0" smtClean="0"/>
              <a:t>Цель 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124744"/>
            <a:ext cx="7344816" cy="4525963"/>
          </a:xfrm>
        </p:spPr>
        <p:txBody>
          <a:bodyPr/>
          <a:lstStyle/>
          <a:p>
            <a:pPr algn="ctr"/>
            <a:r>
              <a:rPr lang="ru-RU" sz="2400" dirty="0" smtClean="0"/>
              <a:t>Повышение уровня мыслительных операций, умения рассуждать, развитие интеллектуальных возможностей детей, используя блоки </a:t>
            </a:r>
            <a:r>
              <a:rPr lang="ru-RU" sz="2400" dirty="0" err="1" smtClean="0"/>
              <a:t>Дьенеша</a:t>
            </a:r>
            <a:endParaRPr lang="ru-RU" sz="2400" dirty="0" smtClean="0"/>
          </a:p>
          <a:p>
            <a:pPr algn="ctr">
              <a:buNone/>
            </a:pPr>
            <a:endParaRPr lang="ru-RU" sz="2000" dirty="0" smtClean="0"/>
          </a:p>
          <a:p>
            <a:pPr algn="ctr"/>
            <a:endParaRPr lang="ru-RU" dirty="0"/>
          </a:p>
        </p:txBody>
      </p:sp>
      <p:pic>
        <p:nvPicPr>
          <p:cNvPr id="5" name="Рисунок 4" descr="_________________4e5c1c1856db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411760" y="3140968"/>
            <a:ext cx="4572000" cy="3368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Photoshop\2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 1. Создать необходимые условия для работы с детьми, обогащение методического инструментария (изготовление карточек, таблиц)</a:t>
            </a:r>
          </a:p>
          <a:p>
            <a:pPr>
              <a:buNone/>
            </a:pPr>
            <a:r>
              <a:rPr lang="ru-RU" sz="2800" dirty="0" smtClean="0"/>
              <a:t>2. Выявить  эффективные методы и приемы в работе с детьми для развития логического мышления с использованием блоков </a:t>
            </a:r>
            <a:r>
              <a:rPr lang="ru-RU" sz="2800" dirty="0" err="1" smtClean="0"/>
              <a:t>Дьениша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3. Заинтересовать родителей проблемой развития элементов логического мышления средствами развивающих игр</a:t>
            </a:r>
          </a:p>
          <a:p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/>
          <a:lstStyle/>
          <a:p>
            <a:r>
              <a:rPr lang="ru-RU" dirty="0" smtClean="0"/>
              <a:t>Создание предметно-развивающей среды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64904"/>
            <a:ext cx="3394720" cy="356125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solidFill>
                  <a:schemeClr val="bg1">
                    <a:lumMod val="95000"/>
                  </a:schemeClr>
                </a:solidFill>
              </a:rPr>
              <a:t>Логические блоки представляют собой эталоны форм — геометрические фигуры (круг, квадрат, равносторонний треугольник, прямоугольник) и являются прекрасным средством ознакомления маленьких детей с формами предметов и геометрическими фигурами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114800" y="256490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Маленьких детей в большей мере привлекают логические блоки, так как они обеспечивают выполнение более разнообразных предметных действий. В процессе  сенсорного обследования блоков дети установят, что они имеют различную форму, цвет, размер, толщину.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Предметно-развивающая среда</a:t>
            </a:r>
            <a:endParaRPr lang="ru-RU" dirty="0"/>
          </a:p>
        </p:txBody>
      </p:sp>
      <p:pic>
        <p:nvPicPr>
          <p:cNvPr id="4" name="Содержимое 3" descr="IMG_1028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043608" y="2780928"/>
            <a:ext cx="2973038" cy="2232248"/>
          </a:xfrm>
          <a:prstGeom prst="rect">
            <a:avLst/>
          </a:prstGeom>
        </p:spPr>
      </p:pic>
      <p:pic>
        <p:nvPicPr>
          <p:cNvPr id="5" name="Рисунок 4" descr="IMG_1029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004048" y="1664804"/>
            <a:ext cx="2976331" cy="223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E:\Photoshop\1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71462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8416" y="-171400"/>
            <a:ext cx="8085584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 smtClean="0"/>
              <a:t>Модель взаимодействия участников педагогического процесса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sz="2800" dirty="0"/>
          </a:p>
        </p:txBody>
      </p:sp>
      <p:pic>
        <p:nvPicPr>
          <p:cNvPr id="15" name="Содержимое 14" descr="дети.pn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5940152" y="4005064"/>
            <a:ext cx="2160240" cy="2160240"/>
          </a:xfrm>
        </p:spPr>
      </p:pic>
      <p:pic>
        <p:nvPicPr>
          <p:cNvPr id="18" name="Рисунок 17" descr="родители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403648" y="4149080"/>
            <a:ext cx="2016224" cy="2016224"/>
          </a:xfrm>
          <a:prstGeom prst="rect">
            <a:avLst/>
          </a:prstGeom>
        </p:spPr>
      </p:pic>
      <p:sp>
        <p:nvSpPr>
          <p:cNvPr id="22" name="Молния 21"/>
          <p:cNvSpPr/>
          <p:nvPr/>
        </p:nvSpPr>
        <p:spPr>
          <a:xfrm rot="20902833">
            <a:off x="5876415" y="1844237"/>
            <a:ext cx="945610" cy="2323462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Молния 22"/>
          <p:cNvSpPr/>
          <p:nvPr/>
        </p:nvSpPr>
        <p:spPr>
          <a:xfrm rot="348209" flipH="1">
            <a:off x="2747665" y="1819865"/>
            <a:ext cx="1053478" cy="2424551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дети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779912" y="980728"/>
            <a:ext cx="2016224" cy="2016224"/>
          </a:xfrm>
          <a:prstGeom prst="rect">
            <a:avLst/>
          </a:prstGeom>
        </p:spPr>
      </p:pic>
      <p:sp>
        <p:nvSpPr>
          <p:cNvPr id="13" name="Выгнутая вниз стрелка 12"/>
          <p:cNvSpPr/>
          <p:nvPr/>
        </p:nvSpPr>
        <p:spPr>
          <a:xfrm>
            <a:off x="3414157" y="5441522"/>
            <a:ext cx="2542932" cy="83309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1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пыт работы по блокам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опыт работы по блокам</Template>
  <TotalTime>2075</TotalTime>
  <Words>459</Words>
  <Application>Microsoft Office PowerPoint</Application>
  <PresentationFormat>Экран (4:3)</PresentationFormat>
  <Paragraphs>58</Paragraphs>
  <Slides>19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Monotype Corsiva</vt:lpstr>
      <vt:lpstr>Times New Roman</vt:lpstr>
      <vt:lpstr>опыт работы по блокам</vt:lpstr>
      <vt:lpstr>Worksheet</vt:lpstr>
      <vt:lpstr>Выполнила воспитатель МБДОУ  детский сад  комбинированного вида  № 396 «Подсолнушек» Маркелова М.Н. </vt:lpstr>
      <vt:lpstr>«Научные понятия не усваиваются и    не заучиваются ребенком, не берутся памятью, а возникают и складываются  с помощью напряжения всей активности  его собственной мысли.» </vt:lpstr>
      <vt:lpstr>Актуальность</vt:lpstr>
      <vt:lpstr>Уровень развития логического мышления</vt:lpstr>
      <vt:lpstr>Цель :</vt:lpstr>
      <vt:lpstr>Задачи :</vt:lpstr>
      <vt:lpstr>Создание предметно-развивающей среды</vt:lpstr>
      <vt:lpstr>Предметно-развивающая среда</vt:lpstr>
      <vt:lpstr> Модель взаимодействия участников педагогического процесса </vt:lpstr>
      <vt:lpstr>Система  работы с дошкольниками:</vt:lpstr>
      <vt:lpstr>Прежде чем приступить к играм и упражнениям, я предоставила детям возможность самостоятельно познакомиться с логическими блоками.  </vt:lpstr>
      <vt:lpstr>После  самостоятельного знакомства с блоками можно перейти к играм и упражнениям. </vt:lpstr>
      <vt:lpstr>Образовательная деятельность в режимные моменты и самостоятельная деятельность детей</vt:lpstr>
      <vt:lpstr>Некоторые пособия вполне возможно изготовить самостоятельно. </vt:lpstr>
      <vt:lpstr>Формы  работы с родителями:</vt:lpstr>
      <vt:lpstr>Консультации для родителей</vt:lpstr>
      <vt:lpstr>Бюллетени для родителей</vt:lpstr>
      <vt:lpstr>Вывод:</vt:lpstr>
      <vt:lpstr>Перспективы работы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работы по развитию логического мышления дошкольников с использованием логических блоков Дьенеша</dc:title>
  <dc:creator>Лена</dc:creator>
  <cp:lastModifiedBy>172383</cp:lastModifiedBy>
  <cp:revision>200</cp:revision>
  <dcterms:created xsi:type="dcterms:W3CDTF">2012-11-13T19:04:19Z</dcterms:created>
  <dcterms:modified xsi:type="dcterms:W3CDTF">2014-11-09T08:51:47Z</dcterms:modified>
</cp:coreProperties>
</file>