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gi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45D07-9AF9-4CD6-91C9-B798924A541F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D4D02-14C3-4C38-B62A-BC205D41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15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4D02-14C3-4C38-B62A-BC205D4157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06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75">
            <a:off x="4849192" y="1202232"/>
            <a:ext cx="3264391" cy="474664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-60000">
            <a:off x="1138442" y="1457163"/>
            <a:ext cx="3142222" cy="2643221"/>
          </a:xfrm>
        </p:spPr>
        <p:txBody>
          <a:bodyPr>
            <a:noAutofit/>
          </a:bodyPr>
          <a:lstStyle/>
          <a:p>
            <a:pPr lvl="0"/>
            <a:r>
              <a:rPr lang="ru-RU" sz="1800" b="1" i="1" dirty="0">
                <a:solidFill>
                  <a:srgbClr val="FF0000"/>
                </a:solidFill>
                <a:latin typeface="+mn-lt"/>
              </a:rPr>
              <a:t>«Воспитание – </a:t>
            </a:r>
            <a:r>
              <a:rPr lang="ru-RU" sz="1800" b="1" i="1" dirty="0">
                <a:solidFill>
                  <a:srgbClr val="0070C0"/>
                </a:solidFill>
                <a:latin typeface="+mn-lt"/>
              </a:rPr>
              <a:t>это менее всего слова, то есть слова в </a:t>
            </a:r>
            <a:r>
              <a:rPr lang="ru-RU" sz="1800" b="1" i="1" dirty="0" smtClean="0">
                <a:solidFill>
                  <a:srgbClr val="0070C0"/>
                </a:solidFill>
                <a:latin typeface="+mn-lt"/>
              </a:rPr>
              <a:t>последнюю очередь</a:t>
            </a:r>
            <a:r>
              <a:rPr lang="ru-RU" sz="1800" b="1" i="1" dirty="0">
                <a:solidFill>
                  <a:srgbClr val="0070C0"/>
                </a:solidFill>
                <a:latin typeface="+mn-lt"/>
              </a:rPr>
              <a:t>, а прежде поступок, действие, пример</a:t>
            </a:r>
            <a:r>
              <a:rPr lang="ru-RU" sz="1800" b="1" i="1" dirty="0" smtClean="0">
                <a:solidFill>
                  <a:srgbClr val="0070C0"/>
                </a:solidFill>
                <a:latin typeface="+mn-lt"/>
              </a:rPr>
              <a:t>.  </a:t>
            </a:r>
            <a:r>
              <a:rPr lang="ru-RU" sz="1800" b="1" i="1" dirty="0">
                <a:solidFill>
                  <a:srgbClr val="0070C0"/>
                </a:solidFill>
                <a:latin typeface="+mn-lt"/>
              </a:rPr>
              <a:t>( А. </a:t>
            </a:r>
            <a:r>
              <a:rPr lang="ru-RU" sz="1800" b="1" i="1" dirty="0" err="1">
                <a:solidFill>
                  <a:srgbClr val="0070C0"/>
                </a:solidFill>
                <a:latin typeface="+mn-lt"/>
              </a:rPr>
              <a:t>Маркуша</a:t>
            </a:r>
            <a:r>
              <a:rPr lang="ru-RU" sz="1800" b="1" i="1" dirty="0">
                <a:solidFill>
                  <a:srgbClr val="0070C0"/>
                </a:solidFill>
                <a:latin typeface="+mn-lt"/>
              </a:rPr>
              <a:t> )</a:t>
            </a:r>
            <a:r>
              <a:rPr lang="ru-RU" sz="1800" i="1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1800" i="1" dirty="0">
                <a:solidFill>
                  <a:srgbClr val="0070C0"/>
                </a:solidFill>
                <a:latin typeface="+mn-lt"/>
              </a:rPr>
            </a:br>
            <a:endParaRPr lang="ru-RU" sz="18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rot="60000">
            <a:off x="4699875" y="1156141"/>
            <a:ext cx="3175163" cy="461899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 rot="-60000">
            <a:off x="1156712" y="4607790"/>
            <a:ext cx="3065221" cy="1116139"/>
          </a:xfrm>
        </p:spPr>
        <p:txBody>
          <a:bodyPr/>
          <a:lstStyle/>
          <a:p>
            <a:r>
              <a:rPr lang="ru-RU" b="1" i="1" dirty="0" smtClean="0"/>
              <a:t>Разработчик: Смирнова Алена Леонидовна</a:t>
            </a:r>
          </a:p>
          <a:p>
            <a:r>
              <a:rPr lang="ru-RU" b="1" i="1" dirty="0" smtClean="0"/>
              <a:t>Воспитатель МДОУ «Чебурашка»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82950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692" y="817582"/>
            <a:ext cx="6946576" cy="91743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Чтобы ребенок соблюдал все правила поведения </a:t>
            </a:r>
            <a:r>
              <a:rPr lang="ru-RU" sz="2400" b="1" i="1" smtClean="0">
                <a:solidFill>
                  <a:srgbClr val="FF0000"/>
                </a:solidFill>
                <a:latin typeface="+mn-lt"/>
              </a:rPr>
              <a:t>за столом…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3" y="2086708"/>
            <a:ext cx="4896542" cy="3862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                   Для этого необходимо:</a:t>
            </a:r>
          </a:p>
          <a:p>
            <a:pPr>
              <a:buFontTx/>
              <a:buChar char="-"/>
            </a:pPr>
            <a:r>
              <a:rPr lang="ru-RU" sz="1600" b="1" dirty="0" smtClean="0"/>
              <a:t>Поощрять успехи в выполнении этих правил.</a:t>
            </a:r>
          </a:p>
          <a:p>
            <a:pPr>
              <a:buFontTx/>
              <a:buChar char="-"/>
            </a:pPr>
            <a:r>
              <a:rPr lang="ru-RU" sz="1600" b="1" dirty="0" smtClean="0"/>
              <a:t>Наделить волшебными свойствами ложку, нож, вилку, а также напитки, конфеты, фрукты, которые помогут вам интереснее изложить какие – то правила.</a:t>
            </a:r>
          </a:p>
          <a:p>
            <a:pPr>
              <a:buFontTx/>
              <a:buChar char="-"/>
            </a:pPr>
            <a:r>
              <a:rPr lang="ru-RU" sz="1600" b="1" dirty="0" smtClean="0"/>
              <a:t>Составлять сказки, стихи, песни на тему сервировки и правил поведения.</a:t>
            </a:r>
          </a:p>
          <a:p>
            <a:pPr>
              <a:buFontTx/>
              <a:buChar char="-"/>
            </a:pPr>
            <a:r>
              <a:rPr lang="ru-RU" sz="1600" b="1" dirty="0" smtClean="0"/>
              <a:t>Использовать кукол, зверей, сказочных героев, которые, например, забыли эти правила и радостно учатся у детей.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16832"/>
            <a:ext cx="2395929" cy="316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6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463" y="817583"/>
            <a:ext cx="7063806" cy="75331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«Чтобы ребенок слушался»</a:t>
            </a:r>
            <a:br>
              <a:rPr lang="ru-RU" sz="24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Советы А. С. Макаренко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1772816"/>
            <a:ext cx="5112568" cy="43204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Чтобы ребенок  Вас слушался, нужно следить за тем, чтобы Ваше распоряжение удовлетворяло следующим требованиям:</a:t>
            </a:r>
          </a:p>
          <a:p>
            <a:pPr>
              <a:buFontTx/>
              <a:buChar char="-"/>
            </a:pPr>
            <a:r>
              <a:rPr lang="ru-RU" sz="1400" b="1" dirty="0" smtClean="0"/>
              <a:t>Оно не должно отдаваться со злостью, с криком, с раздражением, но не должно быть похоже на упрашивание.</a:t>
            </a:r>
          </a:p>
          <a:p>
            <a:pPr>
              <a:buFontTx/>
              <a:buChar char="-"/>
            </a:pPr>
            <a:r>
              <a:rPr lang="ru-RU" sz="1400" b="1" dirty="0" smtClean="0"/>
              <a:t>Оно должно быть посильным для ребенка, не требовать от него слишком трудного напряжения.</a:t>
            </a:r>
          </a:p>
          <a:p>
            <a:pPr>
              <a:buFontTx/>
              <a:buChar char="-"/>
            </a:pPr>
            <a:r>
              <a:rPr lang="ru-RU" sz="1400" b="1" dirty="0"/>
              <a:t> </a:t>
            </a:r>
            <a:r>
              <a:rPr lang="ru-RU" sz="1400" b="1" dirty="0" smtClean="0"/>
              <a:t>Оно должно быть разумным, т. е. не должно противоречить здравому смыслу.</a:t>
            </a:r>
          </a:p>
          <a:p>
            <a:pPr>
              <a:buFontTx/>
              <a:buChar char="-"/>
            </a:pPr>
            <a:r>
              <a:rPr lang="ru-RU" sz="1400" b="1" dirty="0"/>
              <a:t> </a:t>
            </a:r>
            <a:r>
              <a:rPr lang="ru-RU" sz="1400" b="1" dirty="0" smtClean="0"/>
              <a:t>Если распоряжение отдано, то оно должно быть обязательно выполнено.</a:t>
            </a:r>
          </a:p>
          <a:p>
            <a:pPr>
              <a:buFontTx/>
              <a:buChar char="-"/>
            </a:pPr>
            <a:r>
              <a:rPr lang="ru-RU" sz="1400" b="1" dirty="0"/>
              <a:t> </a:t>
            </a:r>
            <a:r>
              <a:rPr lang="ru-RU" sz="1400" b="1" dirty="0" smtClean="0"/>
              <a:t>Там, где Вы должны требовать, никаких теорий не должны разводить, а должны требовать и добиваться выполнения Ваших требований.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34" y="2460781"/>
            <a:ext cx="2137327" cy="23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739" y="817582"/>
            <a:ext cx="7075530" cy="74158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Какие игрушки приобретать детям?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272807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1400" b="1" dirty="0" smtClean="0"/>
              <a:t>1. Сюжетно – образные, изображающие людей, животных, предметы труда и быта.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2. Двигательные: каталки, коляски, спортивные игрушки.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3. Строительные наборы.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4. Дидактические: разборные башенки, пирамидки, настольно – печатные игры, мозаики.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5. Игрушки – забавы.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6. Полу-готовые игрушки, которые можно доделать самому.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26" y="3789040"/>
            <a:ext cx="2928918" cy="221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17583"/>
            <a:ext cx="6944652" cy="667202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Чтобы ребенок с желанием убирал игрушки…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5"/>
            <a:ext cx="4888124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/>
              <a:t> 1. Отмечайте его трудолюбие, выдумку.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2. Можно предложить ему помощь «Разреши, помогу!»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3. Изо дня в день придерживайтесь одних и тех же требований: «Нельзя идти гулять, не положив игрушки на место».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4. Не должно быть изобилия игрушек.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5. Сбор игрушек можно обыграть незатейливым сюжетом, придумав какое – </a:t>
            </a:r>
            <a:r>
              <a:rPr lang="ru-RU" sz="1400" b="1" dirty="0" err="1" smtClean="0"/>
              <a:t>нибудь</a:t>
            </a:r>
            <a:r>
              <a:rPr lang="ru-RU" sz="1400" b="1" dirty="0" smtClean="0"/>
              <a:t> забавное обоснование для этого нужного дела.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6. Помочь ребенку: «Трудно тебе – я пришла на помощь. Будет трудно мне – ты поможешь!», но при этом не делать за малыша то, что он может сделать сам.</a:t>
            </a:r>
          </a:p>
          <a:p>
            <a:pPr marL="342900" indent="-342900">
              <a:buAutoNum type="arabicPeriod"/>
            </a:pP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16" y="1988840"/>
            <a:ext cx="206913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3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817583"/>
            <a:ext cx="7016660" cy="102724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Если у ребенка плохой аппетит…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74179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400" b="1" dirty="0" smtClean="0"/>
              <a:t>Не кормите ребенка между главной едой.</a:t>
            </a:r>
          </a:p>
          <a:p>
            <a:pPr>
              <a:buFontTx/>
              <a:buChar char="-"/>
            </a:pPr>
            <a:r>
              <a:rPr lang="ru-RU" sz="1400" b="1" dirty="0" smtClean="0"/>
              <a:t>Не говорите при ребенке о том, что он любит или не любит.</a:t>
            </a:r>
          </a:p>
          <a:p>
            <a:pPr>
              <a:buFontTx/>
              <a:buChar char="-"/>
            </a:pPr>
            <a:r>
              <a:rPr lang="ru-RU" sz="1400" b="1" dirty="0" smtClean="0"/>
              <a:t>Не сравнивайте его аппетит с аппетитом других.</a:t>
            </a:r>
          </a:p>
          <a:p>
            <a:pPr>
              <a:buFontTx/>
              <a:buChar char="-"/>
            </a:pPr>
            <a:r>
              <a:rPr lang="ru-RU" sz="1400" b="1" dirty="0" smtClean="0"/>
              <a:t>Не показывайте ребенку, что вас мучит его плохой аппетит.</a:t>
            </a:r>
          </a:p>
          <a:p>
            <a:pPr>
              <a:buFontTx/>
              <a:buChar char="-"/>
            </a:pPr>
            <a:r>
              <a:rPr lang="ru-RU" sz="1400" b="1" dirty="0" smtClean="0"/>
              <a:t>Не браните ребенка во время еды, не угрожайте ему.</a:t>
            </a:r>
          </a:p>
          <a:p>
            <a:pPr>
              <a:buFontTx/>
              <a:buChar char="-"/>
            </a:pPr>
            <a:r>
              <a:rPr lang="ru-RU" sz="1400" b="1" dirty="0" smtClean="0"/>
              <a:t>Не принуждайте ребенка есть.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73969"/>
            <a:ext cx="2756330" cy="22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5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463" y="817582"/>
            <a:ext cx="7063806" cy="847095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Если ребенок </a:t>
            </a:r>
            <a:r>
              <a:rPr lang="ru-RU" sz="2400" b="1" i="1" smtClean="0">
                <a:solidFill>
                  <a:srgbClr val="FF0000"/>
                </a:solidFill>
                <a:latin typeface="+mn-lt"/>
              </a:rPr>
              <a:t>говорит неправду…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954" y="1594338"/>
            <a:ext cx="4833173" cy="4128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</a:rPr>
              <a:t>Причины лжи: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1. Страх наказания.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2. Часто повторяемое слово «нельзя».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3.Насмешки над слабостями ребенка.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4. Сравнение его с другими детьми.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Если ребенок сказал неправду, не следует его обвинять во лжи. Что делать?</a:t>
            </a:r>
          </a:p>
          <a:p>
            <a:pPr marL="0" indent="0">
              <a:buNone/>
            </a:pPr>
            <a:r>
              <a:rPr lang="ru-RU" sz="1400" b="1" dirty="0" smtClean="0"/>
              <a:t> 1. Чаще хвалить его за все хорошие поступки и старания.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2. Не бояться придумывать вместе с ребенком сказочные истории, в которых он предстает смелым и храбрым.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1988841"/>
            <a:ext cx="182598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5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836713"/>
            <a:ext cx="7109261" cy="64807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Чтобы ребенок рос трудолюбивым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7584" y="1484784"/>
            <a:ext cx="489654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/>
              <a:t>1. Дать ребенку постоянное поручение, за которое он должен нести ответственность в семье.</a:t>
            </a:r>
          </a:p>
          <a:p>
            <a:pPr marL="0" indent="0">
              <a:buNone/>
            </a:pPr>
            <a:r>
              <a:rPr lang="ru-RU" sz="1400" b="1" dirty="0" smtClean="0"/>
              <a:t>2. Научить его правильно выполнять поручение, терпеливо разъяснять, советовать, показывать, помогать ему в работе.</a:t>
            </a:r>
          </a:p>
          <a:p>
            <a:pPr marL="0" indent="0">
              <a:buNone/>
            </a:pPr>
            <a:r>
              <a:rPr lang="ru-RU" sz="1400" b="1" dirty="0" smtClean="0"/>
              <a:t>3. Добиваться того, чтобы ребенок начатое дело доводил до конца.</a:t>
            </a:r>
          </a:p>
          <a:p>
            <a:pPr marL="0" indent="0">
              <a:buNone/>
            </a:pPr>
            <a:r>
              <a:rPr lang="ru-RU" sz="1400" b="1" dirty="0" smtClean="0"/>
              <a:t>4. Вызывать у ребенка чувство удовлетворения, дать ему почувствовать радость труда, успеха в труде.</a:t>
            </a:r>
          </a:p>
          <a:p>
            <a:pPr marL="0" indent="0">
              <a:buNone/>
            </a:pPr>
            <a:r>
              <a:rPr lang="ru-RU" sz="1400" b="1" dirty="0" smtClean="0"/>
              <a:t>5. Внимательно оценивать его работу, поощрять за старание.</a:t>
            </a:r>
          </a:p>
          <a:p>
            <a:pPr marL="0" indent="0">
              <a:buNone/>
            </a:pPr>
            <a:r>
              <a:rPr lang="ru-RU" sz="1400" b="1" dirty="0" smtClean="0"/>
              <a:t>6. Рассказать ребенку о своей работе и работе других членов семьи.</a:t>
            </a:r>
          </a:p>
          <a:p>
            <a:pPr marL="0" indent="0">
              <a:buNone/>
            </a:pPr>
            <a:r>
              <a:rPr lang="ru-RU" sz="1400" b="1" dirty="0" smtClean="0"/>
              <a:t>7. Не наказывать ребенка за плохую или неправильно сделанную работу. Дать ему возможность самому исправить допущенные ошибки.</a:t>
            </a:r>
            <a:endParaRPr lang="ru-RU" sz="1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13" y="2066710"/>
            <a:ext cx="2580224" cy="27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3"/>
            <a:ext cx="6893237" cy="7200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Если ребенок страдает истериками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5904656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   Необходимо:</a:t>
            </a:r>
          </a:p>
          <a:p>
            <a:pPr marL="0" indent="0">
              <a:buNone/>
            </a:pPr>
            <a:r>
              <a:rPr lang="ru-RU" sz="1400" b="1" dirty="0" smtClean="0"/>
              <a:t>1. Дать возможность ребенку играть вне дома, где вы можете не следить за ним строго.</a:t>
            </a:r>
          </a:p>
          <a:p>
            <a:pPr marL="0" indent="0">
              <a:buNone/>
            </a:pPr>
            <a:r>
              <a:rPr lang="ru-RU" sz="1400" b="1" dirty="0" smtClean="0"/>
              <a:t>2. Иметь дома предметы, которые ребенок может толкать, носить, то есть, с которыми он может обращаться достаточно бесцеремонно.</a:t>
            </a:r>
          </a:p>
          <a:p>
            <a:pPr marL="0" indent="0">
              <a:buNone/>
            </a:pPr>
            <a:r>
              <a:rPr lang="ru-RU" sz="1400" b="1" dirty="0" smtClean="0"/>
              <a:t>3. Иметь достаточно игрушек и предметов домашнего обихода для игр.</a:t>
            </a:r>
          </a:p>
          <a:p>
            <a:pPr marL="0" indent="0">
              <a:buNone/>
            </a:pPr>
            <a:r>
              <a:rPr lang="ru-RU" sz="1400" b="1" dirty="0" smtClean="0"/>
              <a:t>4. Реже запрещать ребенку все трогать.</a:t>
            </a:r>
          </a:p>
          <a:p>
            <a:pPr marL="0" indent="0">
              <a:buNone/>
            </a:pPr>
            <a:r>
              <a:rPr lang="ru-RU" sz="1400" b="1" dirty="0" smtClean="0"/>
              <a:t>5. Не просить его , например, подойти надеть рубашку, а просто надеть ее на него.</a:t>
            </a:r>
          </a:p>
          <a:p>
            <a:pPr marL="0" indent="0">
              <a:buNone/>
            </a:pPr>
            <a:r>
              <a:rPr lang="ru-RU" sz="1400" b="1" dirty="0" smtClean="0"/>
              <a:t>6. Не прерывать бесцеремонно игру ребенка.</a:t>
            </a:r>
          </a:p>
          <a:p>
            <a:pPr marL="0" indent="0">
              <a:buNone/>
            </a:pPr>
            <a:r>
              <a:rPr lang="ru-RU" sz="1400" b="1" dirty="0" smtClean="0"/>
              <a:t>7. Укладывать ребенка спать в одно и тоже время.</a:t>
            </a:r>
          </a:p>
          <a:p>
            <a:pPr marL="0" indent="0">
              <a:buNone/>
            </a:pPr>
            <a:r>
              <a:rPr lang="ru-RU" sz="1400" b="1" dirty="0" smtClean="0"/>
              <a:t>8. Смотреть ребенку только определенные программы телевидения, а не все подряд.</a:t>
            </a:r>
          </a:p>
          <a:p>
            <a:pPr marL="0" indent="0">
              <a:buNone/>
            </a:pPr>
            <a:r>
              <a:rPr lang="ru-RU" sz="1400" b="1" dirty="0" smtClean="0"/>
              <a:t>9. Приглашать в гости друзей только по определенным дням.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56992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44652" cy="739210"/>
          </a:xfrm>
        </p:spPr>
        <p:txBody>
          <a:bodyPr>
            <a:normAutofit/>
          </a:bodyPr>
          <a:lstStyle/>
          <a:p>
            <a:r>
              <a:rPr lang="ru-RU" sz="2400" b="1" i="1" smtClean="0">
                <a:solidFill>
                  <a:srgbClr val="FF0000"/>
                </a:solidFill>
                <a:latin typeface="+mn-lt"/>
              </a:rPr>
              <a:t>Как преодолеть </a:t>
            </a:r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капризы?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4896544" cy="4395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Сначала нужно понять причины капризов и упрямства. Ими могут быть: </a:t>
            </a:r>
          </a:p>
          <a:p>
            <a:pPr>
              <a:buFontTx/>
              <a:buChar char="-"/>
            </a:pPr>
            <a:r>
              <a:rPr lang="ru-RU" sz="1400" b="1" dirty="0" smtClean="0"/>
              <a:t>Нарушения режима дня.</a:t>
            </a:r>
          </a:p>
          <a:p>
            <a:pPr>
              <a:buFontTx/>
              <a:buChar char="-"/>
            </a:pPr>
            <a:r>
              <a:rPr lang="ru-RU" sz="1400" b="1" dirty="0" smtClean="0"/>
              <a:t>Обилие новых впечатлений.</a:t>
            </a:r>
          </a:p>
          <a:p>
            <a:pPr>
              <a:buFontTx/>
              <a:buChar char="-"/>
            </a:pPr>
            <a:r>
              <a:rPr lang="ru-RU" sz="1400" b="1" dirty="0" smtClean="0"/>
              <a:t>Плохое самочувствие во время болезни.</a:t>
            </a:r>
          </a:p>
          <a:p>
            <a:pPr>
              <a:buFontTx/>
              <a:buChar char="-"/>
            </a:pPr>
            <a:r>
              <a:rPr lang="ru-RU" sz="1400" b="1" dirty="0" smtClean="0"/>
              <a:t>Переутомление (физическое и психическое).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  Преодолеть капризы можно, если:</a:t>
            </a:r>
          </a:p>
          <a:p>
            <a:pPr>
              <a:buFontTx/>
              <a:buChar char="-"/>
            </a:pPr>
            <a:r>
              <a:rPr lang="ru-RU" sz="1400" b="1" dirty="0" smtClean="0"/>
              <a:t>Все члены семьи будут иметь единые требования к ребенку.</a:t>
            </a:r>
          </a:p>
          <a:p>
            <a:pPr>
              <a:buFontTx/>
              <a:buChar char="-"/>
            </a:pPr>
            <a:r>
              <a:rPr lang="ru-RU" sz="1400" b="1" dirty="0" smtClean="0"/>
              <a:t>Будут тверды в позиции, дадут понять значение слова «нельзя».</a:t>
            </a:r>
          </a:p>
          <a:p>
            <a:pPr>
              <a:buFontTx/>
              <a:buChar char="-"/>
            </a:pPr>
            <a:r>
              <a:rPr lang="ru-RU" sz="1400" b="1" dirty="0" smtClean="0"/>
              <a:t>Научат ребенка хотеть, т. е. вырабатывать настойчивость в достижении цели.</a:t>
            </a:r>
          </a:p>
          <a:p>
            <a:pPr>
              <a:buFontTx/>
              <a:buChar char="-"/>
            </a:pPr>
            <a:r>
              <a:rPr lang="ru-RU" sz="1400" b="1" dirty="0" smtClean="0"/>
              <a:t>Будут развивать у ребенка  самостоятельность в совместной со взрослыми деятельности.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32856"/>
            <a:ext cx="1872208" cy="24525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294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185" y="817583"/>
            <a:ext cx="7052083" cy="83537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Вечер в семье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35269"/>
            <a:ext cx="6912768" cy="4248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/>
              <a:t>1. Острые этические разговоры не переносите на позднее время.</a:t>
            </a:r>
          </a:p>
          <a:p>
            <a:pPr marL="0" indent="0">
              <a:buNone/>
            </a:pPr>
            <a:r>
              <a:rPr lang="ru-RU" sz="1400" b="1" dirty="0" smtClean="0"/>
              <a:t>2. Не давайте ребенку перед сном кофе, крепкий чай и острые блюда.</a:t>
            </a:r>
          </a:p>
          <a:p>
            <a:pPr marL="0" indent="0">
              <a:buNone/>
            </a:pPr>
            <a:r>
              <a:rPr lang="ru-RU" sz="1400" b="1" dirty="0" smtClean="0"/>
              <a:t>3. Укладывайте ребенка в одно и то же время: не позже 21 часа.</a:t>
            </a:r>
          </a:p>
          <a:p>
            <a:pPr marL="0" indent="0">
              <a:buNone/>
            </a:pPr>
            <a:r>
              <a:rPr lang="ru-RU" sz="1400" b="1" dirty="0" smtClean="0"/>
              <a:t>4. Не рассказывайте перед сном страшных историй, не смотрите остросюжетные фильмы.</a:t>
            </a:r>
          </a:p>
          <a:p>
            <a:pPr marL="0" indent="0">
              <a:buNone/>
            </a:pPr>
            <a:r>
              <a:rPr lang="ru-RU" sz="1400" b="1" dirty="0" smtClean="0"/>
              <a:t>5. Не разрешайте конфликты взрослых при детях.</a:t>
            </a:r>
          </a:p>
          <a:p>
            <a:pPr marL="0" indent="0">
              <a:buNone/>
            </a:pPr>
            <a:r>
              <a:rPr lang="ru-RU" sz="1400" b="1" dirty="0" smtClean="0"/>
              <a:t>6. Не допускайте перевозбуждения ребенка.</a:t>
            </a:r>
          </a:p>
          <a:p>
            <a:pPr marL="0" indent="0">
              <a:buNone/>
            </a:pPr>
            <a:r>
              <a:rPr lang="ru-RU" sz="1400" b="1" dirty="0" smtClean="0"/>
              <a:t>7. Совершайте прогулки на свежем воздухе, разговаривая о дне прошедшем, завтрашнем.</a:t>
            </a:r>
          </a:p>
          <a:p>
            <a:pPr marL="0" indent="0">
              <a:buNone/>
            </a:pPr>
            <a:r>
              <a:rPr lang="ru-RU" sz="1400" b="1" dirty="0" smtClean="0"/>
              <a:t>8 Сочиняйте и рассказывайте ребенку перед сном сказки о том, какой он умный, добрый, храбрый и вежливый.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62" y="4221088"/>
            <a:ext cx="2232248" cy="19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817583"/>
            <a:ext cx="7088668" cy="73921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Как  научить ребенка беречь книги?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5"/>
            <a:ext cx="7560840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 Необходимо для этого следовать правилам:</a:t>
            </a:r>
          </a:p>
          <a:p>
            <a:pPr marL="0" indent="0" algn="ctr">
              <a:buNone/>
            </a:pPr>
            <a:r>
              <a:rPr lang="ru-RU" sz="1400" b="1" dirty="0" smtClean="0"/>
              <a:t>1. Не делать в книге пометок, надписей, рисунков.</a:t>
            </a:r>
          </a:p>
          <a:p>
            <a:pPr marL="0" indent="0" algn="ctr">
              <a:buNone/>
            </a:pPr>
            <a:r>
              <a:rPr lang="ru-RU" sz="1400" b="1" dirty="0" smtClean="0"/>
              <a:t>2. Не читать во время еды.</a:t>
            </a:r>
          </a:p>
          <a:p>
            <a:pPr marL="0" indent="0" algn="ctr">
              <a:buNone/>
            </a:pPr>
            <a:r>
              <a:rPr lang="ru-RU" sz="1400" b="1" dirty="0" smtClean="0"/>
              <a:t>3. Не загибать листы, пользоваться закладкой.</a:t>
            </a:r>
          </a:p>
          <a:p>
            <a:pPr marL="0" indent="0" algn="ctr">
              <a:buNone/>
            </a:pPr>
            <a:r>
              <a:rPr lang="ru-RU" sz="1400" b="1" dirty="0" smtClean="0"/>
              <a:t>4. Класть книгу только на чистый стол.</a:t>
            </a:r>
          </a:p>
          <a:p>
            <a:pPr marL="0" indent="0" algn="ctr">
              <a:buNone/>
            </a:pPr>
            <a:r>
              <a:rPr lang="ru-RU" sz="1400" b="1" dirty="0" smtClean="0"/>
              <a:t>5. Не разбрасывать книги, хранить их в одном месте.</a:t>
            </a:r>
          </a:p>
          <a:p>
            <a:pPr marL="0" indent="0" algn="ctr">
              <a:buNone/>
            </a:pPr>
            <a:r>
              <a:rPr lang="ru-RU" sz="1400" b="1" dirty="0" smtClean="0"/>
              <a:t>6. Своевременно оказывать «скорую помощь» больным книгам.</a:t>
            </a:r>
          </a:p>
          <a:p>
            <a:pPr marL="0" indent="0" algn="ctr">
              <a:buNone/>
            </a:pP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17032"/>
            <a:ext cx="2520280" cy="227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1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247" y="817582"/>
            <a:ext cx="6970022" cy="76503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Правила хорошего тона во время беседы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5040560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/>
              <a:t>   </a:t>
            </a:r>
            <a:r>
              <a:rPr lang="ru-RU" sz="1800" b="1" dirty="0" smtClean="0">
                <a:solidFill>
                  <a:srgbClr val="0070C0"/>
                </a:solidFill>
              </a:rPr>
              <a:t>Пусть дети знают, что во время беседы    неприлично: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ru-RU" sz="1600" b="1" dirty="0"/>
              <a:t>г</a:t>
            </a:r>
            <a:r>
              <a:rPr lang="ru-RU" sz="1600" b="1" dirty="0" smtClean="0"/>
              <a:t>оворить о человеке в его отсутствие;</a:t>
            </a:r>
          </a:p>
          <a:p>
            <a:pPr>
              <a:buFontTx/>
              <a:buChar char="-"/>
            </a:pPr>
            <a:r>
              <a:rPr lang="ru-RU" sz="1600" b="1" dirty="0"/>
              <a:t>в</a:t>
            </a:r>
            <a:r>
              <a:rPr lang="ru-RU" sz="1600" b="1" dirty="0" smtClean="0"/>
              <a:t>ыпячивать свое «Я»;</a:t>
            </a:r>
          </a:p>
          <a:p>
            <a:pPr>
              <a:buFontTx/>
              <a:buChar char="-"/>
            </a:pPr>
            <a:r>
              <a:rPr lang="ru-RU" sz="1600" b="1" dirty="0"/>
              <a:t>ш</a:t>
            </a:r>
            <a:r>
              <a:rPr lang="ru-RU" sz="1600" b="1" dirty="0" smtClean="0"/>
              <a:t>ептаться в компании;</a:t>
            </a:r>
          </a:p>
          <a:p>
            <a:pPr>
              <a:buFontTx/>
              <a:buChar char="-"/>
            </a:pPr>
            <a:r>
              <a:rPr lang="ru-RU" sz="1600" b="1" dirty="0"/>
              <a:t>п</a:t>
            </a:r>
            <a:r>
              <a:rPr lang="ru-RU" sz="1600" b="1" dirty="0" smtClean="0"/>
              <a:t>рерывать разговор (если нужно что-то срочно спросить, то следует перед этим извиниться);</a:t>
            </a:r>
          </a:p>
          <a:p>
            <a:pPr>
              <a:buFontTx/>
              <a:buChar char="-"/>
            </a:pPr>
            <a:r>
              <a:rPr lang="ru-RU" sz="1600" b="1" dirty="0"/>
              <a:t>р</a:t>
            </a:r>
            <a:r>
              <a:rPr lang="ru-RU" sz="1600" b="1" dirty="0" smtClean="0"/>
              <a:t>азговаривать с дальнего расстояния: через стол, через коридор, через улицу;</a:t>
            </a:r>
          </a:p>
          <a:p>
            <a:pPr>
              <a:buFontTx/>
              <a:buChar char="-"/>
            </a:pPr>
            <a:r>
              <a:rPr lang="ru-RU" sz="1600" b="1" dirty="0"/>
              <a:t>в</a:t>
            </a:r>
            <a:r>
              <a:rPr lang="ru-RU" sz="1600" b="1" dirty="0" smtClean="0"/>
              <a:t>о время беседы смотреть на потолок, в сторону, на часы. 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36912"/>
            <a:ext cx="2326010" cy="282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817583"/>
            <a:ext cx="7016660" cy="73921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Если ребенок провинился…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3"/>
            <a:ext cx="7272808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/>
              <a:t>1. Не принимайтесь за воспитание в плохом настроении.</a:t>
            </a:r>
          </a:p>
          <a:p>
            <a:pPr marL="0" indent="0">
              <a:buNone/>
            </a:pPr>
            <a:r>
              <a:rPr lang="ru-RU" sz="1400" b="1" dirty="0" smtClean="0"/>
              <a:t>2. Ясно определите, что Вы хотите от ребенка (и объясните ему это), а также узнайте, что он думает по этому поводу.</a:t>
            </a:r>
          </a:p>
          <a:p>
            <a:pPr marL="0" indent="0">
              <a:buNone/>
            </a:pPr>
            <a:r>
              <a:rPr lang="ru-RU" sz="1400" b="1" dirty="0" smtClean="0"/>
              <a:t>3. Не показывайте готовых решений.</a:t>
            </a:r>
          </a:p>
          <a:p>
            <a:pPr marL="0" indent="0">
              <a:buNone/>
            </a:pPr>
            <a:r>
              <a:rPr lang="ru-RU" sz="1400" b="1" dirty="0" smtClean="0"/>
              <a:t>4. Не унижайте ребенка словами типа: «А у тебя вообще голова на плечах есть?»</a:t>
            </a:r>
          </a:p>
          <a:p>
            <a:pPr marL="0" indent="0">
              <a:buNone/>
            </a:pPr>
            <a:r>
              <a:rPr lang="ru-RU" sz="1400" b="1" dirty="0" smtClean="0"/>
              <a:t>5. Не угрожайте: «Если ты еще раз сделаешь – ты у меня получишь».</a:t>
            </a:r>
          </a:p>
          <a:p>
            <a:pPr marL="0" indent="0">
              <a:buNone/>
            </a:pPr>
            <a:r>
              <a:rPr lang="ru-RU" sz="1400" b="1" dirty="0" smtClean="0"/>
              <a:t>6. Не вымогайте обещаний, для ребенка они ничего не значат.</a:t>
            </a:r>
          </a:p>
          <a:p>
            <a:pPr marL="0" indent="0">
              <a:buNone/>
            </a:pPr>
            <a:r>
              <a:rPr lang="ru-RU" sz="1400" b="1" dirty="0" smtClean="0"/>
              <a:t>7. Сразу дайте оценку поступку, ошибке и сделайте паузу.</a:t>
            </a:r>
            <a:r>
              <a:rPr lang="ru-RU" sz="1400" b="1" dirty="0"/>
              <a:t> </a:t>
            </a:r>
            <a:r>
              <a:rPr lang="ru-RU" sz="1400" b="1" dirty="0" smtClean="0"/>
              <a:t>Оценивайте поступок, а не личность: не – «Ты плохой», а – «Ты поступил плохо!.</a:t>
            </a:r>
          </a:p>
          <a:p>
            <a:pPr marL="0" indent="0">
              <a:buNone/>
            </a:pPr>
            <a:r>
              <a:rPr lang="ru-RU" sz="1400" b="1" dirty="0" smtClean="0"/>
              <a:t>8. После замечаний прикоснитесь к ребенку и дайте почувствовать, что Вы ему сочувствуете, верите в него.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47372"/>
            <a:ext cx="2448272" cy="18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862" y="817583"/>
            <a:ext cx="6911406" cy="81192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Наказывая ребенка, нужно помнить…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1844824"/>
            <a:ext cx="4968551" cy="42484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1400" b="1" dirty="0" smtClean="0"/>
              <a:t>1. Гораздо большей воспитательной силой обладает прощение проступка, а  наказание освобождает от мук совести.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2. Правом наказания в семье должен пользоваться один человек, наиболее уважаемый, любимый ребенком.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3. Наказывать следует за проступок, а не потому, что у вас плохое настроение.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4. Не стоит читать длинных нотаций.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5. Не нужно впоследствии напоминать о проступке.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6. Нельзя пугать ребенка бабой Ягой, волком, полицейским.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7. Не стоит всегда наказывать ребенка после проступка сразу. Иногда лучше сказать: «Хорошо, я подумаю до завтра, как с тобой поступить».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8. Разговор о проступке следует вести только наедине.</a:t>
            </a:r>
          </a:p>
          <a:p>
            <a:pPr marL="0" indent="0">
              <a:buNone/>
            </a:pPr>
            <a:r>
              <a:rPr lang="ru-RU" sz="1400" b="1" dirty="0"/>
              <a:t> </a:t>
            </a:r>
            <a:endParaRPr lang="ru-RU" sz="1400" b="1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53036"/>
            <a:ext cx="2050690" cy="300887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730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215</TotalTime>
  <Words>1454</Words>
  <Application>Microsoft Office PowerPoint</Application>
  <PresentationFormat>Экран (4:3)</PresentationFormat>
  <Paragraphs>123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«Воспитание – это менее всего слова, то есть слова в последнюю очередь, а прежде поступок, действие, пример.  ( А. Маркуша ) </vt:lpstr>
      <vt:lpstr>Чтобы ребенок рос трудолюбивым</vt:lpstr>
      <vt:lpstr>Если ребенок страдает истериками</vt:lpstr>
      <vt:lpstr>Как преодолеть капризы?</vt:lpstr>
      <vt:lpstr>Вечер в семье</vt:lpstr>
      <vt:lpstr>Как  научить ребенка беречь книги?</vt:lpstr>
      <vt:lpstr>Правила хорошего тона во время беседы</vt:lpstr>
      <vt:lpstr>Если ребенок провинился…</vt:lpstr>
      <vt:lpstr>Наказывая ребенка, нужно помнить…</vt:lpstr>
      <vt:lpstr>Чтобы ребенок соблюдал все правила поведения за столом…</vt:lpstr>
      <vt:lpstr>«Чтобы ребенок слушался» Советы А. С. Макаренко</vt:lpstr>
      <vt:lpstr>Какие игрушки приобретать детям?</vt:lpstr>
      <vt:lpstr>Чтобы ребенок с желанием убирал игрушки…</vt:lpstr>
      <vt:lpstr>Если у ребенка плохой аппетит…</vt:lpstr>
      <vt:lpstr>Если ребенок говорит неправду…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Чтобы ребенок рос трудолюбивым</dc:title>
  <dc:creator>василий</dc:creator>
  <cp:lastModifiedBy>василий</cp:lastModifiedBy>
  <cp:revision>29</cp:revision>
  <dcterms:created xsi:type="dcterms:W3CDTF">2015-02-15T11:45:26Z</dcterms:created>
  <dcterms:modified xsi:type="dcterms:W3CDTF">2015-02-15T17:05:08Z</dcterms:modified>
</cp:coreProperties>
</file>