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4" r:id="rId2"/>
    <p:sldId id="259" r:id="rId3"/>
    <p:sldId id="256" r:id="rId4"/>
    <p:sldId id="262" r:id="rId5"/>
    <p:sldId id="291" r:id="rId6"/>
    <p:sldId id="299" r:id="rId7"/>
    <p:sldId id="292" r:id="rId8"/>
    <p:sldId id="261" r:id="rId9"/>
    <p:sldId id="293" r:id="rId10"/>
    <p:sldId id="294" r:id="rId11"/>
    <p:sldId id="296" r:id="rId12"/>
    <p:sldId id="297" r:id="rId13"/>
    <p:sldId id="298" r:id="rId14"/>
    <p:sldId id="316" r:id="rId15"/>
    <p:sldId id="301" r:id="rId16"/>
    <p:sldId id="320" r:id="rId17"/>
    <p:sldId id="295" r:id="rId18"/>
    <p:sldId id="319" r:id="rId19"/>
    <p:sldId id="302" r:id="rId20"/>
    <p:sldId id="317" r:id="rId21"/>
    <p:sldId id="318" r:id="rId22"/>
    <p:sldId id="309" r:id="rId23"/>
    <p:sldId id="321" r:id="rId24"/>
    <p:sldId id="303" r:id="rId25"/>
    <p:sldId id="257" r:id="rId26"/>
    <p:sldId id="31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7"/>
    <p:penClr>
      <a:srgbClr val="FF0000"/>
    </p:penClr>
  </p:showPr>
  <p:clrMru>
    <a:srgbClr val="FCEFD4"/>
    <a:srgbClr val="FFE6CD"/>
    <a:srgbClr val="568424"/>
    <a:srgbClr val="0066CC"/>
    <a:srgbClr val="C1F8FB"/>
    <a:srgbClr val="5B96F7"/>
    <a:srgbClr val="9754BC"/>
    <a:srgbClr val="FFFFCC"/>
    <a:srgbClr val="FFD1D1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5620-F2AF-45C9-A248-63F037BDE8D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DC9D-CD0A-4718-8CED-3B97E3047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9BB52-12AB-4E60-8403-3C42AA35C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8C97-140D-4296-98DD-3187E6147C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188F-0004-493D-B30D-522E623E13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0B455C-8D37-4411-9858-93778FA3F9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D1609-5E6F-4A06-BE5A-D24BD7D14E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D208-B864-43B5-81BA-C408E6F37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0F11-DF8B-4666-A50D-A39682841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6EE5-2CD1-4F34-AD18-96849E260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8691D-50A3-46B8-83A9-85D717454D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EADBC-6AEF-4AB2-9DD3-16E211AD2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4957-3B1A-4F1F-8031-C57A71AC5D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4E40-CCEB-4859-8D28-1FF5D91D0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2240BD-8FF8-4895-B0A8-C63FAAE3FD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4000"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jpe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0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D:\ДЕТСКИЙ САД\СРЕДА\фоны\myzika_volshebni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71612"/>
            <a:ext cx="2958581" cy="46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1142984"/>
            <a:ext cx="4143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Республика Алтай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Горно-Алтайск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МБДОУ «Детский сад №15 «Василек» </a:t>
            </a:r>
          </a:p>
          <a:p>
            <a:pPr algn="ctr"/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общеразвивающего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типа»</a:t>
            </a: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Музыкальный руководитель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высшей категории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Демченко Елена Анатольевна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Email^ alenademchenko62@mail.ru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143512"/>
            <a:ext cx="1143000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663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264275"/>
          </a:xfrm>
          <a:solidFill>
            <a:srgbClr val="FFFFCC"/>
          </a:solidFill>
        </p:spPr>
        <p:txBody>
          <a:bodyPr/>
          <a:lstStyle/>
          <a:p>
            <a:endParaRPr lang="ru-RU" sz="3600" b="1" u="sng">
              <a:solidFill>
                <a:srgbClr val="003399"/>
              </a:solidFill>
            </a:endParaRPr>
          </a:p>
          <a:p>
            <a:endParaRPr lang="ru-RU"/>
          </a:p>
        </p:txBody>
      </p:sp>
      <p:pic>
        <p:nvPicPr>
          <p:cNvPr id="45060" name="Picture 4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68313" y="836613"/>
            <a:ext cx="79914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0033CC"/>
                </a:solidFill>
              </a:rPr>
              <a:t>восприятие музыки</a:t>
            </a:r>
            <a:r>
              <a:rPr lang="ru-RU" sz="3200" dirty="0">
                <a:solidFill>
                  <a:srgbClr val="0033CC"/>
                </a:solidFill>
              </a:rPr>
              <a:t> - </a:t>
            </a:r>
            <a:r>
              <a:rPr lang="ru-RU" sz="3200" i="1" dirty="0">
                <a:solidFill>
                  <a:srgbClr val="0033CC"/>
                </a:solidFill>
              </a:rPr>
              <a:t>пособия, помогающие воспринимать произведения для слушания, произведения, используемые в исполнительской певческой, танцевальной </a:t>
            </a:r>
          </a:p>
          <a:p>
            <a:pPr algn="ctr"/>
            <a:r>
              <a:rPr lang="ru-RU" sz="3200" i="1" dirty="0">
                <a:solidFill>
                  <a:srgbClr val="0033CC"/>
                </a:solidFill>
              </a:rPr>
              <a:t>и музыкально-игровой  деятельности, а также произведения, специально </a:t>
            </a:r>
          </a:p>
          <a:p>
            <a:pPr algn="ctr"/>
            <a:r>
              <a:rPr lang="ru-RU" sz="3200" i="1" dirty="0">
                <a:solidFill>
                  <a:srgbClr val="0033CC"/>
                </a:solidFill>
              </a:rPr>
              <a:t>созданные для развития  музыкально-сенсорного  восприятия </a:t>
            </a:r>
            <a:r>
              <a:rPr lang="ru-RU" sz="3200" i="1" dirty="0" smtClean="0">
                <a:solidFill>
                  <a:srgbClr val="0033CC"/>
                </a:solidFill>
              </a:rPr>
              <a:t>детей</a:t>
            </a:r>
            <a:r>
              <a:rPr lang="ru-RU" sz="3200" i="1" dirty="0">
                <a:solidFill>
                  <a:srgbClr val="0033CC"/>
                </a:solidFill>
              </a:rPr>
              <a:t>.</a:t>
            </a: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54274" name="Picture 2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357826"/>
            <a:ext cx="1000124" cy="10001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945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8000"/>
          </a:xfrm>
          <a:noFill/>
          <a:ln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00034" y="620713"/>
            <a:ext cx="81439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CC"/>
                </a:solidFill>
              </a:rPr>
              <a:t>                   </a:t>
            </a:r>
            <a:r>
              <a:rPr lang="ru-RU" sz="2400" b="1" u="sng" dirty="0">
                <a:solidFill>
                  <a:srgbClr val="0033CC"/>
                </a:solidFill>
              </a:rPr>
              <a:t>воспроизведение музыки</a:t>
            </a:r>
          </a:p>
          <a:p>
            <a:pPr algn="just"/>
            <a:r>
              <a: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побуждающие к певческой деятельности: к восприятию песен, их творческому, выразительному исполнению;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71472" y="2500307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пособия, побуждающие к музыкально-ритмической деятельности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 восприятию, исполнению музыки для игры или танца, к творческой выразительности танца и т.п.;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1472" y="4429133"/>
            <a:ext cx="80724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</a:rPr>
              <a:t>- пособия, побуждающие к игре на детских  музыкальных  инструментах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</a:rPr>
              <a:t>: восприятию музыки, исполняемой на них, освоению игры на этих инструментах, а также к творческой импровизации.</a:t>
            </a:r>
          </a:p>
        </p:txBody>
      </p:sp>
    </p:spTree>
  </p:cSld>
  <p:clrMapOvr>
    <a:masterClrMapping/>
  </p:clrMapOvr>
  <p:transition spd="med" advClick="0" advTm="1287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38950"/>
          </a:xfrm>
          <a:noFill/>
          <a:ln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4213" y="1052512"/>
            <a:ext cx="474504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33CC"/>
                </a:solidFill>
              </a:rPr>
              <a:t>музыкально-творческая </a:t>
            </a:r>
            <a:r>
              <a:rPr lang="ru-RU" sz="2800" b="1" u="sng" dirty="0" smtClean="0">
                <a:solidFill>
                  <a:srgbClr val="0033CC"/>
                </a:solidFill>
              </a:rPr>
              <a:t>деятельность</a:t>
            </a:r>
          </a:p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 </a:t>
            </a:r>
            <a:r>
              <a:rPr lang="ru-RU" sz="2800" dirty="0">
                <a:solidFill>
                  <a:srgbClr val="0033CC"/>
                </a:solidFill>
              </a:rPr>
              <a:t>– </a:t>
            </a:r>
            <a:r>
              <a:rPr lang="ru-RU" sz="2800" i="1" dirty="0">
                <a:solidFill>
                  <a:srgbClr val="0033CC"/>
                </a:solidFill>
              </a:rPr>
              <a:t>пособия, </a:t>
            </a:r>
            <a:r>
              <a:rPr lang="ru-RU" sz="2800" i="1" dirty="0" smtClean="0">
                <a:solidFill>
                  <a:srgbClr val="0033CC"/>
                </a:solidFill>
              </a:rPr>
              <a:t>побуждающие</a:t>
            </a:r>
          </a:p>
          <a:p>
            <a:pPr algn="ctr"/>
            <a:r>
              <a:rPr lang="ru-RU" sz="2800" i="1" dirty="0" smtClean="0">
                <a:solidFill>
                  <a:srgbClr val="0033CC"/>
                </a:solidFill>
              </a:rPr>
              <a:t> к </a:t>
            </a:r>
            <a:r>
              <a:rPr lang="ru-RU" sz="2800" i="1" dirty="0">
                <a:solidFill>
                  <a:srgbClr val="0033CC"/>
                </a:solidFill>
              </a:rPr>
              <a:t>песенному, </a:t>
            </a:r>
            <a:endParaRPr lang="ru-RU" sz="2800" i="1" dirty="0" smtClean="0">
              <a:solidFill>
                <a:srgbClr val="0033CC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33CC"/>
                </a:solidFill>
              </a:rPr>
              <a:t> </a:t>
            </a:r>
            <a:r>
              <a:rPr lang="ru-RU" sz="2800" i="1" dirty="0">
                <a:solidFill>
                  <a:srgbClr val="0033CC"/>
                </a:solidFill>
              </a:rPr>
              <a:t>музыкально-игровому, </a:t>
            </a:r>
            <a:endParaRPr lang="ru-RU" sz="2800" i="1" dirty="0" smtClean="0">
              <a:solidFill>
                <a:srgbClr val="0033CC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33CC"/>
                </a:solidFill>
              </a:rPr>
              <a:t>танцевальному творчеству</a:t>
            </a:r>
          </a:p>
          <a:p>
            <a:pPr algn="ctr"/>
            <a:r>
              <a:rPr lang="ru-RU" sz="2800" i="1" dirty="0" smtClean="0">
                <a:solidFill>
                  <a:srgbClr val="0033CC"/>
                </a:solidFill>
              </a:rPr>
              <a:t> </a:t>
            </a:r>
            <a:r>
              <a:rPr lang="ru-RU" sz="2800" i="1" dirty="0">
                <a:solidFill>
                  <a:srgbClr val="0033CC"/>
                </a:solidFill>
              </a:rPr>
              <a:t>и импровизации на детских  музыкальных  инструментах.</a:t>
            </a:r>
            <a:r>
              <a:rPr lang="ru-RU" dirty="0"/>
              <a:t> </a:t>
            </a:r>
          </a:p>
        </p:txBody>
      </p:sp>
      <p:pic>
        <p:nvPicPr>
          <p:cNvPr id="48134" name="Picture 6" descr="C:\Users\123\Downloads\анимации\detskie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643182"/>
            <a:ext cx="2556356" cy="3638547"/>
          </a:xfrm>
          <a:prstGeom prst="rect">
            <a:avLst/>
          </a:prstGeom>
          <a:noFill/>
        </p:spPr>
      </p:pic>
      <p:pic>
        <p:nvPicPr>
          <p:cNvPr id="55298" name="Picture 2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143512"/>
            <a:ext cx="1143000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07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38950"/>
          </a:xfrm>
          <a:noFill/>
          <a:ln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693400" y="27289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8313" y="765174"/>
            <a:ext cx="813593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Перечень материалов для детей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младщего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возраста детского сада: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куклы-неваляшки;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образные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музыкальные игрушки;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игрушки-инструменты с фиксированным звуком — органчики, шарманки;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игрушки-инструменты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 звуком неопределенной высоты: погремушки, колокольчики, бубен, барабан;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набор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неозвученных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образных инструментов (гармошки, дудочки, балалайки и т.д.);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атрибуты к музыкальным подвижным играм;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флажки, султанчики, платочки, яркие ленточки с колечками, погремушки, осенние листочки, снежинки и т.п. для детского танцевального творчества (по сезонам);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ширма настольная с перчаточными игрушками;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магнитофон и набор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аудиозаписей;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поющие и двигающиеся игрушки;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музыкальные картинки к песням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отдельные красочные иллюстрации.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2354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D:\ДЕТСКИЙ САД\ДЕМЧЕНКО АТТЕСТАЦИЯ !\ФОНЫ\depositphotos_4621328-Colourful-music-note-on-a-grey-background-eps10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4" descr="D:\ДЕТСКИЙ САД\СРЕДА\муз инстр\DSCN0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1605">
            <a:off x="4748633" y="857232"/>
            <a:ext cx="3973787" cy="2983574"/>
          </a:xfrm>
          <a:prstGeom prst="rect">
            <a:avLst/>
          </a:prstGeom>
          <a:noFill/>
        </p:spPr>
      </p:pic>
      <p:pic>
        <p:nvPicPr>
          <p:cNvPr id="7" name="Picture 3" descr="D:\ДЕТСКИЙ САД\СРЕДА\уголки и содержимое\S83013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6470">
            <a:off x="771930" y="3567662"/>
            <a:ext cx="3617960" cy="2716783"/>
          </a:xfrm>
          <a:prstGeom prst="rect">
            <a:avLst/>
          </a:prstGeom>
          <a:noFill/>
        </p:spPr>
      </p:pic>
      <p:pic>
        <p:nvPicPr>
          <p:cNvPr id="8" name="Picture 4" descr="Фото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1591">
            <a:off x="5572132" y="3804594"/>
            <a:ext cx="2676514" cy="2504132"/>
          </a:xfrm>
          <a:prstGeom prst="rect">
            <a:avLst/>
          </a:prstGeom>
          <a:noFill/>
        </p:spPr>
      </p:pic>
      <p:pic>
        <p:nvPicPr>
          <p:cNvPr id="10" name="Picture 2" descr="D:\ДЕТСКИЙ САД\СРЕДА\уголки и содержимое\P10203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62891">
            <a:off x="598988" y="301120"/>
            <a:ext cx="4111755" cy="308381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851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"/>
            <a:ext cx="9144000" cy="6857999"/>
          </a:xfrm>
          <a:noFill/>
          <a:ln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116013" y="1125538"/>
            <a:ext cx="239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42910" y="642916"/>
            <a:ext cx="4286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Перечень материалов для детей  </a:t>
            </a:r>
            <a:r>
              <a:rPr lang="ru-RU" b="1" u="sng" dirty="0" smtClean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средней </a:t>
            </a:r>
            <a:r>
              <a:rPr lang="ru-RU" b="1" u="sng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группы детского </a:t>
            </a:r>
            <a:r>
              <a:rPr lang="ru-RU" b="1" u="sng" dirty="0" smtClean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сада:</a:t>
            </a:r>
            <a:endParaRPr lang="ru-RU" dirty="0" smtClean="0">
              <a:latin typeface="+mn-lt"/>
              <a:cs typeface="Times New Roman" pitchFamily="18" charset="0"/>
            </a:endParaRPr>
          </a:p>
          <a:p>
            <a:pPr algn="ctr"/>
            <a:endParaRPr lang="ru-RU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• </a:t>
            </a:r>
            <a:r>
              <a:rPr lang="ru-RU" dirty="0">
                <a:latin typeface="+mn-lt"/>
                <a:cs typeface="Times New Roman" pitchFamily="18" charset="0"/>
              </a:rPr>
              <a:t>металлофон;</a:t>
            </a:r>
          </a:p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• шумовые инструменты для детского оркестра;</a:t>
            </a:r>
          </a:p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•книжки-малютки «Мы поем</a:t>
            </a:r>
            <a:r>
              <a:rPr lang="ru-RU" dirty="0" smtClean="0">
                <a:latin typeface="+mn-lt"/>
                <a:cs typeface="Times New Roman" pitchFamily="18" charset="0"/>
              </a:rPr>
              <a:t>» с иллюстрациями;</a:t>
            </a:r>
            <a:endParaRPr lang="ru-RU" dirty="0">
              <a:latin typeface="+mn-lt"/>
              <a:cs typeface="Times New Roman" pitchFamily="18" charset="0"/>
            </a:endParaRPr>
          </a:p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• </a:t>
            </a:r>
            <a:r>
              <a:rPr lang="ru-RU" dirty="0" smtClean="0">
                <a:latin typeface="+mn-lt"/>
                <a:cs typeface="Times New Roman" pitchFamily="18" charset="0"/>
              </a:rPr>
              <a:t> </a:t>
            </a:r>
            <a:r>
              <a:rPr lang="ru-RU" dirty="0">
                <a:latin typeface="+mn-lt"/>
                <a:cs typeface="Times New Roman" pitchFamily="18" charset="0"/>
              </a:rPr>
              <a:t>магнитная доска;</a:t>
            </a:r>
          </a:p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• музыкально-дидактические игры: «Три медведя», «Узнай и назови», «В лесу», «Наш оркестр», «</a:t>
            </a:r>
            <a:r>
              <a:rPr lang="ru-RU" dirty="0" err="1">
                <a:latin typeface="+mn-lt"/>
                <a:cs typeface="Times New Roman" pitchFamily="18" charset="0"/>
              </a:rPr>
              <a:t>Цветик-семицветик</a:t>
            </a:r>
            <a:r>
              <a:rPr lang="ru-RU" dirty="0">
                <a:latin typeface="+mn-lt"/>
                <a:cs typeface="Times New Roman" pitchFamily="18" charset="0"/>
              </a:rPr>
              <a:t>", «Угадай колокольчик» и др.;</a:t>
            </a:r>
          </a:p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• </a:t>
            </a:r>
            <a:r>
              <a:rPr lang="ru-RU" dirty="0" err="1">
                <a:latin typeface="+mn-lt"/>
                <a:cs typeface="Times New Roman" pitchFamily="18" charset="0"/>
              </a:rPr>
              <a:t>арибуты</a:t>
            </a:r>
            <a:r>
              <a:rPr lang="ru-RU" dirty="0">
                <a:latin typeface="+mn-lt"/>
                <a:cs typeface="Times New Roman" pitchFamily="18" charset="0"/>
              </a:rPr>
              <a:t> к подвижным музыкальным играм: «Кошка и котята», «Курочка и петушок». «Зайцы и медведь», «Лётчики» и др</a:t>
            </a:r>
            <a:r>
              <a:rPr lang="ru-RU" dirty="0" smtClean="0">
                <a:latin typeface="+mn-lt"/>
                <a:cs typeface="Times New Roman" pitchFamily="18" charset="0"/>
              </a:rPr>
              <a:t>.;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7" name="Picture 4" descr="D:\ДЕТСКИЙ САД\СРЕДА\уголки и содержимое\Фото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643314"/>
            <a:ext cx="2614192" cy="2257272"/>
          </a:xfrm>
          <a:prstGeom prst="rect">
            <a:avLst/>
          </a:prstGeom>
          <a:noFill/>
        </p:spPr>
      </p:pic>
      <p:pic>
        <p:nvPicPr>
          <p:cNvPr id="67586" name="Picture 2" descr="D:\ДЕТСКИЙ САД\СРЕДА\уголки и содержимое\img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819446"/>
            <a:ext cx="2643206" cy="22490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372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785786" y="1214422"/>
            <a:ext cx="41434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• музыкальные лесенки (трехступенчатая и пятиступенчатая), на которых находятся маленькая и большая птички ,  маленькая и большая матрешка;</a:t>
            </a: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• ленточки, цветные платочки, яркие султанчики и т.п. (атрибуты к танцевальным импровизациям но сезону;</a:t>
            </a: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• ширма настольная и набор  игрушек;</a:t>
            </a: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• музыкальные игрушки (звучащие и шумовые) для творческого </a:t>
            </a:r>
            <a:r>
              <a:rPr lang="ru-RU" dirty="0" err="1" smtClean="0">
                <a:latin typeface="+mn-lt"/>
                <a:cs typeface="Times New Roman" pitchFamily="18" charset="0"/>
              </a:rPr>
              <a:t>музицирования</a:t>
            </a:r>
            <a:r>
              <a:rPr lang="ru-RU" dirty="0" smtClean="0">
                <a:latin typeface="+mn-lt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• магнитофон и набор программных аудиозаписей.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4" descr="DSCN09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00438"/>
            <a:ext cx="2809895" cy="2107421"/>
          </a:xfrm>
          <a:prstGeom prst="rect">
            <a:avLst/>
          </a:prstGeom>
          <a:noFill/>
        </p:spPr>
      </p:pic>
      <p:pic>
        <p:nvPicPr>
          <p:cNvPr id="5" name="Picture 9" descr="D:\ДЕТСКИЙ САД\СРЕДА\муз инстр\DSCN09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3601">
            <a:off x="5237032" y="1172043"/>
            <a:ext cx="2906674" cy="23307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578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8316912" cy="5689600"/>
          </a:xfrm>
        </p:spPr>
        <p:txBody>
          <a:bodyPr/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-4465638" y="31654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46090" name="Picture 10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42910" y="571480"/>
            <a:ext cx="48577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0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Перечень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материалов для детей  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старшей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группы 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ctr"/>
            <a:endParaRPr lang="ru-RU" sz="16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Дополнительно к материалам средней группы используется следующее: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погремушки, бубны, барабаны, треугольники и др.;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музыкальные игрушки-инструменты с диатоническим и хроматическим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звуком</a:t>
            </a:r>
            <a:endParaRPr lang="ru-RU" sz="1600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иллюстрации по теме «Времена года»;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музыкальные игрушки самоделки (шумовой оркестр);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портреты композиторов;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иллюстрации из «Музыкального букваря»;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• музыкально-дидактические игры: «Пчелка». «Музыкальное лото», «Узнай и назови», «Ступеньки», «Повтори звуки», «Три поросенка», «Волшебный волчок», «Музыкальный паровозик», "Угадай, что звучит и др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7" descr="D:\ДЕТСКИЙ САД\СРЕДА\оорудование\S8300697 (КПК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39924">
            <a:off x="5806228" y="1012230"/>
            <a:ext cx="2623975" cy="1967981"/>
          </a:xfrm>
          <a:prstGeom prst="rect">
            <a:avLst/>
          </a:prstGeom>
          <a:noFill/>
        </p:spPr>
      </p:pic>
      <p:pic>
        <p:nvPicPr>
          <p:cNvPr id="8" name="Picture 6" descr="D:\ДЕТСКИЙ САД\СРЕДА\муз инстр\DSCN09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02486">
            <a:off x="5973637" y="4292903"/>
            <a:ext cx="2309668" cy="1734131"/>
          </a:xfrm>
          <a:prstGeom prst="rect">
            <a:avLst/>
          </a:prstGeom>
          <a:noFill/>
        </p:spPr>
      </p:pic>
      <p:pic>
        <p:nvPicPr>
          <p:cNvPr id="7" name="Picture 5" descr="D:\ДЕТСКИЙ САД\СРЕДА\уголки и содержимое\Фото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97038">
            <a:off x="6411421" y="2579548"/>
            <a:ext cx="1571316" cy="20950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168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928662" y="1000108"/>
            <a:ext cx="4429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атрибуты к подвижным играм ( «Хоровод в лесу», «Ворон», «Кот и мыши» и др.);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детские рисунки к песенкам и знакомым музыкальным произведениям;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ширмы: настольная и ширма по росту детей;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атрибуты для детского танцевального творчества: элементы костюмов к знакомым народным танцам;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разноцветные  перчатки для музыкальных импровизаций  и другие атрибуты;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атрибуты к танцевальным импровизациям по сезону — листики, снежинки, цветы 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• магнитофон и набор  программных аудиозаписей и дисков.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D:\ДЕТСКИЙ САД\СРЕДА\уголки и содержимое\S8301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6048">
            <a:off x="5926211" y="696716"/>
            <a:ext cx="2447211" cy="1837905"/>
          </a:xfrm>
          <a:prstGeom prst="rect">
            <a:avLst/>
          </a:prstGeom>
          <a:noFill/>
        </p:spPr>
      </p:pic>
      <p:pic>
        <p:nvPicPr>
          <p:cNvPr id="5" name="Picture 6" descr="D:\ДЕТСКИЙ САД\СРЕДА\уголки и содержимое\S8300535 (КПК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88031">
            <a:off x="5878708" y="2162428"/>
            <a:ext cx="2464433" cy="1848325"/>
          </a:xfrm>
          <a:prstGeom prst="rect">
            <a:avLst/>
          </a:prstGeom>
          <a:noFill/>
        </p:spPr>
      </p:pic>
      <p:pic>
        <p:nvPicPr>
          <p:cNvPr id="6" name="Picture 3" descr="D:\ДЕТСКИЙ САД\СРЕДА\уголки и содержимое\Фото0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53149">
            <a:off x="6042501" y="4087821"/>
            <a:ext cx="2131903" cy="159892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14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780212"/>
          </a:xfrm>
          <a:noFill/>
          <a:ln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57158" y="500043"/>
            <a:ext cx="464347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Перечень материалов для детей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группы детского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сада: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музыкальные инструменты (маракасы, бубны, арфа, детское пианино, металлофон, колокольчики, треугольники, флейты, барабаны и др.);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портреты композиторов;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иллюстрации по теме «Времена года»;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картинки к пособию «Музыкальный букварь»;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рисунками детей, в которых они отражают свои эмоции и чувства о прослушанных музыкальных произведениях и полюбившихся песнях;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графическое пособие «Эмоции» (карточки,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изображением лиц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разными эмоциональными настроениями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• альбомы для рассматривания: «Симфонический оркестр», "Народные инструменты», «Танцы народов мира» и т. п.;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23\Pictures\Детсад\среда\DSCN0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625">
            <a:off x="6769517" y="542720"/>
            <a:ext cx="1654399" cy="2081210"/>
          </a:xfrm>
          <a:prstGeom prst="rect">
            <a:avLst/>
          </a:prstGeom>
          <a:noFill/>
        </p:spPr>
      </p:pic>
      <p:pic>
        <p:nvPicPr>
          <p:cNvPr id="5" name="Picture 2" descr="D:\ДЕТСКИЙ САД\СРЕДА\уголки и содержимое\Фото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566">
            <a:off x="5251452" y="2549680"/>
            <a:ext cx="2121558" cy="1591168"/>
          </a:xfrm>
          <a:prstGeom prst="rect">
            <a:avLst/>
          </a:prstGeom>
          <a:noFill/>
        </p:spPr>
      </p:pic>
      <p:pic>
        <p:nvPicPr>
          <p:cNvPr id="8" name="Picture 4" descr="P10109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143380"/>
            <a:ext cx="1325978" cy="19969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500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96000">
                <a:srgbClr val="FBEAC7"/>
              </a:gs>
              <a:gs pos="0">
                <a:srgbClr val="FFFFCC"/>
              </a:gs>
              <a:gs pos="36000">
                <a:srgbClr val="FFD1D1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  <a:tileRect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7158" y="500042"/>
            <a:ext cx="80724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«Музыкальность , это комплекс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способностей: творческое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воображение, внимание, вдохновение, творческая воля, чувство природы и т.д., развиваемых на основе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задатков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музыкальной деятельности, необходимых для успешного её осуществления»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Б.М.Теплов </a:t>
            </a:r>
          </a:p>
        </p:txBody>
      </p:sp>
    </p:spTree>
    <p:custDataLst>
      <p:tags r:id="rId1"/>
    </p:custDataLst>
  </p:cSld>
  <p:clrMapOvr>
    <a:masterClrMapping/>
  </p:clrMapOvr>
  <p:transition spd="med" advClick="0" advTm="728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785786" y="1214422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музыкальные лесенки (трех-, пяти-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семиступенчатые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•набор самодельных инструментов для шумового оркестра;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музыкально-дидактические игры:«Три цветка», «Музыкальный зонтик», «Ритмическое лото», «Ритмические кубики», «Назови композитора», «Веселая пластинка», «Музыкальные птенчики» и т.д.;</a:t>
            </a:r>
          </a:p>
        </p:txBody>
      </p:sp>
      <p:pic>
        <p:nvPicPr>
          <p:cNvPr id="6" name="Picture 3" descr="D:\ДЕТСКИЙ САД\СРЕДА\оорудование\P1010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9376">
            <a:off x="5596409" y="3775898"/>
            <a:ext cx="2619688" cy="2214326"/>
          </a:xfrm>
          <a:prstGeom prst="rect">
            <a:avLst/>
          </a:prstGeom>
          <a:noFill/>
        </p:spPr>
      </p:pic>
      <p:pic>
        <p:nvPicPr>
          <p:cNvPr id="7" name="Picture 2" descr="C:\Users\123\Downloads\анимации\nasekomoe-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5222" y="4549967"/>
            <a:ext cx="1884206" cy="1589040"/>
          </a:xfrm>
          <a:prstGeom prst="rect">
            <a:avLst/>
          </a:prstGeom>
          <a:noFill/>
        </p:spPr>
      </p:pic>
      <p:pic>
        <p:nvPicPr>
          <p:cNvPr id="9" name="Picture 2" descr="D:\ДЕТСКИЙ САД\СРЕДА\самост деят\S83013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895" y="1285860"/>
            <a:ext cx="2733284" cy="20478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308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4286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атрибуты к подвижным играм и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т.д.); разноцветные перчатки, султанчики, газовые платочки или шарфы, разноцветные ленточки, разноцветные перышки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музыкальпо-танцевальных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импровизаций;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магнитофон и набор программных аудиозаписей или дисков.</a:t>
            </a:r>
            <a:endParaRPr lang="ru-RU" sz="2000" dirty="0"/>
          </a:p>
        </p:txBody>
      </p:sp>
      <p:pic>
        <p:nvPicPr>
          <p:cNvPr id="4" name="Picture 7" descr="D:\ДЕТСКИЙ САД\СРЕДА\самост деят\S8301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14752"/>
            <a:ext cx="3238111" cy="2426651"/>
          </a:xfrm>
          <a:prstGeom prst="rect">
            <a:avLst/>
          </a:prstGeom>
          <a:noFill/>
        </p:spPr>
      </p:pic>
      <p:pic>
        <p:nvPicPr>
          <p:cNvPr id="5" name="Picture 6" descr="D:\ДЕТСКИЙ САД\СРЕДА\самост деят\S83013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714356"/>
            <a:ext cx="1960492" cy="1473703"/>
          </a:xfrm>
          <a:prstGeom prst="rect">
            <a:avLst/>
          </a:prstGeom>
          <a:noFill/>
        </p:spPr>
      </p:pic>
      <p:pic>
        <p:nvPicPr>
          <p:cNvPr id="6" name="Picture 8" descr="D:\ДЕТСКИЙ САД\СРЕДА\самост деят\P10109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285992"/>
            <a:ext cx="1976867" cy="13108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976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FD4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ДЕТСКИЙ САД\СРЕДА\муз инстр\DSCN0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9028">
            <a:off x="473938" y="4489782"/>
            <a:ext cx="2601377" cy="1631056"/>
          </a:xfrm>
          <a:prstGeom prst="rect">
            <a:avLst/>
          </a:prstGeom>
          <a:noFill/>
        </p:spPr>
      </p:pic>
      <p:pic>
        <p:nvPicPr>
          <p:cNvPr id="59395" name="Picture 3" descr="D:\ДЕТСКИЙ САД\СРЕДА\муз инстр\DSCN09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243" y="4857760"/>
            <a:ext cx="2539296" cy="1643074"/>
          </a:xfrm>
          <a:prstGeom prst="rect">
            <a:avLst/>
          </a:prstGeom>
          <a:noFill/>
        </p:spPr>
      </p:pic>
      <p:pic>
        <p:nvPicPr>
          <p:cNvPr id="59396" name="Picture 4" descr="D:\ДЕТСКИЙ САД\СРЕДА\муз инстр\DSCN0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4624">
            <a:off x="6754495" y="2013361"/>
            <a:ext cx="1998475" cy="1497772"/>
          </a:xfrm>
          <a:prstGeom prst="rect">
            <a:avLst/>
          </a:prstGeom>
          <a:noFill/>
        </p:spPr>
      </p:pic>
      <p:pic>
        <p:nvPicPr>
          <p:cNvPr id="59399" name="Picture 7" descr="D:\ДЕТСКИЙ САД\СРЕДА\муз инстр\DSCN09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928670"/>
            <a:ext cx="1957912" cy="1470028"/>
          </a:xfrm>
          <a:prstGeom prst="rect">
            <a:avLst/>
          </a:prstGeom>
          <a:noFill/>
        </p:spPr>
      </p:pic>
      <p:pic>
        <p:nvPicPr>
          <p:cNvPr id="59398" name="Picture 6" descr="D:\ДЕТСКИЙ САД\СРЕДА\муз инстр\DSCN09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214422"/>
            <a:ext cx="3643338" cy="2920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834991">
            <a:off x="6464423" y="1339725"/>
            <a:ext cx="184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CC"/>
                </a:solidFill>
              </a:rPr>
              <a:t>Струнные</a:t>
            </a:r>
            <a:endParaRPr lang="ru-RU" sz="2800" dirty="0">
              <a:solidFill>
                <a:srgbClr val="00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773" y="428604"/>
            <a:ext cx="214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Клавишные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714356"/>
            <a:ext cx="23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Наш ОРКЕСТР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4357694"/>
            <a:ext cx="23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68424"/>
                </a:solidFill>
              </a:rPr>
              <a:t>Колокольчики</a:t>
            </a:r>
            <a:endParaRPr lang="ru-RU" sz="2400" dirty="0">
              <a:solidFill>
                <a:srgbClr val="56842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884900">
            <a:off x="603709" y="4000504"/>
            <a:ext cx="143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Духовые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49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ДЕТСКИЙ САД\СРЕДА\DSCN02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176" y="2302344"/>
            <a:ext cx="5596468" cy="41984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8143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B96F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Озвучиваем стихи и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B96F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придуманные истории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5B96F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025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_fnj4cpm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143999" cy="6858000"/>
          </a:xfrm>
          <a:noFill/>
          <a:ln>
            <a:solidFill>
              <a:schemeClr val="tx1"/>
            </a:solidFill>
          </a:ln>
        </p:spPr>
      </p:pic>
      <p:pic>
        <p:nvPicPr>
          <p:cNvPr id="8" name="Picture 4" descr="D:\ДЕТСКИЙ САД\СРЕДА\уголки и содержимое\Фото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84057">
            <a:off x="665673" y="2350587"/>
            <a:ext cx="2708203" cy="2031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471512">
            <a:off x="957696" y="951045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Лаборатория звука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8" name="Picture 6" descr="D:\ДЕТСКИЙ САД\СРЕДА\уголки и содержимое\Фото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2151">
            <a:off x="5270017" y="3461229"/>
            <a:ext cx="3066110" cy="2299582"/>
          </a:xfrm>
          <a:prstGeom prst="rect">
            <a:avLst/>
          </a:prstGeom>
          <a:noFill/>
        </p:spPr>
      </p:pic>
      <p:pic>
        <p:nvPicPr>
          <p:cNvPr id="10" name="Picture 3" descr="D:\ДЕТСКИЙ САД\СРЕДА\уголки и содержимое\Фото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89394">
            <a:off x="2079738" y="4110328"/>
            <a:ext cx="2778689" cy="2084017"/>
          </a:xfrm>
          <a:prstGeom prst="rect">
            <a:avLst/>
          </a:prstGeom>
          <a:noFill/>
        </p:spPr>
      </p:pic>
      <p:pic>
        <p:nvPicPr>
          <p:cNvPr id="66562" name="Picture 2" descr="D:\ДЕТСКИЙ САД\СРЕДА\уголки и содержимое\Фото0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52922">
            <a:off x="4988297" y="1059037"/>
            <a:ext cx="2750797" cy="20664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068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Шумовые музыкальные инструменты изготовленные родителями и детьми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6562" name="Picture 2" descr="D:\ДЕТСКИЙ САД\СРЕДА\DSCN1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4643470" cy="46434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0795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ДЕТСКИЙ САД\СРЕДА\фоны\0_555d0_b1c6651f_X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767409">
            <a:off x="1367751" y="2967852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  <a:latin typeface="+mn-lt"/>
              </a:rPr>
              <a:t>Спасибо за внимание</a:t>
            </a:r>
            <a:endParaRPr lang="ru-RU" sz="4400" i="1" dirty="0">
              <a:solidFill>
                <a:srgbClr val="C0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745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3" name="Picture 1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00504"/>
            <a:ext cx="2286016" cy="228601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81075"/>
            <a:ext cx="6400800" cy="3024188"/>
          </a:xfrm>
        </p:spPr>
        <p:txBody>
          <a:bodyPr/>
          <a:lstStyle/>
          <a:p>
            <a:endParaRPr lang="ru-RU" sz="6000" b="1">
              <a:solidFill>
                <a:srgbClr val="003300"/>
              </a:solidFill>
            </a:endParaRPr>
          </a:p>
          <a:p>
            <a:endParaRPr lang="ru-RU" sz="6000">
              <a:solidFill>
                <a:srgbClr val="003300"/>
              </a:solidFill>
            </a:endParaRPr>
          </a:p>
        </p:txBody>
      </p:sp>
      <p:pic>
        <p:nvPicPr>
          <p:cNvPr id="49155" name="Picture 3" descr="D:\ДЕТСКИЙ САД\ДЕМЧЕНКО АТТЕСТАЦИЯ !\ФОНЫ\9693481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000240"/>
            <a:ext cx="944147" cy="1002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1214422"/>
            <a:ext cx="5286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754BC"/>
                </a:solidFill>
                <a:latin typeface="Times New Roman" pitchFamily="18" charset="0"/>
                <a:cs typeface="Times New Roman" pitchFamily="18" charset="0"/>
              </a:rPr>
              <a:t>Организация музыкальной  </a:t>
            </a:r>
            <a:br>
              <a:rPr lang="ru-RU" sz="5400" b="1" dirty="0" smtClean="0">
                <a:solidFill>
                  <a:srgbClr val="975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9754BC"/>
                </a:solidFill>
                <a:latin typeface="Times New Roman" pitchFamily="18" charset="0"/>
                <a:cs typeface="Times New Roman" pitchFamily="18" charset="0"/>
              </a:rPr>
              <a:t>предметно</a:t>
            </a:r>
          </a:p>
          <a:p>
            <a:pPr algn="ctr"/>
            <a:r>
              <a:rPr lang="ru-RU" sz="5400" b="1" dirty="0" smtClean="0">
                <a:solidFill>
                  <a:srgbClr val="9754BC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</a:p>
          <a:p>
            <a:pPr algn="ctr"/>
            <a:r>
              <a:rPr lang="ru-RU" sz="5400" b="1" dirty="0" smtClean="0">
                <a:solidFill>
                  <a:srgbClr val="9754BC"/>
                </a:solidFill>
                <a:latin typeface="Times New Roman" pitchFamily="18" charset="0"/>
                <a:cs typeface="Times New Roman" pitchFamily="18" charset="0"/>
              </a:rPr>
              <a:t>среды в ДОУ  </a:t>
            </a:r>
            <a:endParaRPr lang="ru-RU" sz="5400" b="1" dirty="0">
              <a:solidFill>
                <a:srgbClr val="9754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32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E2EBF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545138"/>
          </a:xfrm>
          <a:solidFill>
            <a:schemeClr val="bg1"/>
          </a:solidFill>
        </p:spPr>
        <p:txBody>
          <a:bodyPr/>
          <a:lstStyle/>
          <a:p>
            <a:endParaRPr lang="ru-RU" sz="4000" b="1" dirty="0">
              <a:solidFill>
                <a:srgbClr val="9900CC"/>
              </a:solidFill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9900CC"/>
                </a:solidFill>
              </a:rPr>
              <a:t>  </a:t>
            </a:r>
            <a:r>
              <a:rPr lang="ru-RU" sz="4000" b="1" dirty="0" smtClean="0">
                <a:solidFill>
                  <a:srgbClr val="9900CC"/>
                </a:solidFill>
              </a:rPr>
              <a:t>                </a:t>
            </a:r>
            <a:r>
              <a:rPr lang="ru-RU" sz="4000" b="1" dirty="0">
                <a:solidFill>
                  <a:srgbClr val="9900CC"/>
                </a:solidFill>
              </a:rPr>
              <a:t>Цель:</a:t>
            </a:r>
          </a:p>
          <a:p>
            <a:pPr>
              <a:buFontTx/>
              <a:buNone/>
            </a:pPr>
            <a:r>
              <a:rPr lang="ru-RU" sz="4000" i="1" dirty="0">
                <a:solidFill>
                  <a:srgbClr val="9900CC"/>
                </a:solidFill>
              </a:rPr>
              <a:t>  </a:t>
            </a:r>
            <a:r>
              <a:rPr lang="ru-RU" sz="4000" i="1" dirty="0" smtClean="0">
                <a:solidFill>
                  <a:srgbClr val="9900CC"/>
                </a:solidFill>
              </a:rPr>
              <a:t>     </a:t>
            </a:r>
            <a:r>
              <a:rPr lang="ru-RU" sz="3600" i="1" dirty="0" smtClean="0">
                <a:solidFill>
                  <a:srgbClr val="9900CC"/>
                </a:solidFill>
              </a:rPr>
              <a:t>Обеспечение  </a:t>
            </a:r>
            <a:r>
              <a:rPr lang="ru-RU" sz="3600" i="1" dirty="0">
                <a:solidFill>
                  <a:srgbClr val="9900CC"/>
                </a:solidFill>
              </a:rPr>
              <a:t>реализации потребности ребенка в активной музыкальной деятельности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9900CC"/>
                </a:solidFill>
              </a:rPr>
              <a:t> через предметный мир.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1576388"/>
            <a:ext cx="642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810360">
            <a:off x="545872" y="1541383"/>
            <a:ext cx="7777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4000" b="1">
              <a:latin typeface="Algerian" pitchFamily="82" charset="0"/>
            </a:endParaRPr>
          </a:p>
        </p:txBody>
      </p:sp>
      <p:pic>
        <p:nvPicPr>
          <p:cNvPr id="9223" name="Picture 7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221163"/>
            <a:ext cx="3205163" cy="2636837"/>
          </a:xfrm>
          <a:prstGeom prst="rect">
            <a:avLst/>
          </a:prstGeom>
          <a:solidFill>
            <a:srgbClr val="FFFFCC"/>
          </a:solidFill>
        </p:spPr>
      </p:pic>
    </p:spTree>
    <p:custDataLst>
      <p:tags r:id="rId1"/>
    </p:custDataLst>
  </p:cSld>
  <p:clrMapOvr>
    <a:masterClrMapping/>
  </p:clrMapOvr>
  <p:transition spd="med" advClick="0" advTm="539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_fnj4cp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900113" y="3228975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4000">
              <a:solidFill>
                <a:srgbClr val="9900CC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71472" y="642918"/>
            <a:ext cx="79296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Задачи</a:t>
            </a:r>
            <a:r>
              <a:rPr lang="ru-RU" sz="2800" dirty="0"/>
              <a:t>:  </a:t>
            </a:r>
            <a:endParaRPr lang="ru-RU" sz="2800" b="1" i="1" dirty="0">
              <a:solidFill>
                <a:srgbClr val="9900CC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стимулировать </a:t>
            </a:r>
            <a:r>
              <a:rPr lang="ru-RU" sz="28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интерес дошкольников  и творческие проявления к музыкальной деятельности в ДОУ;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закреплять </a:t>
            </a:r>
            <a:r>
              <a:rPr lang="ru-RU" sz="28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навыки и </a:t>
            </a: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умения полученные </a:t>
            </a:r>
            <a:r>
              <a:rPr lang="ru-RU" sz="28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детьми в НОД;</a:t>
            </a:r>
          </a:p>
          <a:p>
            <a:pPr>
              <a:buFontTx/>
              <a:buChar char="-"/>
            </a:pPr>
            <a:r>
              <a:rPr lang="ru-RU" sz="28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воспитывать коммуникативные качества;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способствовать интеграции музыкальной культуры в повседневную жизнь и самостоятельную деятельность детей.</a:t>
            </a:r>
          </a:p>
        </p:txBody>
      </p:sp>
      <p:pic>
        <p:nvPicPr>
          <p:cNvPr id="10" name="Picture 2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72074"/>
            <a:ext cx="1214438" cy="1214438"/>
          </a:xfrm>
          <a:prstGeom prst="rect">
            <a:avLst/>
          </a:prstGeom>
          <a:noFill/>
        </p:spPr>
      </p:pic>
      <p:pic>
        <p:nvPicPr>
          <p:cNvPr id="11" name="Picture 2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286388"/>
            <a:ext cx="1000124" cy="1000124"/>
          </a:xfrm>
          <a:prstGeom prst="rect">
            <a:avLst/>
          </a:prstGeom>
          <a:noFill/>
        </p:spPr>
      </p:pic>
      <p:pic>
        <p:nvPicPr>
          <p:cNvPr id="12" name="Picture 2" descr="D:\ДЕТСКИЙ САД\ДЕМЧЕНКО АТТЕСТАЦИЯ !\ФОНЫ\васи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572140"/>
            <a:ext cx="714372" cy="7143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170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6F3FF"/>
              </a:gs>
              <a:gs pos="100000">
                <a:srgbClr val="E9FDFB"/>
              </a:gs>
            </a:gsLst>
            <a:lin ang="2700000" scaled="1"/>
          </a:gradFill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 i="1" u="sng" dirty="0"/>
          </a:p>
          <a:p>
            <a:pPr>
              <a:lnSpc>
                <a:spcPct val="80000"/>
              </a:lnSpc>
            </a:pPr>
            <a:r>
              <a:rPr lang="ru-RU" sz="2400" b="1" u="sng" dirty="0"/>
              <a:t>Основные принципы содержания музыкальной среды:</a:t>
            </a:r>
            <a:r>
              <a:rPr lang="ru-RU" sz="2400" i="1" dirty="0"/>
              <a:t>   - принцип системности в овладении  музыкальной  деятельностью, соответствие возрасту детей и содержанию их  музыкальной  деятельности, усложнение содержание  среды  по возрастным ступеням. 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~  обеспечение возможности для  музыкально-творческого  развития детей и получения из  среды  необходимой им информации для  музыкально-творческой  деятельности.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~ принцип </a:t>
            </a:r>
            <a:r>
              <a:rPr lang="ru-RU" sz="2400" i="1" dirty="0" err="1"/>
              <a:t>проблемности</a:t>
            </a:r>
            <a:r>
              <a:rPr lang="ru-RU" sz="2400" i="1" dirty="0"/>
              <a:t>: </a:t>
            </a:r>
            <a:r>
              <a:rPr lang="ru-RU" sz="2400" dirty="0"/>
              <a:t>ребенок, действуя со знакомыми или малознакомыми предметами в  музыкальной   среде, обнаруживает и решает ряд задач, возникающих по ходу  музыкальной  деятельности;</a:t>
            </a:r>
            <a:endParaRPr lang="ru-RU" sz="2400" i="1" dirty="0"/>
          </a:p>
          <a:p>
            <a:pPr>
              <a:lnSpc>
                <a:spcPct val="80000"/>
              </a:lnSpc>
            </a:pPr>
            <a:r>
              <a:rPr lang="ru-RU" sz="2400" i="1" dirty="0"/>
              <a:t>~ принцип соотношения с ведущим видом деятельности детей определенной возрастной  группы;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i="1" dirty="0"/>
              <a:t>~ динамичность содержания  среды  обеспечивает интерес к  музыкальной  деятельности, мотивацию, а затем и потребность в ней.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med" advClick="0" advTm="2719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4400" u="sng" dirty="0" smtClean="0">
                <a:solidFill>
                  <a:schemeClr val="accent6">
                    <a:lumMod val="75000"/>
                  </a:schemeClr>
                </a:solidFill>
              </a:rPr>
              <a:t>Структура музыкальности</a:t>
            </a:r>
            <a:endParaRPr lang="ru-RU" sz="4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071678"/>
            <a:ext cx="3857652" cy="10001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2">
                      <a:lumMod val="65000"/>
                      <a:lumOff val="35000"/>
                    </a:schemeClr>
                  </a:solidFill>
                </a:ln>
                <a:solidFill>
                  <a:srgbClr val="CC0000"/>
                </a:solidFill>
              </a:rPr>
              <a:t>Ладовое чувство</a:t>
            </a:r>
            <a:endParaRPr lang="ru-RU" sz="3200" dirty="0"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571876"/>
            <a:ext cx="4786346" cy="914400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</a:rPr>
              <a:t>Музыкально-слуховое представление</a:t>
            </a:r>
            <a:endParaRPr lang="ru-RU" sz="2800" dirty="0"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000636"/>
            <a:ext cx="4214842" cy="914400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</a:rPr>
              <a:t>Чувство ритма</a:t>
            </a:r>
            <a:endParaRPr lang="ru-RU" sz="3200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0975" name="Picture 15" descr="C:\Users\123\Downloads\анимации\5315794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643446"/>
            <a:ext cx="1714512" cy="1714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59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  <a:solidFill>
            <a:srgbClr val="FFFFFB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33CC"/>
                </a:solidFill>
                <a:latin typeface="Times New Roman" pitchFamily="18" charset="0"/>
              </a:rPr>
              <a:t>Требования </a:t>
            </a:r>
            <a:r>
              <a:rPr lang="ru-RU" sz="2400" b="1" u="sng" dirty="0">
                <a:solidFill>
                  <a:srgbClr val="0033CC"/>
                </a:solidFill>
                <a:latin typeface="Times New Roman" pitchFamily="18" charset="0"/>
              </a:rPr>
              <a:t>к  проектированию  музыкальной   среды: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●  </a:t>
            </a:r>
            <a:r>
              <a:rPr lang="ru-RU" sz="2400" dirty="0">
                <a:solidFill>
                  <a:srgbClr val="009900"/>
                </a:solidFill>
                <a:latin typeface="Times New Roman" pitchFamily="18" charset="0"/>
              </a:rPr>
              <a:t>Требуется учитывать возрастные особенности дошкольников. В  каждый момент жизни все ведущие виды деятельности детей раннего и  дошкольного  возраста (предметная, игровая, предпосылки учебной деятельности) присутствуют одновременно, но каждая из них проходит свой путь развития до момента, когда она становится ведущей.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●  </a:t>
            </a:r>
            <a:r>
              <a:rPr lang="ru-RU" sz="2400" dirty="0">
                <a:solidFill>
                  <a:srgbClr val="0066CC"/>
                </a:solidFill>
                <a:latin typeface="Times New Roman" pitchFamily="18" charset="0"/>
              </a:rPr>
              <a:t>Среда  должна быть нацелена на зону ближайшего психического развития (Л.С. </a:t>
            </a:r>
            <a:r>
              <a:rPr lang="ru-RU" sz="2400" dirty="0" err="1">
                <a:solidFill>
                  <a:srgbClr val="0066CC"/>
                </a:solidFill>
                <a:latin typeface="Times New Roman" pitchFamily="18" charset="0"/>
              </a:rPr>
              <a:t>Выготский</a:t>
            </a:r>
            <a:r>
              <a:rPr lang="ru-RU" sz="2400" dirty="0">
                <a:solidFill>
                  <a:srgbClr val="0066CC"/>
                </a:solidFill>
                <a:latin typeface="Times New Roman" pitchFamily="18" charset="0"/>
              </a:rPr>
              <a:t>).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solidFill>
                  <a:srgbClr val="CC0000"/>
                </a:solidFill>
                <a:latin typeface="Times New Roman" pitchFamily="18" charset="0"/>
              </a:rPr>
              <a:t>●   Музыкальная   среда  должна соответствовать структуре когнитивной сферы ребенка, т.е. содержать как консервативные (уже известные ребенку) 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</a:rPr>
              <a:t>компоненты</a:t>
            </a:r>
            <a:r>
              <a:rPr lang="ru-RU" sz="2400" dirty="0">
                <a:solidFill>
                  <a:srgbClr val="CC0000"/>
                </a:solidFill>
                <a:latin typeface="Times New Roman" pitchFamily="18" charset="0"/>
              </a:rPr>
              <a:t>, так и проблемные, подлежащие исследованию</a:t>
            </a:r>
            <a:r>
              <a:rPr lang="ru-RU" sz="2400" dirty="0">
                <a:latin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Следует помнить: нереализованное стремление сразу же применять полученные знания приводит к тому, что знания не закрепляются,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и,наоборот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постоянно используемые ребенком знания живут и обогащаются</a:t>
            </a:r>
            <a:r>
              <a:rPr lang="ru-RU" sz="2400" dirty="0"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2642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424862" cy="6048375"/>
          </a:xfrm>
        </p:spPr>
        <p:txBody>
          <a:bodyPr/>
          <a:lstStyle/>
          <a:p>
            <a:endParaRPr lang="ru-RU" sz="2800"/>
          </a:p>
        </p:txBody>
      </p:sp>
      <p:graphicFrame>
        <p:nvGraphicFramePr>
          <p:cNvPr id="43013" name="Diagram 5"/>
          <p:cNvGraphicFramePr>
            <a:graphicFrameLocks noChangeAspect="1"/>
          </p:cNvGraphicFramePr>
          <p:nvPr>
            <p:ph sz="half" idx="2"/>
          </p:nvPr>
        </p:nvGraphicFramePr>
        <p:xfrm>
          <a:off x="395288" y="836613"/>
          <a:ext cx="8291512" cy="5545137"/>
        </p:xfrm>
        <a:graphic>
          <a:graphicData uri="http://schemas.openxmlformats.org/drawingml/2006/compatibility">
            <com:legacyDrawing xmlns:com="http://schemas.openxmlformats.org/drawingml/2006/compatibility" spid="_x0000_s43013"/>
          </a:graphicData>
        </a:graphic>
      </p:graphicFrame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solidFill>
            <a:srgbClr val="FFFF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Критерии качества музыкальной среды</a:t>
            </a:r>
            <a:r>
              <a:rPr lang="ru-RU" sz="3200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восприятие музыки ;</a:t>
            </a: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воспроизведение музыки ;</a:t>
            </a: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пособия, побуждающие к музыкально-ритмической деятельности;</a:t>
            </a: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пособия, побуждающие к игре; </a:t>
            </a: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музыкально-творческая деятельность</a:t>
            </a:r>
            <a:endParaRPr lang="ru-RU" sz="32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D:\ДЕТСКИЙ САД\ДЕМЧЕНКО АТТЕСТАЦИЯ !\ФОНЫ\359389_музыку-волна-радуга-цветами-пути-ф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med" advClick="0" advTm="773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|0.9|0.7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.2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2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.9|2.2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9|2.3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4.8|2.2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7.5|2.3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2.2|1.7|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8|2.1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9|1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5.7|5.2|5.5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1145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</dc:creator>
  <cp:lastModifiedBy>123</cp:lastModifiedBy>
  <cp:revision>71</cp:revision>
  <dcterms:created xsi:type="dcterms:W3CDTF">2013-03-19T12:25:30Z</dcterms:created>
  <dcterms:modified xsi:type="dcterms:W3CDTF">2013-04-06T08:02:02Z</dcterms:modified>
</cp:coreProperties>
</file>