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3" d="100"/>
          <a:sy n="73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C_789\&#1052;&#1086;&#1080;%20&#1076;&#1086;&#1082;&#1091;&#1084;&#1077;&#1085;&#1090;&#1099;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C_789\&#1052;&#1086;&#1080;%20&#1076;&#1086;&#1082;&#1091;&#1084;&#1077;&#1085;&#1090;&#1099;\&#1050;&#1085;&#1080;&#1075;&#1072;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C_789\&#1052;&#1086;&#1080;%20&#1076;&#1086;&#1082;&#1091;&#1084;&#1077;&#1085;&#1090;&#1099;\&#1050;&#1085;&#1080;&#1075;&#1072;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>
        <c:manualLayout>
          <c:layoutTarget val="inner"/>
          <c:xMode val="edge"/>
          <c:yMode val="edge"/>
          <c:x val="4.7343945910771824E-2"/>
          <c:y val="2.9226022979204642E-2"/>
          <c:w val="0.65132577861719276"/>
          <c:h val="0.90482856797005951"/>
        </c:manualLayout>
      </c:layout>
      <c:barChart>
        <c:barDir val="col"/>
        <c:grouping val="clustered"/>
        <c:ser>
          <c:idx val="0"/>
          <c:order val="0"/>
          <c:tx>
            <c:strRef>
              <c:f>Лист3!$A$28:$D$28</c:f>
              <c:strCache>
                <c:ptCount val="1"/>
                <c:pt idx="0">
                  <c:v>вне ситуации наглядного выбора</c:v>
                </c:pt>
              </c:strCache>
            </c:strRef>
          </c:tx>
          <c:cat>
            <c:numRef>
              <c:f>Лист3!$E$27:$G$27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Лист3!$E$28:$G$28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Лист3!$A$29:$D$29</c:f>
              <c:strCache>
                <c:ptCount val="1"/>
                <c:pt idx="0">
                  <c:v>в ситуации наглядного выбора</c:v>
                </c:pt>
              </c:strCache>
            </c:strRef>
          </c:tx>
          <c:cat>
            <c:numRef>
              <c:f>Лист3!$E$27:$G$27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Лист3!$E$29:$G$29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Лист3!$A$30:$D$30</c:f>
              <c:strCache>
                <c:ptCount val="1"/>
                <c:pt idx="0">
                  <c:v>непонимание речи</c:v>
                </c:pt>
              </c:strCache>
            </c:strRef>
          </c:tx>
          <c:cat>
            <c:numRef>
              <c:f>Лист3!$E$27:$G$27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Лист3!$E$30:$G$30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axId val="52501504"/>
        <c:axId val="52999296"/>
      </c:barChart>
      <c:catAx>
        <c:axId val="52501504"/>
        <c:scaling>
          <c:orientation val="minMax"/>
        </c:scaling>
        <c:axPos val="b"/>
        <c:numFmt formatCode="General" sourceLinked="1"/>
        <c:tickLblPos val="nextTo"/>
        <c:crossAx val="52999296"/>
        <c:crosses val="autoZero"/>
        <c:auto val="1"/>
        <c:lblAlgn val="ctr"/>
        <c:lblOffset val="100"/>
      </c:catAx>
      <c:valAx>
        <c:axId val="52999296"/>
        <c:scaling>
          <c:orientation val="minMax"/>
        </c:scaling>
        <c:axPos val="l"/>
        <c:majorGridlines/>
        <c:numFmt formatCode="General" sourceLinked="1"/>
        <c:tickLblPos val="nextTo"/>
        <c:crossAx val="52501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66844432006201"/>
          <c:y val="0.38615298963465278"/>
          <c:w val="0.2845332000148133"/>
          <c:h val="0.14719710630442803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Лист1!$C$1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Лист1!$A$2:$B$5</c:f>
              <c:strCache>
                <c:ptCount val="4"/>
                <c:pt idx="0">
                  <c:v>слитно</c:v>
                </c:pt>
                <c:pt idx="1">
                  <c:v>по частям</c:v>
                </c:pt>
                <c:pt idx="2">
                  <c:v>по слогам</c:v>
                </c:pt>
                <c:pt idx="3">
                  <c:v>по звукам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Лист1!$A$2:$B$5</c:f>
              <c:strCache>
                <c:ptCount val="4"/>
                <c:pt idx="0">
                  <c:v>слитно</c:v>
                </c:pt>
                <c:pt idx="1">
                  <c:v>по частям</c:v>
                </c:pt>
                <c:pt idx="2">
                  <c:v>по слогам</c:v>
                </c:pt>
                <c:pt idx="3">
                  <c:v>по звукам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Лист1!$A$2:$B$5</c:f>
              <c:strCache>
                <c:ptCount val="4"/>
                <c:pt idx="0">
                  <c:v>слитно</c:v>
                </c:pt>
                <c:pt idx="1">
                  <c:v>по частям</c:v>
                </c:pt>
                <c:pt idx="2">
                  <c:v>по слогам</c:v>
                </c:pt>
                <c:pt idx="3">
                  <c:v>по звукам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overlap val="100"/>
        <c:axId val="66800256"/>
        <c:axId val="66806144"/>
      </c:barChart>
      <c:catAx>
        <c:axId val="66800256"/>
        <c:scaling>
          <c:orientation val="minMax"/>
        </c:scaling>
        <c:axPos val="b"/>
        <c:tickLblPos val="nextTo"/>
        <c:crossAx val="66806144"/>
        <c:crosses val="autoZero"/>
        <c:auto val="1"/>
        <c:lblAlgn val="ctr"/>
        <c:lblOffset val="100"/>
      </c:catAx>
      <c:valAx>
        <c:axId val="66806144"/>
        <c:scaling>
          <c:orientation val="minMax"/>
        </c:scaling>
        <c:axPos val="l"/>
        <c:majorGridlines/>
        <c:numFmt formatCode="General" sourceLinked="1"/>
        <c:tickLblPos val="nextTo"/>
        <c:crossAx val="6680025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Лист2!$A$2:$B$2</c:f>
              <c:strCache>
                <c:ptCount val="1"/>
                <c:pt idx="0">
                  <c:v>слитно</c:v>
                </c:pt>
              </c:strCache>
            </c:strRef>
          </c:tx>
          <c:cat>
            <c:numRef>
              <c:f>Лист2!$C$1:$E$1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Лист2!$C$2:$E$2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Лист2!$A$3:$B$3</c:f>
              <c:strCache>
                <c:ptCount val="1"/>
                <c:pt idx="0">
                  <c:v>по частям</c:v>
                </c:pt>
              </c:strCache>
            </c:strRef>
          </c:tx>
          <c:cat>
            <c:numRef>
              <c:f>Лист2!$C$1:$E$1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Лист2!$C$3:$E$3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Лист2!$A$4:$B$4</c:f>
              <c:strCache>
                <c:ptCount val="1"/>
                <c:pt idx="0">
                  <c:v>по словам</c:v>
                </c:pt>
              </c:strCache>
            </c:strRef>
          </c:tx>
          <c:cat>
            <c:numRef>
              <c:f>Лист2!$C$1:$E$1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Лист2!$C$4:$E$4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overlap val="100"/>
        <c:axId val="66827776"/>
        <c:axId val="66829312"/>
      </c:barChart>
      <c:catAx>
        <c:axId val="66827776"/>
        <c:scaling>
          <c:orientation val="minMax"/>
        </c:scaling>
        <c:axPos val="b"/>
        <c:numFmt formatCode="General" sourceLinked="1"/>
        <c:tickLblPos val="nextTo"/>
        <c:crossAx val="66829312"/>
        <c:crosses val="autoZero"/>
        <c:auto val="1"/>
        <c:lblAlgn val="ctr"/>
        <c:lblOffset val="100"/>
      </c:catAx>
      <c:valAx>
        <c:axId val="66829312"/>
        <c:scaling>
          <c:orientation val="minMax"/>
        </c:scaling>
        <c:axPos val="l"/>
        <c:majorGridlines/>
        <c:numFmt formatCode="General" sourceLinked="1"/>
        <c:tickLblPos val="nextTo"/>
        <c:crossAx val="6682777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Лист2!$A$2</c:f>
              <c:strCache>
                <c:ptCount val="1"/>
                <c:pt idx="0">
                  <c:v>б/а</c:v>
                </c:pt>
              </c:strCache>
            </c:strRef>
          </c:tx>
          <c:cat>
            <c:numRef>
              <c:f>Лист2!$B$1:$D$1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с/а</c:v>
                </c:pt>
              </c:strCache>
            </c:strRef>
          </c:tx>
          <c:cat>
            <c:numRef>
              <c:f>Лист2!$B$1:$D$1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</c:numCache>
            </c:numRef>
          </c:val>
        </c:ser>
        <c:marker val="1"/>
        <c:axId val="66849024"/>
        <c:axId val="66863104"/>
      </c:lineChart>
      <c:catAx>
        <c:axId val="66849024"/>
        <c:scaling>
          <c:orientation val="minMax"/>
        </c:scaling>
        <c:axPos val="b"/>
        <c:numFmt formatCode="General" sourceLinked="1"/>
        <c:tickLblPos val="nextTo"/>
        <c:crossAx val="66863104"/>
        <c:crosses val="autoZero"/>
        <c:auto val="1"/>
        <c:lblAlgn val="ctr"/>
        <c:lblOffset val="100"/>
      </c:catAx>
      <c:valAx>
        <c:axId val="66863104"/>
        <c:scaling>
          <c:orientation val="minMax"/>
        </c:scaling>
        <c:axPos val="l"/>
        <c:majorGridlines/>
        <c:numFmt formatCode="General" sourceLinked="1"/>
        <c:tickLblPos val="nextTo"/>
        <c:crossAx val="668490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б/а</c:v>
                </c:pt>
              </c:strCache>
            </c:strRef>
          </c:tx>
          <c:cat>
            <c:numRef>
              <c:f>Лист1!$B$1:$D$1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с/а</c:v>
                </c:pt>
              </c:strCache>
            </c:strRef>
          </c:tx>
          <c:cat>
            <c:numRef>
              <c:f>Лист1!$B$1:$D$1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marker val="1"/>
        <c:axId val="66900352"/>
        <c:axId val="66901888"/>
      </c:lineChart>
      <c:catAx>
        <c:axId val="66900352"/>
        <c:scaling>
          <c:orientation val="minMax"/>
        </c:scaling>
        <c:axPos val="b"/>
        <c:numFmt formatCode="General" sourceLinked="1"/>
        <c:tickLblPos val="nextTo"/>
        <c:crossAx val="66901888"/>
        <c:crosses val="autoZero"/>
        <c:auto val="1"/>
        <c:lblAlgn val="ctr"/>
        <c:lblOffset val="100"/>
      </c:catAx>
      <c:valAx>
        <c:axId val="66901888"/>
        <c:scaling>
          <c:orientation val="minMax"/>
        </c:scaling>
        <c:axPos val="l"/>
        <c:majorGridlines/>
        <c:numFmt formatCode="General" sourceLinked="1"/>
        <c:tickLblPos val="nextTo"/>
        <c:crossAx val="6690035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Лист2!$A$2</c:f>
              <c:strCache>
                <c:ptCount val="1"/>
                <c:pt idx="0">
                  <c:v>с/а</c:v>
                </c:pt>
              </c:strCache>
            </c:strRef>
          </c:tx>
          <c:cat>
            <c:numRef>
              <c:f>Лист2!$B$1:$D$1</c:f>
              <c:numCache>
                <c:formatCode>General</c:formatCode>
                <c:ptCount val="3"/>
              </c:numCache>
            </c:num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б/а</c:v>
                </c:pt>
              </c:strCache>
            </c:strRef>
          </c:tx>
          <c:cat>
            <c:numRef>
              <c:f>Лист2!$B$1:$D$1</c:f>
              <c:numCache>
                <c:formatCode>General</c:formatCode>
                <c:ptCount val="3"/>
              </c:numCache>
            </c:num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marker val="1"/>
        <c:axId val="66936192"/>
        <c:axId val="66946176"/>
      </c:lineChart>
      <c:catAx>
        <c:axId val="66936192"/>
        <c:scaling>
          <c:orientation val="minMax"/>
        </c:scaling>
        <c:axPos val="b"/>
        <c:numFmt formatCode="General" sourceLinked="1"/>
        <c:tickLblPos val="nextTo"/>
        <c:crossAx val="66946176"/>
        <c:crosses val="autoZero"/>
        <c:auto val="1"/>
        <c:lblAlgn val="ctr"/>
        <c:lblOffset val="100"/>
      </c:catAx>
      <c:valAx>
        <c:axId val="66946176"/>
        <c:scaling>
          <c:orientation val="minMax"/>
        </c:scaling>
        <c:axPos val="l"/>
        <c:majorGridlines/>
        <c:numFmt formatCode="General" sourceLinked="1"/>
        <c:tickLblPos val="nextTo"/>
        <c:crossAx val="66936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Лист3!$A$2</c:f>
              <c:strCache>
                <c:ptCount val="1"/>
                <c:pt idx="0">
                  <c:v>с/а</c:v>
                </c:pt>
              </c:strCache>
            </c:strRef>
          </c:tx>
          <c:cat>
            <c:strRef>
              <c:f>Лист3!$B$1:$D$1</c:f>
              <c:strCache>
                <c:ptCount val="3"/>
                <c:pt idx="0">
                  <c:v>I</c:v>
                </c:pt>
                <c:pt idx="1">
                  <c:v>II</c:v>
                </c:pt>
                <c:pt idx="2">
                  <c:v>III</c:v>
                </c:pt>
              </c:strCache>
            </c:strRef>
          </c:cat>
          <c:val>
            <c:numRef>
              <c:f>Лист3!$B$2:$D$2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б/а</c:v>
                </c:pt>
              </c:strCache>
            </c:strRef>
          </c:tx>
          <c:cat>
            <c:strRef>
              <c:f>Лист3!$B$1:$D$1</c:f>
              <c:strCache>
                <c:ptCount val="3"/>
                <c:pt idx="0">
                  <c:v>I</c:v>
                </c:pt>
                <c:pt idx="1">
                  <c:v>II</c:v>
                </c:pt>
                <c:pt idx="2">
                  <c:v>III</c:v>
                </c:pt>
              </c:strCache>
            </c:strRef>
          </c:cat>
          <c:val>
            <c:numRef>
              <c:f>Лист3!$B$3:$D$3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marker val="1"/>
        <c:axId val="67053056"/>
        <c:axId val="67054592"/>
      </c:lineChart>
      <c:catAx>
        <c:axId val="67053056"/>
        <c:scaling>
          <c:orientation val="minMax"/>
        </c:scaling>
        <c:axPos val="b"/>
        <c:tickLblPos val="nextTo"/>
        <c:crossAx val="67054592"/>
        <c:crosses val="autoZero"/>
        <c:auto val="1"/>
        <c:lblAlgn val="ctr"/>
        <c:lblOffset val="100"/>
      </c:catAx>
      <c:valAx>
        <c:axId val="67054592"/>
        <c:scaling>
          <c:orientation val="minMax"/>
        </c:scaling>
        <c:axPos val="l"/>
        <c:majorGridlines/>
        <c:numFmt formatCode="General" sourceLinked="1"/>
        <c:tickLblPos val="nextTo"/>
        <c:crossAx val="67053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с/а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I</c:v>
                </c:pt>
                <c:pt idx="1">
                  <c:v>II</c:v>
                </c:pt>
                <c:pt idx="2">
                  <c:v>III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б/а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I</c:v>
                </c:pt>
                <c:pt idx="1">
                  <c:v>II</c:v>
                </c:pt>
                <c:pt idx="2">
                  <c:v>III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marker val="1"/>
        <c:axId val="67071360"/>
        <c:axId val="67077248"/>
      </c:lineChart>
      <c:catAx>
        <c:axId val="67071360"/>
        <c:scaling>
          <c:orientation val="minMax"/>
        </c:scaling>
        <c:axPos val="b"/>
        <c:tickLblPos val="nextTo"/>
        <c:crossAx val="67077248"/>
        <c:crosses val="autoZero"/>
        <c:auto val="1"/>
        <c:lblAlgn val="ctr"/>
        <c:lblOffset val="100"/>
      </c:catAx>
      <c:valAx>
        <c:axId val="67077248"/>
        <c:scaling>
          <c:orientation val="minMax"/>
        </c:scaling>
        <c:axPos val="l"/>
        <c:majorGridlines/>
        <c:numFmt formatCode="General" sourceLinked="1"/>
        <c:tickLblPos val="nextTo"/>
        <c:crossAx val="670713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/>
      <c:pieChart>
        <c:varyColors val="1"/>
        <c:ser>
          <c:idx val="0"/>
          <c:order val="0"/>
          <c:tx>
            <c:strRef>
              <c:f>Лист1!$D$1</c:f>
              <c:strCache>
                <c:ptCount val="1"/>
                <c:pt idx="0">
                  <c:v>I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Лист1!$A$2:$C$6</c:f>
              <c:strCache>
                <c:ptCount val="5"/>
                <c:pt idx="0">
                  <c:v>фраза без аграматизма</c:v>
                </c:pt>
                <c:pt idx="1">
                  <c:v>фраза с аграмматизмом</c:v>
                </c:pt>
                <c:pt idx="2">
                  <c:v>полные слова</c:v>
                </c:pt>
                <c:pt idx="3">
                  <c:v>лепетные слова</c:v>
                </c:pt>
                <c:pt idx="4">
                  <c:v>жесты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4987399060923111"/>
          <c:y val="3.2632044153468312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Лист2!$D$1</c:f>
              <c:strCache>
                <c:ptCount val="1"/>
                <c:pt idx="0">
                  <c:v>II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Лист2!$A$2:$C$6</c:f>
              <c:strCache>
                <c:ptCount val="5"/>
                <c:pt idx="0">
                  <c:v>фраза без аграмматизма</c:v>
                </c:pt>
                <c:pt idx="1">
                  <c:v>фраза с аграмматизмом</c:v>
                </c:pt>
                <c:pt idx="2">
                  <c:v>полные слова</c:v>
                </c:pt>
                <c:pt idx="3">
                  <c:v>лепетные слова</c:v>
                </c:pt>
                <c:pt idx="4">
                  <c:v>жесты</c:v>
                </c:pt>
              </c:strCache>
            </c:strRef>
          </c:cat>
          <c:val>
            <c:numRef>
              <c:f>Лист2!$D$2:$D$6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Лист1!$D$1</c:f>
              <c:strCache>
                <c:ptCount val="1"/>
                <c:pt idx="0">
                  <c:v>III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Лист1!$A$2:$C$6</c:f>
              <c:strCache>
                <c:ptCount val="5"/>
                <c:pt idx="0">
                  <c:v>фраза без аграмматизма</c:v>
                </c:pt>
                <c:pt idx="1">
                  <c:v>фраза с аграмматизмом</c:v>
                </c:pt>
                <c:pt idx="2">
                  <c:v>полные слова</c:v>
                </c:pt>
                <c:pt idx="3">
                  <c:v>лепетные слова</c:v>
                </c:pt>
                <c:pt idx="4">
                  <c:v>жесты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187466824673922"/>
          <c:y val="0.23939462099839545"/>
          <c:w val="0.32873044970311943"/>
          <c:h val="0.76060537900160463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Лист1!$A$2:$B$2</c:f>
              <c:strCache>
                <c:ptCount val="1"/>
                <c:pt idx="0">
                  <c:v>звук автоматизирован</c:v>
                </c:pt>
              </c:strCache>
            </c:strRef>
          </c:tx>
          <c:dLbls>
            <c:showVal val="1"/>
          </c:dLbls>
          <c:cat>
            <c:strRef>
              <c:f>Лист1!$C$1:$J$1</c:f>
              <c:strCache>
                <c:ptCount val="8"/>
                <c:pt idx="0">
                  <c:v>Кирилл</c:v>
                </c:pt>
                <c:pt idx="1">
                  <c:v>Маша</c:v>
                </c:pt>
                <c:pt idx="2">
                  <c:v>Никита</c:v>
                </c:pt>
                <c:pt idx="3">
                  <c:v>Егор</c:v>
                </c:pt>
                <c:pt idx="4">
                  <c:v>Лиза</c:v>
                </c:pt>
                <c:pt idx="5">
                  <c:v>Ника</c:v>
                </c:pt>
                <c:pt idx="6">
                  <c:v>Гюнель</c:v>
                </c:pt>
                <c:pt idx="7">
                  <c:v>Карина</c:v>
                </c:pt>
              </c:strCache>
            </c:strRef>
          </c:cat>
          <c:val>
            <c:numRef>
              <c:f>Лист1!$C$2:$J$2</c:f>
              <c:numCache>
                <c:formatCode>General</c:formatCode>
                <c:ptCount val="8"/>
                <c:pt idx="0">
                  <c:v>11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  <c:pt idx="4">
                  <c:v>15</c:v>
                </c:pt>
                <c:pt idx="5">
                  <c:v>4</c:v>
                </c:pt>
                <c:pt idx="6">
                  <c:v>10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Лист1!$A$3:$B$3</c:f>
              <c:strCache>
                <c:ptCount val="1"/>
                <c:pt idx="0">
                  <c:v>автоматизация звука</c:v>
                </c:pt>
              </c:strCache>
            </c:strRef>
          </c:tx>
          <c:dLbls>
            <c:showVal val="1"/>
          </c:dLbls>
          <c:cat>
            <c:strRef>
              <c:f>Лист1!$C$1:$J$1</c:f>
              <c:strCache>
                <c:ptCount val="8"/>
                <c:pt idx="0">
                  <c:v>Кирилл</c:v>
                </c:pt>
                <c:pt idx="1">
                  <c:v>Маша</c:v>
                </c:pt>
                <c:pt idx="2">
                  <c:v>Никита</c:v>
                </c:pt>
                <c:pt idx="3">
                  <c:v>Егор</c:v>
                </c:pt>
                <c:pt idx="4">
                  <c:v>Лиза</c:v>
                </c:pt>
                <c:pt idx="5">
                  <c:v>Ника</c:v>
                </c:pt>
                <c:pt idx="6">
                  <c:v>Гюнель</c:v>
                </c:pt>
                <c:pt idx="7">
                  <c:v>Карина</c:v>
                </c:pt>
              </c:strCache>
            </c:strRef>
          </c:cat>
          <c:val>
            <c:numRef>
              <c:f>Лист1!$C$3:$J$3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3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Лист1!$A$4:$B$4</c:f>
              <c:strCache>
                <c:ptCount val="1"/>
                <c:pt idx="0">
                  <c:v>звук отсутствует</c:v>
                </c:pt>
              </c:strCache>
            </c:strRef>
          </c:tx>
          <c:dLbls>
            <c:showVal val="1"/>
          </c:dLbls>
          <c:cat>
            <c:strRef>
              <c:f>Лист1!$C$1:$J$1</c:f>
              <c:strCache>
                <c:ptCount val="8"/>
                <c:pt idx="0">
                  <c:v>Кирилл</c:v>
                </c:pt>
                <c:pt idx="1">
                  <c:v>Маша</c:v>
                </c:pt>
                <c:pt idx="2">
                  <c:v>Никита</c:v>
                </c:pt>
                <c:pt idx="3">
                  <c:v>Егор</c:v>
                </c:pt>
                <c:pt idx="4">
                  <c:v>Лиза</c:v>
                </c:pt>
                <c:pt idx="5">
                  <c:v>Ника</c:v>
                </c:pt>
                <c:pt idx="6">
                  <c:v>Гюнель</c:v>
                </c:pt>
                <c:pt idx="7">
                  <c:v>Карина</c:v>
                </c:pt>
              </c:strCache>
            </c:strRef>
          </c:cat>
          <c:val>
            <c:numRef>
              <c:f>Лист1!$C$4:$J$4</c:f>
              <c:numCache>
                <c:formatCode>General</c:formatCode>
                <c:ptCount val="8"/>
                <c:pt idx="0">
                  <c:v>16</c:v>
                </c:pt>
                <c:pt idx="1">
                  <c:v>17</c:v>
                </c:pt>
                <c:pt idx="2">
                  <c:v>20</c:v>
                </c:pt>
                <c:pt idx="3">
                  <c:v>20</c:v>
                </c:pt>
                <c:pt idx="4">
                  <c:v>8</c:v>
                </c:pt>
                <c:pt idx="5">
                  <c:v>24</c:v>
                </c:pt>
                <c:pt idx="6">
                  <c:v>14</c:v>
                </c:pt>
                <c:pt idx="7">
                  <c:v>18</c:v>
                </c:pt>
              </c:numCache>
            </c:numRef>
          </c:val>
        </c:ser>
        <c:overlap val="100"/>
        <c:axId val="65922176"/>
        <c:axId val="65923712"/>
      </c:barChart>
      <c:catAx>
        <c:axId val="65922176"/>
        <c:scaling>
          <c:orientation val="minMax"/>
        </c:scaling>
        <c:axPos val="b"/>
        <c:tickLblPos val="nextTo"/>
        <c:crossAx val="65923712"/>
        <c:crosses val="autoZero"/>
        <c:auto val="1"/>
        <c:lblAlgn val="ctr"/>
        <c:lblOffset val="100"/>
      </c:catAx>
      <c:valAx>
        <c:axId val="65923712"/>
        <c:scaling>
          <c:orientation val="minMax"/>
        </c:scaling>
        <c:axPos val="l"/>
        <c:majorGridlines/>
        <c:numFmt formatCode="General" sourceLinked="1"/>
        <c:tickLblPos val="nextTo"/>
        <c:crossAx val="6592217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Лист1!$A$2:$B$2</c:f>
              <c:strCache>
                <c:ptCount val="1"/>
                <c:pt idx="0">
                  <c:v>кол-во слогов</c:v>
                </c:pt>
              </c:strCache>
            </c:strRef>
          </c:tx>
          <c:marker>
            <c:symbol val="none"/>
          </c:marker>
          <c:cat>
            <c:numRef>
              <c:f>Лист1!$C$1:$E$1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Лист1!$C$2:$E$2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marker val="1"/>
        <c:axId val="65943808"/>
        <c:axId val="65957888"/>
      </c:lineChart>
      <c:catAx>
        <c:axId val="65943808"/>
        <c:scaling>
          <c:orientation val="minMax"/>
        </c:scaling>
        <c:axPos val="b"/>
        <c:numFmt formatCode="General" sourceLinked="1"/>
        <c:tickLblPos val="nextTo"/>
        <c:crossAx val="65957888"/>
        <c:crosses val="autoZero"/>
        <c:auto val="1"/>
        <c:lblAlgn val="ctr"/>
        <c:lblOffset val="100"/>
      </c:catAx>
      <c:valAx>
        <c:axId val="65957888"/>
        <c:scaling>
          <c:orientation val="minMax"/>
        </c:scaling>
        <c:axPos val="l"/>
        <c:majorGridlines/>
        <c:numFmt formatCode="General" sourceLinked="1"/>
        <c:tickLblPos val="nextTo"/>
        <c:crossAx val="6594380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Лист2!$A$2:$A$9</c:f>
              <c:strCache>
                <c:ptCount val="8"/>
                <c:pt idx="0">
                  <c:v>кирилл</c:v>
                </c:pt>
                <c:pt idx="1">
                  <c:v>егор</c:v>
                </c:pt>
                <c:pt idx="2">
                  <c:v>лиза</c:v>
                </c:pt>
                <c:pt idx="3">
                  <c:v>карина</c:v>
                </c:pt>
                <c:pt idx="4">
                  <c:v>маша</c:v>
                </c:pt>
                <c:pt idx="5">
                  <c:v>никита</c:v>
                </c:pt>
                <c:pt idx="6">
                  <c:v>ника</c:v>
                </c:pt>
                <c:pt idx="7">
                  <c:v>гюнель</c:v>
                </c:pt>
              </c:strCache>
            </c:strRef>
          </c:cat>
          <c:val>
            <c:numRef>
              <c:f>Лист2!$B$2:$B$9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Лист2!$A$2:$A$9</c:f>
              <c:strCache>
                <c:ptCount val="8"/>
                <c:pt idx="0">
                  <c:v>кирилл</c:v>
                </c:pt>
                <c:pt idx="1">
                  <c:v>егор</c:v>
                </c:pt>
                <c:pt idx="2">
                  <c:v>лиза</c:v>
                </c:pt>
                <c:pt idx="3">
                  <c:v>карина</c:v>
                </c:pt>
                <c:pt idx="4">
                  <c:v>маша</c:v>
                </c:pt>
                <c:pt idx="5">
                  <c:v>никита</c:v>
                </c:pt>
                <c:pt idx="6">
                  <c:v>ника</c:v>
                </c:pt>
                <c:pt idx="7">
                  <c:v>гюнель</c:v>
                </c:pt>
              </c:strCache>
            </c:strRef>
          </c:cat>
          <c:val>
            <c:numRef>
              <c:f>Лист2!$C$2:$C$9</c:f>
              <c:numCache>
                <c:formatCode>General</c:formatCode>
                <c:ptCount val="8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Лист2!$A$2:$A$9</c:f>
              <c:strCache>
                <c:ptCount val="8"/>
                <c:pt idx="0">
                  <c:v>кирилл</c:v>
                </c:pt>
                <c:pt idx="1">
                  <c:v>егор</c:v>
                </c:pt>
                <c:pt idx="2">
                  <c:v>лиза</c:v>
                </c:pt>
                <c:pt idx="3">
                  <c:v>карина</c:v>
                </c:pt>
                <c:pt idx="4">
                  <c:v>маша</c:v>
                </c:pt>
                <c:pt idx="5">
                  <c:v>никита</c:v>
                </c:pt>
                <c:pt idx="6">
                  <c:v>ника</c:v>
                </c:pt>
                <c:pt idx="7">
                  <c:v>гюнель</c:v>
                </c:pt>
              </c:strCache>
            </c:strRef>
          </c:cat>
          <c:val>
            <c:numRef>
              <c:f>Лист2!$D$2:$D$9</c:f>
              <c:numCache>
                <c:formatCode>General</c:formatCode>
                <c:ptCount val="8"/>
                <c:pt idx="0">
                  <c:v>6</c:v>
                </c:pt>
                <c:pt idx="1">
                  <c:v>4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</c:numCache>
            </c:numRef>
          </c:val>
        </c:ser>
        <c:axId val="65987712"/>
        <c:axId val="65989248"/>
      </c:barChart>
      <c:catAx>
        <c:axId val="65987712"/>
        <c:scaling>
          <c:orientation val="minMax"/>
        </c:scaling>
        <c:axPos val="b"/>
        <c:tickLblPos val="nextTo"/>
        <c:crossAx val="65989248"/>
        <c:crosses val="autoZero"/>
        <c:auto val="1"/>
        <c:lblAlgn val="ctr"/>
        <c:lblOffset val="100"/>
      </c:catAx>
      <c:valAx>
        <c:axId val="65989248"/>
        <c:scaling>
          <c:orientation val="minMax"/>
        </c:scaling>
        <c:axPos val="l"/>
        <c:majorGridlines/>
        <c:numFmt formatCode="General" sourceLinked="1"/>
        <c:tickLblPos val="nextTo"/>
        <c:crossAx val="659877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Лист1!$A$2:$B$2</c:f>
              <c:strCache>
                <c:ptCount val="1"/>
                <c:pt idx="0">
                  <c:v>соблюдает</c:v>
                </c:pt>
              </c:strCache>
            </c:strRef>
          </c:tx>
          <c:cat>
            <c:numRef>
              <c:f>Лист1!$C$1:$E$1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Лист1!$C$2:$E$2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Лист1!$A$3:$B$3</c:f>
              <c:strCache>
                <c:ptCount val="1"/>
                <c:pt idx="0">
                  <c:v>не всегда</c:v>
                </c:pt>
              </c:strCache>
            </c:strRef>
          </c:tx>
          <c:cat>
            <c:numRef>
              <c:f>Лист1!$C$1:$E$1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Лист1!$C$3:$E$3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Лист1!$A$4:$B$4</c:f>
              <c:strCache>
                <c:ptCount val="1"/>
                <c:pt idx="0">
                  <c:v>не соблюдает</c:v>
                </c:pt>
              </c:strCache>
            </c:strRef>
          </c:tx>
          <c:cat>
            <c:numRef>
              <c:f>Лист1!$C$1:$E$1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Лист1!$C$4:$E$4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axId val="66772992"/>
        <c:axId val="66774528"/>
      </c:barChart>
      <c:catAx>
        <c:axId val="66772992"/>
        <c:scaling>
          <c:orientation val="minMax"/>
        </c:scaling>
        <c:axPos val="b"/>
        <c:numFmt formatCode="General" sourceLinked="1"/>
        <c:tickLblPos val="nextTo"/>
        <c:crossAx val="66774528"/>
        <c:crosses val="autoZero"/>
        <c:auto val="1"/>
        <c:lblAlgn val="ctr"/>
        <c:lblOffset val="100"/>
      </c:catAx>
      <c:valAx>
        <c:axId val="66774528"/>
        <c:scaling>
          <c:orientation val="minMax"/>
        </c:scaling>
        <c:axPos val="l"/>
        <c:majorGridlines/>
        <c:numFmt formatCode="General" sourceLinked="1"/>
        <c:tickLblPos val="nextTo"/>
        <c:crossAx val="6677299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DE15-C027-42DD-BCAE-D68045761B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80D10-CA38-417B-A866-1B4917CADC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0&amp;text=%D0%BA%D0%B0%D1%80%D1%82%D0%B8%D0%BD%D0%BA%D0%B8%20%D0%B3%D0%BB%D1%83%D1%85%D0%B8%D1%85%20%D0%B4%D0%B5%D1%82%D0%BE%D0%BA&amp;noreask=1&amp;pos=0&amp;lr=48&amp;rpt=simage&amp;uinfo=ww-1173-wh-599-fw-948-fh-448-pd-1&amp;img_url=http%3A%2F%2Fketabak.org%2Ftarvij%2Fsites%2Fdefault%2Ffiles%2Fnashenavayan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Воспроизведение звуков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15616" y="1916832"/>
          <a:ext cx="65527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Обследование речевого дыхания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99592" y="1772816"/>
          <a:ext cx="7344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Обследование речевого дыхания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55576" y="1268760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Соблюдение норм орфоэпии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87624" y="1340768"/>
          <a:ext cx="67687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 воспроизведения слов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99592" y="1268760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 воспроизведения фразы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339752" y="1700808"/>
          <a:ext cx="4572000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Педагогическое обследование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Ощущение звучания игрушек: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Низкие частоты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Средние частоты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Высокие частоты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Ощущение звучания речи: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Шепот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Голос разговорной громкости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Голос повышенной громкости</a:t>
            </a:r>
          </a:p>
          <a:p>
            <a:pPr>
              <a:buNone/>
            </a:pPr>
            <a:r>
              <a:rPr lang="ru-RU" dirty="0" smtClean="0"/>
              <a:t>Различение на слух звукоподражаний, лепетных и полных слов.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403648" y="2177524"/>
          <a:ext cx="6768752" cy="4275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Ощущение звучания шепота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15616" y="2057400"/>
          <a:ext cx="6840760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Ощущение звучания голоса разговорной речи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Ощущение звучания низких частот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59632" y="1484784"/>
          <a:ext cx="67687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Общая характеристика методики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Методика комплексного психолого-педагогического обследования детей с нарушенным слухом разработана и апробирована в Институте коррекционной педагогики РАО в Центре ранней диагностики и специальной помощи детям с выявленными отклонениями в развитии.</a:t>
            </a:r>
          </a:p>
          <a:p>
            <a:r>
              <a:rPr lang="ru-RU" dirty="0" smtClean="0"/>
              <a:t>Автор Николаева </a:t>
            </a:r>
            <a:r>
              <a:rPr lang="ru-RU" smtClean="0"/>
              <a:t>Татьяна Вячеславовна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Ощущение звучания средних частот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87624" y="1268760"/>
          <a:ext cx="66967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Ощущение звучания высоких частот</a:t>
            </a:r>
            <a:endParaRPr lang="ru-RU" dirty="0"/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1475656" y="1196752"/>
          <a:ext cx="66967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pucp.edu.pe/media/2514/20130923-pch318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264696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Обследование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Социальное развитие</a:t>
            </a:r>
          </a:p>
          <a:p>
            <a:r>
              <a:rPr lang="ru-RU" dirty="0" smtClean="0"/>
              <a:t>Физическое развитие</a:t>
            </a:r>
          </a:p>
          <a:p>
            <a:r>
              <a:rPr lang="ru-RU" dirty="0" smtClean="0"/>
              <a:t>Познавательное развитие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обследования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коррекционной группы</a:t>
            </a:r>
          </a:p>
          <a:p>
            <a:r>
              <a:rPr lang="ru-RU" dirty="0" smtClean="0"/>
              <a:t>Учитель-дефектолог</a:t>
            </a:r>
          </a:p>
          <a:p>
            <a:r>
              <a:rPr lang="ru-RU" dirty="0" smtClean="0"/>
              <a:t>Учитель-логопед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 smtClean="0"/>
              <a:t>психолог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Логопедическое обследование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Обследование речи (изучение понимания ребенком обращенной к нему устной речи и определение состояния его активной речи)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Обследование слуха (с индивидуальными слуховыми аппаратами и без индивидуальных слуховых аппаратов)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Обследование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Уровень понимания ребенком устной речи: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Понимает ли ребенок фразы, отдельные слова вне ситуации наглядного выбора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Понимает ли в ситуации ограниченного наглядного выбора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Непонимание ребенком обращенной речи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Активная речь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Фраза без аграмматизма, состоящая из 2-3 слов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Фраза с аграмматизмом из 2-3 лепетных и полных слов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Полные, лепетные слова, звукоподражания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Отнесенный лепет, голосовые реакции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Неотнесенный лепет, крик, жесты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Обследование речи (3-5 год обучения)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Обследование речевого дыхания (количество слогов на одном выдохе)</a:t>
            </a:r>
          </a:p>
          <a:p>
            <a:r>
              <a:rPr lang="ru-RU" dirty="0" smtClean="0"/>
              <a:t>Состояние голоса  и его особенности (сила, высота, тембр)</a:t>
            </a:r>
          </a:p>
          <a:p>
            <a:r>
              <a:rPr lang="ru-RU" dirty="0" smtClean="0"/>
              <a:t>Внятность речи</a:t>
            </a:r>
          </a:p>
          <a:p>
            <a:r>
              <a:rPr lang="ru-RU" dirty="0" smtClean="0"/>
              <a:t>Темп</a:t>
            </a:r>
          </a:p>
          <a:p>
            <a:r>
              <a:rPr lang="ru-RU" dirty="0" smtClean="0"/>
              <a:t>Интонационная сторона речи</a:t>
            </a:r>
          </a:p>
          <a:p>
            <a:r>
              <a:rPr lang="ru-RU" dirty="0" smtClean="0"/>
              <a:t>Способ воспроизведения слов</a:t>
            </a:r>
          </a:p>
          <a:p>
            <a:r>
              <a:rPr lang="ru-RU" dirty="0" smtClean="0"/>
              <a:t>Качество воспроизведения звуков</a:t>
            </a:r>
          </a:p>
          <a:p>
            <a:r>
              <a:rPr lang="ru-RU" dirty="0" smtClean="0"/>
              <a:t>Соблюдение норм орфоэпии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1772816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Понимание обращенной речи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Состояние самостоятельной речи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556792"/>
          <a:ext cx="43204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51520" y="1340768"/>
          <a:ext cx="27363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491880" y="1484784"/>
          <a:ext cx="27363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300192" y="1556792"/>
          <a:ext cx="25922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284</Words>
  <Application>Microsoft Office PowerPoint</Application>
  <PresentationFormat>Экран (4:3)</PresentationFormat>
  <Paragraphs>63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Общая характеристика методики</vt:lpstr>
      <vt:lpstr>Обследование ребенка</vt:lpstr>
      <vt:lpstr>Участники обследования</vt:lpstr>
      <vt:lpstr>Логопедическое обследование</vt:lpstr>
      <vt:lpstr>Обследование речи</vt:lpstr>
      <vt:lpstr>Обследование речи (3-5 год обучения)</vt:lpstr>
      <vt:lpstr>Понимание обращенной речи</vt:lpstr>
      <vt:lpstr>Состояние самостоятельной речи </vt:lpstr>
      <vt:lpstr> Воспроизведение звуков</vt:lpstr>
      <vt:lpstr>Обследование речевого дыхания</vt:lpstr>
      <vt:lpstr>Обследование речевого дыхания</vt:lpstr>
      <vt:lpstr>Соблюдение норм орфоэпии</vt:lpstr>
      <vt:lpstr>Характер воспроизведения слов</vt:lpstr>
      <vt:lpstr>Характер воспроизведения фразы</vt:lpstr>
      <vt:lpstr>Педагогическое обследование слуха</vt:lpstr>
      <vt:lpstr>Ощущение звучания шепота</vt:lpstr>
      <vt:lpstr>Ощущение звучания голоса разговорной речи</vt:lpstr>
      <vt:lpstr>Ощущение звучания низких частот</vt:lpstr>
      <vt:lpstr>Ощущение звучания средних частот</vt:lpstr>
      <vt:lpstr>Ощущение звучания высоких частот</vt:lpstr>
      <vt:lpstr>СПАСИБО ЗА ВНИМАНИЕ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Acer_Notebook</dc:creator>
  <cp:lastModifiedBy>Acer_Notebook</cp:lastModifiedBy>
  <cp:revision>3</cp:revision>
  <dcterms:created xsi:type="dcterms:W3CDTF">2014-03-15T06:37:34Z</dcterms:created>
  <dcterms:modified xsi:type="dcterms:W3CDTF">2014-03-15T06:55:59Z</dcterms:modified>
</cp:coreProperties>
</file>