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61" r:id="rId2"/>
    <p:sldId id="299" r:id="rId3"/>
    <p:sldId id="284" r:id="rId4"/>
    <p:sldId id="316" r:id="rId5"/>
    <p:sldId id="317" r:id="rId6"/>
    <p:sldId id="283" r:id="rId7"/>
    <p:sldId id="290" r:id="rId8"/>
    <p:sldId id="301" r:id="rId9"/>
    <p:sldId id="307" r:id="rId10"/>
    <p:sldId id="279" r:id="rId11"/>
    <p:sldId id="285" r:id="rId12"/>
    <p:sldId id="318" r:id="rId13"/>
    <p:sldId id="320" r:id="rId14"/>
    <p:sldId id="286" r:id="rId15"/>
    <p:sldId id="288" r:id="rId16"/>
    <p:sldId id="322" r:id="rId17"/>
    <p:sldId id="300" r:id="rId18"/>
    <p:sldId id="298" r:id="rId19"/>
    <p:sldId id="32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52C4805-054B-48D4-8384-B4D30FA9F851}">
          <p14:sldIdLst>
            <p14:sldId id="261"/>
            <p14:sldId id="299"/>
            <p14:sldId id="284"/>
            <p14:sldId id="316"/>
            <p14:sldId id="317"/>
            <p14:sldId id="283"/>
            <p14:sldId id="290"/>
          </p14:sldIdLst>
        </p14:section>
        <p14:section name="Раздел без заголовка" id="{39525BCE-6587-4DDE-B473-41A57F2B3270}">
          <p14:sldIdLst>
            <p14:sldId id="301"/>
            <p14:sldId id="307"/>
            <p14:sldId id="279"/>
            <p14:sldId id="285"/>
            <p14:sldId id="318"/>
            <p14:sldId id="320"/>
            <p14:sldId id="286"/>
            <p14:sldId id="288"/>
            <p14:sldId id="322"/>
            <p14:sldId id="300"/>
            <p14:sldId id="298"/>
            <p14:sldId id="32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66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97" autoAdjust="0"/>
  </p:normalViewPr>
  <p:slideViewPr>
    <p:cSldViewPr>
      <p:cViewPr varScale="1">
        <p:scale>
          <a:sx n="98" d="100"/>
          <a:sy n="98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ru-RU" dirty="0"/>
              <a:t>  </a:t>
            </a:r>
            <a:r>
              <a:rPr lang="ru-RU" sz="2000" dirty="0"/>
              <a:t>Влияние музыки </a:t>
            </a:r>
          </a:p>
          <a:p>
            <a:pPr algn="ctr">
              <a:defRPr/>
            </a:pPr>
            <a:r>
              <a:rPr lang="ru-RU" sz="2000" dirty="0"/>
              <a:t> на духовно-нравственное воспитание в семье.</a:t>
            </a:r>
          </a:p>
        </c:rich>
      </c:tx>
      <c:layout>
        <c:manualLayout>
          <c:xMode val="edge"/>
          <c:yMode val="edge"/>
          <c:x val="0.2038482941423421"/>
          <c:y val="8.9597737003580813E-2"/>
        </c:manualLayout>
      </c:layout>
      <c:overlay val="0"/>
      <c:spPr>
        <a:gradFill rotWithShape="1">
          <a:gsLst>
            <a:gs pos="0">
              <a:srgbClr val="C19859">
                <a:shade val="51000"/>
                <a:satMod val="130000"/>
              </a:srgbClr>
            </a:gs>
            <a:gs pos="80000">
              <a:srgbClr val="C19859">
                <a:shade val="93000"/>
                <a:satMod val="130000"/>
              </a:srgbClr>
            </a:gs>
            <a:gs pos="100000">
              <a:srgbClr val="C198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1"/>
        </a:solidFill>
      </c:spPr>
    </c:sideWall>
    <c:backWall>
      <c:thickness val="0"/>
      <c:spPr>
        <a:solidFill>
          <a:schemeClr val="accent1"/>
        </a:solidFill>
      </c:spPr>
    </c:backWall>
    <c:plotArea>
      <c:layout>
        <c:manualLayout>
          <c:layoutTarget val="inner"/>
          <c:xMode val="edge"/>
          <c:yMode val="edge"/>
          <c:x val="9.7770691170766602E-2"/>
          <c:y val="0.33555754341471639"/>
          <c:w val="0.84387053972560555"/>
          <c:h val="0.547623061039194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Лист4!$B$119</c:f>
              <c:strCache>
                <c:ptCount val="1"/>
                <c:pt idx="0">
                  <c:v>Влияние музыки</c:v>
                </c:pt>
              </c:strCache>
            </c:strRef>
          </c:tx>
          <c:spPr>
            <a:solidFill>
              <a:srgbClr val="FF9900"/>
            </a:solidFill>
            <a:ln w="19050">
              <a:solidFill>
                <a:sysClr val="windowText" lastClr="000000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c:spPr>
          <c:invertIfNegative val="0"/>
          <c:cat>
            <c:strRef>
              <c:f>Лист4!$A$120:$A$122</c:f>
              <c:strCache>
                <c:ptCount val="3"/>
                <c:pt idx="0">
                  <c:v>Угроза духовного оскудения</c:v>
                </c:pt>
                <c:pt idx="1">
                  <c:v>Больше нравится слушать</c:v>
                </c:pt>
                <c:pt idx="2">
                  <c:v>Решение проблемы</c:v>
                </c:pt>
              </c:strCache>
            </c:strRef>
          </c:cat>
          <c:val>
            <c:numRef>
              <c:f>Лист4!$B$120:$B$122</c:f>
              <c:numCache>
                <c:formatCode>0%</c:formatCode>
                <c:ptCount val="3"/>
                <c:pt idx="0">
                  <c:v>1</c:v>
                </c:pt>
                <c:pt idx="1">
                  <c:v>0.8</c:v>
                </c:pt>
                <c:pt idx="2">
                  <c:v>0.3</c:v>
                </c:pt>
              </c:numCache>
            </c:numRef>
          </c:val>
        </c:ser>
        <c:ser>
          <c:idx val="1"/>
          <c:order val="1"/>
          <c:tx>
            <c:strRef>
              <c:f>Лист4!$C$119</c:f>
              <c:strCache>
                <c:ptCount val="1"/>
              </c:strCache>
            </c:strRef>
          </c:tx>
          <c:invertIfNegative val="0"/>
          <c:cat>
            <c:strRef>
              <c:f>Лист4!$A$120:$A$122</c:f>
              <c:strCache>
                <c:ptCount val="3"/>
                <c:pt idx="0">
                  <c:v>Угроза духовного оскудения</c:v>
                </c:pt>
                <c:pt idx="1">
                  <c:v>Больше нравится слушать</c:v>
                </c:pt>
                <c:pt idx="2">
                  <c:v>Решение проблемы</c:v>
                </c:pt>
              </c:strCache>
            </c:strRef>
          </c:cat>
          <c:val>
            <c:numRef>
              <c:f>Лист4!$C$120:$C$122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06308736"/>
        <c:axId val="106310272"/>
        <c:axId val="0"/>
      </c:bar3DChart>
      <c:catAx>
        <c:axId val="10630873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solidFill>
            <a:srgbClr val="FFCC99"/>
          </a:soli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c:spPr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ru-RU"/>
          </a:p>
        </c:txPr>
        <c:crossAx val="106310272"/>
        <c:crosses val="autoZero"/>
        <c:auto val="1"/>
        <c:lblAlgn val="ctr"/>
        <c:lblOffset val="100"/>
        <c:noMultiLvlLbl val="0"/>
      </c:catAx>
      <c:valAx>
        <c:axId val="106310272"/>
        <c:scaling>
          <c:orientation val="minMax"/>
        </c:scaling>
        <c:delete val="0"/>
        <c:axPos val="l"/>
        <c:majorGridlines>
          <c:spPr>
            <a:ln>
              <a:solidFill>
                <a:srgbClr val="7F7F7F"/>
              </a:solidFill>
            </a:ln>
          </c:spPr>
        </c:majorGridlines>
        <c:minorGridlines>
          <c:spPr>
            <a:ln w="38100" cap="flat" cmpd="sng" algn="ctr">
              <a:solidFill>
                <a:srgbClr val="C1985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</c:min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ru-RU"/>
          </a:p>
        </c:txPr>
        <c:crossAx val="106308736"/>
        <c:crosses val="autoZero"/>
        <c:crossBetween val="between"/>
      </c:valAx>
      <c:spPr>
        <a:gradFill rotWithShape="1">
          <a:gsLst>
            <a:gs pos="0">
              <a:srgbClr val="C19859">
                <a:shade val="51000"/>
                <a:satMod val="130000"/>
              </a:srgbClr>
            </a:gs>
            <a:gs pos="80000">
              <a:srgbClr val="C19859">
                <a:shade val="93000"/>
                <a:satMod val="130000"/>
              </a:srgbClr>
            </a:gs>
            <a:gs pos="100000">
              <a:srgbClr val="C19859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</c:plotArea>
    <c:legend>
      <c:legendPos val="r"/>
      <c:layout>
        <c:manualLayout>
          <c:xMode val="edge"/>
          <c:yMode val="edge"/>
          <c:x val="0.88830803149606297"/>
          <c:y val="0.79412392875887361"/>
          <c:w val="5.5543292460681756E-3"/>
          <c:h val="1.7064435369250158E-2"/>
        </c:manualLayout>
      </c:layout>
      <c:overlay val="0"/>
    </c:legend>
    <c:plotVisOnly val="1"/>
    <c:dispBlanksAs val="gap"/>
    <c:showDLblsOverMax val="0"/>
  </c:chart>
  <c:spPr>
    <a:solidFill>
      <a:srgbClr val="C19859"/>
    </a:solidFill>
    <a:ln w="38100" cap="flat" cmpd="sng" algn="ctr">
      <a:solidFill>
        <a:sysClr val="window" lastClr="FFFFFF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ysClr val="window" lastClr="FFFFFF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Влияние</a:t>
            </a:r>
            <a:r>
              <a:rPr lang="ru-RU" sz="2000" i="1" baseline="0" dirty="0" smtClean="0">
                <a:solidFill>
                  <a:schemeClr val="bg1"/>
                </a:solidFill>
              </a:rPr>
              <a:t> музыки</a:t>
            </a:r>
          </a:p>
          <a:p>
            <a:pPr>
              <a:defRPr/>
            </a:pPr>
            <a:r>
              <a:rPr lang="ru-RU" sz="2000" i="1" baseline="0" dirty="0" smtClean="0">
                <a:solidFill>
                  <a:schemeClr val="bg1"/>
                </a:solidFill>
              </a:rPr>
              <a:t>на духовно-нравственное воспитание в семье</a:t>
            </a:r>
            <a:endParaRPr lang="ru-RU" sz="2000" i="1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6565106425483814"/>
          <c:y val="3.0672920400148775E-2"/>
        </c:manualLayout>
      </c:layout>
      <c:overlay val="1"/>
      <c:spPr>
        <a:gradFill flip="none" rotWithShape="1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scene3d>
          <a:camera prst="orthographicFront"/>
          <a:lightRig rig="threePt" dir="t"/>
        </a:scene3d>
        <a:sp3d>
          <a:bevelT/>
        </a:sp3d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bg2">
            <a:lumMod val="75000"/>
          </a:schemeClr>
        </a:solidFill>
      </c:spPr>
    </c:sideWall>
    <c:backWall>
      <c:thickness val="0"/>
      <c:spPr>
        <a:solidFill>
          <a:schemeClr val="bg2">
            <a:lumMod val="75000"/>
          </a:schemeClr>
        </a:solidFill>
      </c:spPr>
    </c:backWall>
    <c:plotArea>
      <c:layout>
        <c:manualLayout>
          <c:layoutTarget val="inner"/>
          <c:xMode val="edge"/>
          <c:yMode val="edge"/>
          <c:x val="0.12390237063606691"/>
          <c:y val="0.2381651636130607"/>
          <c:w val="0.82982446394845022"/>
          <c:h val="0.6367943819446793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</c:dPt>
          <c:dPt>
            <c:idx val="6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</c:dPt>
          <c:cat>
            <c:strRef>
              <c:f>Лист4!$A$137:$A$144</c:f>
              <c:strCache>
                <c:ptCount val="8"/>
                <c:pt idx="0">
                  <c:v>Угроза</c:v>
                </c:pt>
                <c:pt idx="1">
                  <c:v>духовног</c:v>
                </c:pt>
                <c:pt idx="2">
                  <c:v>оскудения</c:v>
                </c:pt>
                <c:pt idx="3">
                  <c:v>Больше</c:v>
                </c:pt>
                <c:pt idx="4">
                  <c:v>нравится </c:v>
                </c:pt>
                <c:pt idx="5">
                  <c:v>слушать</c:v>
                </c:pt>
                <c:pt idx="6">
                  <c:v>Решение</c:v>
                </c:pt>
                <c:pt idx="7">
                  <c:v>проблемы</c:v>
                </c:pt>
              </c:strCache>
            </c:strRef>
          </c:cat>
          <c:val>
            <c:numRef>
              <c:f>Лист4!$B$137:$B$144</c:f>
              <c:numCache>
                <c:formatCode>General</c:formatCode>
                <c:ptCount val="8"/>
                <c:pt idx="0" formatCode="0%">
                  <c:v>1</c:v>
                </c:pt>
                <c:pt idx="3" formatCode="0%">
                  <c:v>0.6</c:v>
                </c:pt>
                <c:pt idx="6" formatCode="0%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pyramid"/>
        <c:axId val="328843648"/>
        <c:axId val="328845184"/>
        <c:axId val="0"/>
      </c:bar3DChart>
      <c:catAx>
        <c:axId val="3288436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chemeClr val="accent6">
              <a:lumMod val="60000"/>
              <a:lumOff val="40000"/>
            </a:schemeClr>
          </a:solidFill>
        </c:spPr>
        <c:txPr>
          <a:bodyPr/>
          <a:lstStyle/>
          <a:p>
            <a:pPr>
              <a:spcBef>
                <a:spcPts val="0"/>
              </a:spcBef>
              <a:defRPr sz="1050"/>
            </a:pPr>
            <a:endParaRPr lang="ru-RU"/>
          </a:p>
        </c:txPr>
        <c:crossAx val="328845184"/>
        <c:crosses val="autoZero"/>
        <c:auto val="1"/>
        <c:lblAlgn val="ctr"/>
        <c:lblOffset val="100"/>
        <c:noMultiLvlLbl val="0"/>
      </c:catAx>
      <c:valAx>
        <c:axId val="328845184"/>
        <c:scaling>
          <c:orientation val="minMax"/>
        </c:scaling>
        <c:delete val="0"/>
        <c:axPos val="l"/>
        <c:majorGridlines/>
        <c:min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/>
            </a:pPr>
            <a:endParaRPr lang="ru-RU"/>
          </a:p>
        </c:txPr>
        <c:crossAx val="328843648"/>
        <c:crosses val="autoZero"/>
        <c:crossBetween val="between"/>
      </c:valAx>
      <c:spPr>
        <a:gradFill flip="none" rotWithShape="1">
          <a:gsLst>
            <a:gs pos="0">
              <a:schemeClr val="accent6">
                <a:tint val="96000"/>
                <a:satMod val="120000"/>
                <a:lumMod val="120000"/>
              </a:schemeClr>
            </a:gs>
            <a:gs pos="100000">
              <a:schemeClr val="accent6">
                <a:shade val="89000"/>
                <a:lumMod val="90000"/>
              </a:schemeClr>
            </a:gs>
          </a:gsLst>
          <a:lin ang="0" scaled="1"/>
          <a:tileRect/>
        </a:gradFill>
        <a:ln w="12700">
          <a:solidFill>
            <a:schemeClr val="accent6">
              <a:lumMod val="75000"/>
            </a:schemeClr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6">
              <a:shade val="25000"/>
              <a:satMod val="180000"/>
            </a:schemeClr>
          </a:contourClr>
        </a:sp3d>
      </c:spPr>
    </c:plotArea>
    <c:plotVisOnly val="1"/>
    <c:dispBlanksAs val="gap"/>
    <c:showDLblsOverMax val="0"/>
  </c:chart>
  <c:spPr>
    <a:gradFill flip="none" rotWithShape="1">
      <a:gsLst>
        <a:gs pos="0">
          <a:schemeClr val="accent6">
            <a:lumMod val="75000"/>
            <a:shade val="30000"/>
            <a:satMod val="115000"/>
          </a:schemeClr>
        </a:gs>
        <a:gs pos="50000">
          <a:schemeClr val="accent6">
            <a:lumMod val="75000"/>
            <a:shade val="67500"/>
            <a:satMod val="115000"/>
          </a:schemeClr>
        </a:gs>
        <a:gs pos="100000">
          <a:schemeClr val="accent6">
            <a:lumMod val="75000"/>
            <a:shade val="100000"/>
            <a:satMod val="115000"/>
          </a:schemeClr>
        </a:gs>
      </a:gsLst>
      <a:lin ang="13500000" scaled="1"/>
      <a:tileRect/>
    </a:gradFill>
    <a:ln w="19050">
      <a:solidFill>
        <a:schemeClr val="tx1">
          <a:lumMod val="95000"/>
          <a:lumOff val="5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0.17262</cdr:x>
      <cdr:y>0.80912</cdr:y>
    </cdr:from>
    <cdr:to>
      <cdr:x>0.42982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17023" y="3379260"/>
          <a:ext cx="2111370" cy="797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A8FC-2BAD-496A-B2AB-0A3EC50A3074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74F2C-1604-4021-B190-F74EB20D9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88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F468-5CF5-4E64-BB8C-6FE348DDF02E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67F9-0E28-4E66-8A4A-E050E0AF09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F468-5CF5-4E64-BB8C-6FE348DDF02E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67F9-0E28-4E66-8A4A-E050E0AF09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F468-5CF5-4E64-BB8C-6FE348DDF02E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67F9-0E28-4E66-8A4A-E050E0AF09D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F468-5CF5-4E64-BB8C-6FE348DDF02E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67F9-0E28-4E66-8A4A-E050E0AF09D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F468-5CF5-4E64-BB8C-6FE348DDF02E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67F9-0E28-4E66-8A4A-E050E0AF09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F468-5CF5-4E64-BB8C-6FE348DDF02E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67F9-0E28-4E66-8A4A-E050E0AF09D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F468-5CF5-4E64-BB8C-6FE348DDF02E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67F9-0E28-4E66-8A4A-E050E0AF09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F468-5CF5-4E64-BB8C-6FE348DDF02E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67F9-0E28-4E66-8A4A-E050E0AF09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F468-5CF5-4E64-BB8C-6FE348DDF02E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67F9-0E28-4E66-8A4A-E050E0AF09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F468-5CF5-4E64-BB8C-6FE348DDF02E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67F9-0E28-4E66-8A4A-E050E0AF09D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F468-5CF5-4E64-BB8C-6FE348DDF02E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67F9-0E28-4E66-8A4A-E050E0AF09D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9F2F468-5CF5-4E64-BB8C-6FE348DDF02E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98B67F9-0E28-4E66-8A4A-E050E0AF09D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microsoft.com/office/2007/relationships/hdphoto" Target="../media/hdphoto5.wdp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403648" y="404664"/>
            <a:ext cx="6984776" cy="1512168"/>
          </a:xfrm>
          <a:prstGeom prst="ellipse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377" y="476672"/>
            <a:ext cx="8435280" cy="5976704"/>
          </a:xfrm>
          <a:ln>
            <a:noFill/>
          </a:ln>
          <a:effectLst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 fontScale="55000" lnSpcReduction="20000"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8640" lvl="1" indent="-182880" algn="r"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sz="1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/>
            </a:endParaRPr>
          </a:p>
          <a:p>
            <a:pPr marL="548640" lvl="1" indent="-182880" algn="ctr"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9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Trebuchet MS"/>
              </a:rPr>
              <a:t>Муниципальное бюджетное  дошкольное</a:t>
            </a:r>
          </a:p>
          <a:p>
            <a:pPr marL="228600" lvl="0" indent="-182880" algn="ctr"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9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Trebuchet MS"/>
              </a:rPr>
              <a:t>     образовательное учреждение</a:t>
            </a:r>
          </a:p>
          <a:p>
            <a:pPr marL="228600" lvl="0" indent="-182880" algn="ctr"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9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Trebuchet MS"/>
              </a:rPr>
              <a:t>«Детский сад комбинированного вида №63</a:t>
            </a:r>
          </a:p>
          <a:p>
            <a:pPr marL="228600" lvl="0" indent="-182880" algn="ctr"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900" b="1" spc="50" dirty="0" smtClean="0">
                <a:ln w="11430"/>
                <a:solidFill>
                  <a:schemeClr val="bg2">
                    <a:lumMod val="25000"/>
                  </a:schemeClr>
                </a:solidFill>
                <a:latin typeface="Trebuchet MS"/>
              </a:rPr>
              <a:t>       «Калинка»  п г т Нижняя Мактама</a:t>
            </a:r>
          </a:p>
          <a:p>
            <a:pPr marL="228600" lvl="0" indent="-182880" algn="r"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sz="1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/>
            </a:endParaRPr>
          </a:p>
          <a:p>
            <a:pPr marL="228600" lvl="0" indent="-182880" algn="r"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sz="1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/>
            </a:endParaRPr>
          </a:p>
          <a:p>
            <a:pPr marL="228600" lvl="0" indent="-182880" algn="r"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sz="2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/>
            </a:endParaRPr>
          </a:p>
          <a:p>
            <a:pPr marL="228600" lvl="0" indent="-182880" algn="r"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/>
            </a:endParaRPr>
          </a:p>
          <a:p>
            <a:pPr marL="228600" lvl="0" indent="-182880" algn="r"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sz="2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/>
            </a:endParaRPr>
          </a:p>
          <a:p>
            <a:pPr marL="228600" lvl="0" indent="-182880" algn="r"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sz="2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/>
            </a:endParaRPr>
          </a:p>
          <a:p>
            <a:pPr marL="228600" indent="-182880" algn="r"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/>
              </a:rPr>
              <a:t> </a:t>
            </a:r>
          </a:p>
          <a:p>
            <a:pPr marL="45720" indent="0"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  <a:buNone/>
            </a:pP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/>
              </a:rPr>
              <a:t>Музыкальный </a:t>
            </a: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/>
              </a:rPr>
              <a:t>руководитель</a:t>
            </a:r>
          </a:p>
          <a:p>
            <a:pPr marL="228600" lvl="0" indent="-182880" algn="r"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28600" lvl="0" indent="-182880" algn="r"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sz="2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/>
            </a:endParaRPr>
          </a:p>
          <a:p>
            <a:pPr marL="45720" lvl="0" indent="0" algn="r"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  <a:buNone/>
            </a:pPr>
            <a:endParaRPr lang="ru-RU" sz="2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/>
            </a:endParaRPr>
          </a:p>
          <a:p>
            <a:pPr marL="45720" lvl="0" indent="0" algn="r"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  <a:buNone/>
            </a:pP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/>
            </a:endParaRPr>
          </a:p>
          <a:p>
            <a:pPr marL="45720" lvl="0" indent="0" algn="r"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  <a:buNone/>
            </a:pP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/>
              </a:rPr>
              <a:t>  </a:t>
            </a:r>
            <a:endParaRPr lang="ru-RU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/>
            </a:endParaRPr>
          </a:p>
          <a:p>
            <a:pPr marL="228600" lvl="0" indent="-182880" algn="r"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/>
              </a:rPr>
              <a:t>                    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/>
            </a:endParaRPr>
          </a:p>
          <a:p>
            <a:pPr marL="228600" lvl="0" indent="-182880" algn="r"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/>
            </a:endParaRPr>
          </a:p>
          <a:p>
            <a:pPr marL="228600" lvl="0" indent="-182880" algn="r"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/>
              </a:rPr>
              <a:t>                 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buchet MS"/>
            </a:endParaRPr>
          </a:p>
        </p:txBody>
      </p:sp>
      <p:pic>
        <p:nvPicPr>
          <p:cNvPr id="5" name="Picture 12" descr="АЛЬБИНА 01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07" t="23555" r="27791" b="30284"/>
          <a:stretch>
            <a:fillRect/>
          </a:stretch>
        </p:blipFill>
        <p:spPr bwMode="auto">
          <a:xfrm>
            <a:off x="6060126" y="2924944"/>
            <a:ext cx="2295784" cy="2808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D:\Мои рисунки\i.jpe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7"/>
            <a:ext cx="2880320" cy="1224136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509670" y="4092494"/>
            <a:ext cx="4278354" cy="132802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Гришина Людмила</a:t>
            </a:r>
          </a:p>
          <a:p>
            <a:pPr algn="just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Петровна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7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51514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Координационный совет по преемственности</a:t>
            </a:r>
            <a:endParaRPr lang="ru-RU" sz="3200" dirty="0"/>
          </a:p>
        </p:txBody>
      </p:sp>
      <p:pic>
        <p:nvPicPr>
          <p:cNvPr id="2094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1176338" cy="11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45"/>
          <p:cNvSpPr>
            <a:spLocks noChangeArrowheads="1"/>
          </p:cNvSpPr>
          <p:nvPr/>
        </p:nvSpPr>
        <p:spPr bwMode="auto">
          <a:xfrm>
            <a:off x="3063346" y="3585788"/>
            <a:ext cx="2624950" cy="1066593"/>
          </a:xfrm>
          <a:prstGeom prst="ellipse">
            <a:avLst/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l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МБДОУ № 63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 Калинка»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48"/>
          <p:cNvSpPr>
            <a:spLocks noChangeArrowheads="1"/>
          </p:cNvSpPr>
          <p:nvPr/>
        </p:nvSpPr>
        <p:spPr bwMode="auto">
          <a:xfrm>
            <a:off x="6073609" y="3942759"/>
            <a:ext cx="2780495" cy="957262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l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СОШ № 2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пгт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Н.Мактама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" name="Oval 34"/>
          <p:cNvSpPr>
            <a:spLocks noChangeArrowheads="1"/>
          </p:cNvSpPr>
          <p:nvPr/>
        </p:nvSpPr>
        <p:spPr bwMode="auto">
          <a:xfrm>
            <a:off x="1328738" y="5197456"/>
            <a:ext cx="3263975" cy="1224136"/>
          </a:xfrm>
          <a:prstGeom prst="ellipse">
            <a:avLst/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Нижнемактаминский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поселковый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исполком</a:t>
            </a:r>
          </a:p>
        </p:txBody>
      </p:sp>
      <p:sp>
        <p:nvSpPr>
          <p:cNvPr id="2049" name="Oval 49"/>
          <p:cNvSpPr>
            <a:spLocks noChangeArrowheads="1"/>
          </p:cNvSpPr>
          <p:nvPr/>
        </p:nvSpPr>
        <p:spPr bwMode="auto">
          <a:xfrm>
            <a:off x="5034639" y="5197456"/>
            <a:ext cx="2151568" cy="999591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ЦДЮТ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Oval 35"/>
          <p:cNvSpPr>
            <a:spLocks noChangeArrowheads="1"/>
          </p:cNvSpPr>
          <p:nvPr/>
        </p:nvSpPr>
        <p:spPr bwMode="auto">
          <a:xfrm>
            <a:off x="1504810" y="2164168"/>
            <a:ext cx="3010477" cy="944388"/>
          </a:xfrm>
          <a:prstGeom prst="ellipse">
            <a:avLst/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Музыкальная школа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пгт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Н.Мактама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Oval 37"/>
          <p:cNvSpPr>
            <a:spLocks noChangeArrowheads="1"/>
          </p:cNvSpPr>
          <p:nvPr/>
        </p:nvSpPr>
        <p:spPr bwMode="auto">
          <a:xfrm>
            <a:off x="251520" y="3508016"/>
            <a:ext cx="2519363" cy="1236405"/>
          </a:xfrm>
          <a:prstGeom prst="ellipse">
            <a:avLst/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УДО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Альметьевского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муниципального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района РТ.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Oval 36"/>
          <p:cNvSpPr>
            <a:spLocks noChangeArrowheads="1"/>
          </p:cNvSpPr>
          <p:nvPr/>
        </p:nvSpPr>
        <p:spPr bwMode="auto">
          <a:xfrm>
            <a:off x="5715272" y="2693605"/>
            <a:ext cx="2502956" cy="915760"/>
          </a:xfrm>
          <a:prstGeom prst="ellipse">
            <a:avLst/>
          </a:prstGeom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Д.К. «Строитель»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AutoShape 38"/>
          <p:cNvSpPr>
            <a:spLocks noChangeShapeType="1"/>
          </p:cNvSpPr>
          <p:nvPr/>
        </p:nvSpPr>
        <p:spPr bwMode="auto">
          <a:xfrm flipV="1">
            <a:off x="5246839" y="3289151"/>
            <a:ext cx="788446" cy="42788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40"/>
          <p:cNvSpPr>
            <a:spLocks noChangeShapeType="1"/>
          </p:cNvSpPr>
          <p:nvPr/>
        </p:nvSpPr>
        <p:spPr bwMode="auto">
          <a:xfrm>
            <a:off x="4932040" y="4652381"/>
            <a:ext cx="864096" cy="5450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39"/>
          <p:cNvSpPr>
            <a:spLocks noChangeShapeType="1"/>
          </p:cNvSpPr>
          <p:nvPr/>
        </p:nvSpPr>
        <p:spPr bwMode="auto">
          <a:xfrm flipH="1">
            <a:off x="3419869" y="4652380"/>
            <a:ext cx="576066" cy="5450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42"/>
          <p:cNvSpPr>
            <a:spLocks noChangeShapeType="1"/>
          </p:cNvSpPr>
          <p:nvPr/>
        </p:nvSpPr>
        <p:spPr bwMode="auto">
          <a:xfrm flipH="1" flipV="1">
            <a:off x="2770882" y="4149078"/>
            <a:ext cx="648989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AutoShape 44"/>
          <p:cNvSpPr>
            <a:spLocks noChangeShapeType="1"/>
          </p:cNvSpPr>
          <p:nvPr/>
        </p:nvSpPr>
        <p:spPr bwMode="auto">
          <a:xfrm flipH="1" flipV="1">
            <a:off x="3635895" y="3016701"/>
            <a:ext cx="491049" cy="59266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43"/>
          <p:cNvSpPr>
            <a:spLocks noChangeShapeType="1"/>
          </p:cNvSpPr>
          <p:nvPr/>
        </p:nvSpPr>
        <p:spPr bwMode="auto">
          <a:xfrm>
            <a:off x="6357938" y="2686050"/>
            <a:ext cx="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AutoShape 33"/>
          <p:cNvSpPr>
            <a:spLocks noChangeShapeType="1"/>
          </p:cNvSpPr>
          <p:nvPr/>
        </p:nvSpPr>
        <p:spPr bwMode="auto">
          <a:xfrm>
            <a:off x="5712634" y="4160117"/>
            <a:ext cx="755770" cy="13297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3" name="Rectangle 50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Rectangle 5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5" name="Rectangle 55"/>
          <p:cNvSpPr>
            <a:spLocks noChangeArrowheads="1"/>
          </p:cNvSpPr>
          <p:nvPr/>
        </p:nvSpPr>
        <p:spPr bwMode="auto">
          <a:xfrm>
            <a:off x="152400" y="1785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6" name="Rectangle 57"/>
          <p:cNvSpPr>
            <a:spLocks noChangeArrowheads="1"/>
          </p:cNvSpPr>
          <p:nvPr/>
        </p:nvSpPr>
        <p:spPr bwMode="auto">
          <a:xfrm>
            <a:off x="152400" y="1785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Rectangle 61"/>
          <p:cNvSpPr>
            <a:spLocks noChangeArrowheads="1"/>
          </p:cNvSpPr>
          <p:nvPr/>
        </p:nvSpPr>
        <p:spPr bwMode="auto">
          <a:xfrm>
            <a:off x="152400" y="1785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9638" algn="l"/>
              </a:tabLst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9638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96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63"/>
          <p:cNvSpPr>
            <a:spLocks noChangeArrowheads="1"/>
          </p:cNvSpPr>
          <p:nvPr/>
        </p:nvSpPr>
        <p:spPr bwMode="auto">
          <a:xfrm flipV="1">
            <a:off x="3995936" y="3380093"/>
            <a:ext cx="103870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452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45213" algn="l"/>
              </a:tabLst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452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45213" algn="l"/>
              </a:tabLst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45213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4521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452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452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8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2048" grpId="0" animBg="1"/>
      <p:bldP spid="2049" grpId="0" animBg="1"/>
      <p:bldP spid="2051" grpId="0" animBg="1"/>
      <p:bldP spid="2052" grpId="0" animBg="1"/>
      <p:bldP spid="20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Блок-схема: память с прямым доступом 19"/>
          <p:cNvSpPr/>
          <p:nvPr/>
        </p:nvSpPr>
        <p:spPr>
          <a:xfrm>
            <a:off x="2505314" y="3861048"/>
            <a:ext cx="3635819" cy="1512167"/>
          </a:xfrm>
          <a:prstGeom prst="flowChartMagneticDrum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Взаимодействие с родителями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620688"/>
            <a:ext cx="5616624" cy="8640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Формы работы с родителями</a:t>
            </a:r>
            <a:endParaRPr lang="ru-RU" sz="2400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6315063" y="3374669"/>
            <a:ext cx="2520280" cy="756664"/>
          </a:xfrm>
          <a:prstGeom prst="cloudCallout">
            <a:avLst>
              <a:gd name="adj1" fmla="val -81430"/>
              <a:gd name="adj2" fmla="val 10366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Родительские собрания</a:t>
            </a:r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6780378" y="4473727"/>
            <a:ext cx="2160240" cy="756663"/>
          </a:xfrm>
          <a:prstGeom prst="cloudCallout">
            <a:avLst>
              <a:gd name="adj1" fmla="val -100281"/>
              <a:gd name="adj2" fmla="val -1236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Семинары-практикумы</a:t>
            </a:r>
            <a:endParaRPr lang="ru-RU" dirty="0"/>
          </a:p>
        </p:txBody>
      </p:sp>
      <p:sp>
        <p:nvSpPr>
          <p:cNvPr id="11" name="Выноска-облако 10"/>
          <p:cNvSpPr/>
          <p:nvPr/>
        </p:nvSpPr>
        <p:spPr>
          <a:xfrm>
            <a:off x="6141133" y="5590162"/>
            <a:ext cx="2634580" cy="756660"/>
          </a:xfrm>
          <a:prstGeom prst="cloudCallout">
            <a:avLst>
              <a:gd name="adj1" fmla="val -72171"/>
              <a:gd name="adj2" fmla="val -14647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консультации</a:t>
            </a:r>
            <a:endParaRPr lang="ru-RU" dirty="0"/>
          </a:p>
        </p:txBody>
      </p:sp>
      <p:sp>
        <p:nvSpPr>
          <p:cNvPr id="12" name="Выноска-облако 11"/>
          <p:cNvSpPr/>
          <p:nvPr/>
        </p:nvSpPr>
        <p:spPr>
          <a:xfrm>
            <a:off x="3378752" y="5837664"/>
            <a:ext cx="2633408" cy="655280"/>
          </a:xfrm>
          <a:prstGeom prst="cloudCallout">
            <a:avLst>
              <a:gd name="adj1" fmla="val 22195"/>
              <a:gd name="adj2" fmla="val -19791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конкурсы</a:t>
            </a:r>
            <a:endParaRPr lang="ru-RU" dirty="0"/>
          </a:p>
        </p:txBody>
      </p:sp>
      <p:sp>
        <p:nvSpPr>
          <p:cNvPr id="13" name="Выноска-облако 12"/>
          <p:cNvSpPr/>
          <p:nvPr/>
        </p:nvSpPr>
        <p:spPr>
          <a:xfrm>
            <a:off x="395534" y="5536444"/>
            <a:ext cx="2983217" cy="864096"/>
          </a:xfrm>
          <a:prstGeom prst="cloudCallout">
            <a:avLst>
              <a:gd name="adj1" fmla="val 40325"/>
              <a:gd name="adj2" fmla="val -120518"/>
            </a:avLst>
          </a:prstGeom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Дни недели открытых дверей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215516" y="4609808"/>
            <a:ext cx="2289798" cy="720080"/>
          </a:xfrm>
          <a:prstGeom prst="cloudCallout">
            <a:avLst>
              <a:gd name="adj1" fmla="val 80696"/>
              <a:gd name="adj2" fmla="val -4512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Наглядный</a:t>
            </a:r>
          </a:p>
          <a:p>
            <a:pPr algn="ctr"/>
            <a:r>
              <a:rPr lang="ru-RU" sz="1600" dirty="0" smtClean="0"/>
              <a:t>материал</a:t>
            </a:r>
            <a:endParaRPr lang="ru-RU" sz="1600" dirty="0"/>
          </a:p>
        </p:txBody>
      </p:sp>
      <p:sp>
        <p:nvSpPr>
          <p:cNvPr id="15" name="Выноска-облако 14"/>
          <p:cNvSpPr/>
          <p:nvPr/>
        </p:nvSpPr>
        <p:spPr>
          <a:xfrm>
            <a:off x="143508" y="3645024"/>
            <a:ext cx="2361807" cy="725010"/>
          </a:xfrm>
          <a:prstGeom prst="cloudCallout">
            <a:avLst>
              <a:gd name="adj1" fmla="val 79735"/>
              <a:gd name="adj2" fmla="val 3704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Открытые показы</a:t>
            </a:r>
            <a:endParaRPr lang="ru-RU" sz="1600" dirty="0"/>
          </a:p>
        </p:txBody>
      </p:sp>
      <p:sp>
        <p:nvSpPr>
          <p:cNvPr id="16" name="Выноска-облако 15"/>
          <p:cNvSpPr/>
          <p:nvPr/>
        </p:nvSpPr>
        <p:spPr>
          <a:xfrm>
            <a:off x="5031378" y="2431721"/>
            <a:ext cx="2850577" cy="898940"/>
          </a:xfrm>
          <a:prstGeom prst="cloudCallout">
            <a:avLst>
              <a:gd name="adj1" fmla="val -39512"/>
              <a:gd name="adj2" fmla="val 185726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Театральные представления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59594" y="2431721"/>
            <a:ext cx="2736304" cy="754924"/>
          </a:xfrm>
          <a:prstGeom prst="cloudCallout">
            <a:avLst>
              <a:gd name="adj1" fmla="val 66709"/>
              <a:gd name="adj2" fmla="val 150344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Анкетирование</a:t>
            </a:r>
            <a:endParaRPr lang="ru-RU" dirty="0"/>
          </a:p>
        </p:txBody>
      </p:sp>
      <p:sp>
        <p:nvSpPr>
          <p:cNvPr id="18" name="Выноска-облако 17"/>
          <p:cNvSpPr/>
          <p:nvPr/>
        </p:nvSpPr>
        <p:spPr>
          <a:xfrm>
            <a:off x="2699792" y="2665791"/>
            <a:ext cx="2232248" cy="755504"/>
          </a:xfrm>
          <a:prstGeom prst="cloudCallout">
            <a:avLst>
              <a:gd name="adj1" fmla="val -14586"/>
              <a:gd name="adj2" fmla="val 10825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Видеотеки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5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7200800" cy="576064"/>
          </a:xfr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i="1" dirty="0" smtClean="0"/>
              <a:t>Алгоритм музыкальной деятельности.</a:t>
            </a:r>
            <a:endParaRPr lang="ru-RU" sz="32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628799"/>
            <a:ext cx="8280920" cy="4421175"/>
          </a:xfrm>
        </p:spPr>
        <p:txBody>
          <a:bodyPr>
            <a:noAutofit/>
          </a:bodyPr>
          <a:lstStyle/>
          <a:p>
            <a:pPr algn="l"/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 Этап работы  (начальный)           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2.Этап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работы ( основной ).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а)Восприятие </a:t>
            </a:r>
            <a:r>
              <a:rPr lang="ru-RU" sz="1600" dirty="0">
                <a:solidFill>
                  <a:schemeClr val="tx1"/>
                </a:solidFill>
              </a:rPr>
              <a:t>музыки                    </a:t>
            </a:r>
            <a:r>
              <a:rPr lang="ru-RU" sz="1600" dirty="0" smtClean="0">
                <a:solidFill>
                  <a:schemeClr val="tx1"/>
                </a:solidFill>
              </a:rPr>
              <a:t>             </a:t>
            </a:r>
            <a:r>
              <a:rPr lang="ru-RU" sz="1600" dirty="0">
                <a:solidFill>
                  <a:schemeClr val="tx1"/>
                </a:solidFill>
              </a:rPr>
              <a:t>а</a:t>
            </a:r>
            <a:r>
              <a:rPr lang="ru-RU" sz="1600" dirty="0" smtClean="0">
                <a:solidFill>
                  <a:schemeClr val="tx1"/>
                </a:solidFill>
              </a:rPr>
              <a:t>).Показ </a:t>
            </a:r>
            <a:r>
              <a:rPr lang="ru-RU" sz="1600" dirty="0">
                <a:solidFill>
                  <a:schemeClr val="tx1"/>
                </a:solidFill>
              </a:rPr>
              <a:t>деталей и технических приемов выполнения.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б</a:t>
            </a:r>
            <a:r>
              <a:rPr lang="ru-RU" sz="1600" dirty="0">
                <a:solidFill>
                  <a:schemeClr val="tx1"/>
                </a:solidFill>
              </a:rPr>
              <a:t>) Показ движения</a:t>
            </a:r>
            <a:r>
              <a:rPr lang="ru-RU" sz="1600" dirty="0" smtClean="0">
                <a:solidFill>
                  <a:schemeClr val="tx1"/>
                </a:solidFill>
              </a:rPr>
              <a:t>.                                          музыкально-двигательный </a:t>
            </a:r>
            <a:r>
              <a:rPr lang="ru-RU" sz="1600" dirty="0">
                <a:solidFill>
                  <a:schemeClr val="tx1"/>
                </a:solidFill>
              </a:rPr>
              <a:t>образ.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                  б</a:t>
            </a:r>
            <a:r>
              <a:rPr lang="ru-RU" sz="1600" dirty="0">
                <a:solidFill>
                  <a:schemeClr val="tx1"/>
                </a:solidFill>
              </a:rPr>
              <a:t>).Звукообразование.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                  в</a:t>
            </a:r>
            <a:r>
              <a:rPr lang="ru-RU" sz="1600" dirty="0">
                <a:solidFill>
                  <a:schemeClr val="tx1"/>
                </a:solidFill>
              </a:rPr>
              <a:t>). Дыхание.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                 г</a:t>
            </a:r>
            <a:r>
              <a:rPr lang="ru-RU" sz="1600" dirty="0">
                <a:solidFill>
                  <a:schemeClr val="tx1"/>
                </a:solidFill>
              </a:rPr>
              <a:t>). </a:t>
            </a:r>
            <a:r>
              <a:rPr lang="ru-RU" sz="1600" dirty="0" smtClean="0">
                <a:solidFill>
                  <a:schemeClr val="tx1"/>
                </a:solidFill>
              </a:rPr>
              <a:t>Дикция.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                 д</a:t>
            </a:r>
            <a:r>
              <a:rPr lang="ru-RU" sz="1600" dirty="0">
                <a:solidFill>
                  <a:schemeClr val="tx1"/>
                </a:solidFill>
              </a:rPr>
              <a:t>) . </a:t>
            </a:r>
            <a:r>
              <a:rPr lang="ru-RU" sz="1600" dirty="0" smtClean="0">
                <a:solidFill>
                  <a:schemeClr val="tx1"/>
                </a:solidFill>
              </a:rPr>
              <a:t>Интонирование.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                  е</a:t>
            </a:r>
            <a:r>
              <a:rPr lang="ru-RU" sz="1600" dirty="0">
                <a:solidFill>
                  <a:schemeClr val="tx1"/>
                </a:solidFill>
              </a:rPr>
              <a:t>). Динамика.        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                 ж</a:t>
            </a:r>
            <a:r>
              <a:rPr lang="ru-RU" sz="1600" dirty="0">
                <a:solidFill>
                  <a:schemeClr val="tx1"/>
                </a:solidFill>
              </a:rPr>
              <a:t>).</a:t>
            </a:r>
            <a:r>
              <a:rPr lang="ru-RU" sz="1600" dirty="0" smtClean="0">
                <a:solidFill>
                  <a:schemeClr val="tx1"/>
                </a:solidFill>
              </a:rPr>
              <a:t>Темп.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                 з</a:t>
            </a:r>
            <a:r>
              <a:rPr lang="ru-RU" sz="1600" dirty="0">
                <a:solidFill>
                  <a:schemeClr val="tx1"/>
                </a:solidFill>
              </a:rPr>
              <a:t>) . Метроритм.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                                       и</a:t>
            </a:r>
            <a:r>
              <a:rPr lang="ru-RU" sz="1600" dirty="0">
                <a:solidFill>
                  <a:schemeClr val="tx1"/>
                </a:solidFill>
              </a:rPr>
              <a:t>). Форма музыкального </a:t>
            </a:r>
            <a:r>
              <a:rPr lang="ru-RU" sz="1600" dirty="0" smtClean="0">
                <a:solidFill>
                  <a:schemeClr val="tx1"/>
                </a:solidFill>
              </a:rPr>
              <a:t>произведения</a:t>
            </a:r>
          </a:p>
          <a:p>
            <a:pPr algn="l"/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                    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3.Заключительный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этап.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                                    </a:t>
            </a:r>
            <a:r>
              <a:rPr lang="ru-RU" sz="1600" dirty="0" smtClean="0">
                <a:solidFill>
                  <a:schemeClr val="tx1"/>
                </a:solidFill>
              </a:rPr>
              <a:t>а</a:t>
            </a:r>
            <a:r>
              <a:rPr lang="ru-RU" sz="1600" dirty="0">
                <a:solidFill>
                  <a:schemeClr val="tx1"/>
                </a:solidFill>
              </a:rPr>
              <a:t>). Повторение.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Мои рисунки\Картинки\20_1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58" b="89986" l="9970" r="89955"/>
                    </a14:imgEffect>
                    <a14:imgEffect>
                      <a14:artisticCement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9217">
            <a:off x="861192" y="2351437"/>
            <a:ext cx="3049940" cy="3308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37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67744" y="3068960"/>
            <a:ext cx="5760640" cy="3201805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1800" i="1" dirty="0" smtClean="0"/>
              <a:t>Театральные представления.</a:t>
            </a:r>
          </a:p>
          <a:p>
            <a:r>
              <a:rPr lang="ru-RU" sz="1800" i="1" dirty="0" smtClean="0"/>
              <a:t>Народные календарные праздники.</a:t>
            </a:r>
          </a:p>
          <a:p>
            <a:r>
              <a:rPr lang="ru-RU" sz="1800" i="1" dirty="0" smtClean="0"/>
              <a:t>Мероприятия, посвященные защитникам Отечества.</a:t>
            </a:r>
          </a:p>
          <a:p>
            <a:r>
              <a:rPr lang="ru-RU" sz="1800" i="1" dirty="0" smtClean="0"/>
              <a:t> День Победы</a:t>
            </a:r>
          </a:p>
          <a:p>
            <a:r>
              <a:rPr lang="ru-RU" sz="1800" i="1" dirty="0" smtClean="0"/>
              <a:t>Национальные праздники.</a:t>
            </a:r>
          </a:p>
          <a:p>
            <a:r>
              <a:rPr lang="ru-RU" sz="1800" i="1" dirty="0" smtClean="0"/>
              <a:t>Экологические праздники.</a:t>
            </a:r>
          </a:p>
          <a:p>
            <a:r>
              <a:rPr lang="ru-RU" sz="1800" i="1" dirty="0" smtClean="0"/>
              <a:t>Конкурсы</a:t>
            </a:r>
          </a:p>
          <a:p>
            <a:r>
              <a:rPr lang="ru-RU" sz="1800" i="1" dirty="0" smtClean="0"/>
              <a:t>Тематическая организация деятельности детей.</a:t>
            </a:r>
          </a:p>
          <a:p>
            <a:r>
              <a:rPr lang="ru-RU" sz="1800" i="1" dirty="0" smtClean="0"/>
              <a:t>Самостоятельная деятельность детей.</a:t>
            </a:r>
            <a:endParaRPr lang="ru-RU" sz="18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476672"/>
            <a:ext cx="5688632" cy="108012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Интегрирование разных видов художественной деятельности.</a:t>
            </a:r>
            <a:endParaRPr lang="ru-RU" sz="2800" dirty="0"/>
          </a:p>
        </p:txBody>
      </p:sp>
      <p:pic>
        <p:nvPicPr>
          <p:cNvPr id="1026" name="Picture 2" descr="D:\Мои рисунки\Картинки\0_740b6_42995085_XL.pn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2134122" cy="148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0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624553" y="2636912"/>
            <a:ext cx="6157192" cy="2520280"/>
          </a:xfrm>
          <a:prstGeom prst="ellips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755576" y="548680"/>
            <a:ext cx="3744416" cy="1098992"/>
          </a:xfrm>
          <a:prstGeom prst="cloudCallout">
            <a:avLst>
              <a:gd name="adj1" fmla="val 64505"/>
              <a:gd name="adj2" fmla="val 403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32177" y="3086835"/>
            <a:ext cx="5932181" cy="199834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         1.Помочь родителям осознать важность их</a:t>
            </a:r>
          </a:p>
          <a:p>
            <a:pPr marL="0" indent="0">
              <a:buNone/>
            </a:pPr>
            <a:r>
              <a:rPr lang="ru-RU" i="1" dirty="0" smtClean="0"/>
              <a:t>  непосредственного участия в духовном оскудении и   утрате нравственных ориентиров личности детей.</a:t>
            </a:r>
          </a:p>
          <a:p>
            <a:pPr marL="0" indent="0">
              <a:buNone/>
            </a:pPr>
            <a:r>
              <a:rPr lang="ru-RU" i="1" dirty="0" smtClean="0"/>
              <a:t>2.Создать атмосферу общности интересов.</a:t>
            </a:r>
          </a:p>
          <a:p>
            <a:pPr marL="0" indent="0">
              <a:buNone/>
            </a:pPr>
            <a:r>
              <a:rPr lang="ru-RU" i="1" dirty="0" smtClean="0"/>
              <a:t>    3.Предоставить родителям практический опыт </a:t>
            </a:r>
          </a:p>
          <a:p>
            <a:pPr marL="0" indent="0">
              <a:buNone/>
            </a:pPr>
            <a:r>
              <a:rPr lang="ru-RU" i="1" dirty="0"/>
              <a:t> </a:t>
            </a:r>
            <a:r>
              <a:rPr lang="ru-RU" i="1" dirty="0" smtClean="0"/>
              <a:t>                    игрового партнерства с детьми.</a:t>
            </a:r>
            <a:endParaRPr lang="ru-RU" i="1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4932040" y="476672"/>
            <a:ext cx="3888432" cy="1171000"/>
          </a:xfrm>
          <a:prstGeom prst="cloudCallout">
            <a:avLst>
              <a:gd name="adj1" fmla="val -37156"/>
              <a:gd name="adj2" fmla="val 10417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</a:t>
            </a:r>
            <a:r>
              <a:rPr lang="ru-RU" sz="3200" i="1" dirty="0" smtClean="0"/>
              <a:t>Семейная среда:                 Анкетирование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373675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102257"/>
              </p:ext>
            </p:extLst>
          </p:nvPr>
        </p:nvGraphicFramePr>
        <p:xfrm>
          <a:off x="683568" y="1700808"/>
          <a:ext cx="806489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840760" cy="64807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/>
              <a:t>Результаты анкетирования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8504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7931224" cy="78641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«Интеграция различных видов деятельности </a:t>
            </a:r>
            <a:br>
              <a:rPr lang="ru-RU" sz="2400" dirty="0" smtClean="0"/>
            </a:br>
            <a:r>
              <a:rPr lang="ru-RU" sz="2400" dirty="0" smtClean="0"/>
              <a:t>среди детей и взрослых через духовно-нравственное развитие» </a:t>
            </a:r>
            <a:endParaRPr lang="ru-RU" sz="24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832539" y="1615282"/>
            <a:ext cx="2601098" cy="1937727"/>
            <a:chOff x="3528404" y="1008114"/>
            <a:chExt cx="3750419" cy="3370889"/>
          </a:xfrm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</p:grpSpPr>
        <p:sp>
          <p:nvSpPr>
            <p:cNvPr id="7" name="Прямоугольник 6"/>
            <p:cNvSpPr/>
            <p:nvPr/>
          </p:nvSpPr>
          <p:spPr>
            <a:xfrm>
              <a:off x="3528404" y="1008114"/>
              <a:ext cx="3750419" cy="3370889"/>
            </a:xfrm>
            <a:prstGeom prst="rect">
              <a:avLst/>
            </a:prstGeom>
            <a:blipFill rotWithShape="0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sp3d contourW="19050" prstMaterial="flat">
              <a:bevelT w="63500" h="63500" prst="artDeco"/>
              <a:contourClr>
                <a:schemeClr val="lt1">
                  <a:hueOff val="0"/>
                  <a:satOff val="0"/>
                  <a:lumOff val="0"/>
                  <a:alphaOff val="0"/>
                  <a:shade val="25000"/>
                  <a:satMod val="180000"/>
                </a:schemeClr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3528404" y="1008114"/>
              <a:ext cx="3750419" cy="33708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" tIns="3810" rIns="3810" bIns="3810" numCol="1" spcCol="1270" anchor="t" anchorCtr="0">
              <a:noAutofit/>
            </a:bodyPr>
            <a:lstStyle/>
            <a:p>
              <a:pPr lvl="0" algn="l" defTabSz="44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" kern="1200" baseline="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996366" y="3968272"/>
            <a:ext cx="2543700" cy="1983930"/>
            <a:chOff x="4694497" y="1134128"/>
            <a:chExt cx="4090478" cy="3328240"/>
          </a:xfrm>
        </p:grpSpPr>
        <p:sp>
          <p:nvSpPr>
            <p:cNvPr id="10" name="Овал 9"/>
            <p:cNvSpPr/>
            <p:nvPr/>
          </p:nvSpPr>
          <p:spPr>
            <a:xfrm>
              <a:off x="4694497" y="1134128"/>
              <a:ext cx="4090478" cy="3328240"/>
            </a:xfrm>
            <a:prstGeom prst="ellipse">
              <a:avLst/>
            </a:prstGeom>
            <a:blipFill rotWithShape="0"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5293534" y="1621537"/>
              <a:ext cx="2892404" cy="2353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" tIns="1270" rIns="1270" bIns="1270" numCol="1" spcCol="1270" anchor="ctr" anchorCtr="0">
              <a:noAutofit/>
            </a:bodyPr>
            <a:lstStyle/>
            <a:p>
              <a:pPr lvl="0" algn="ctr" defTabSz="44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" kern="1200" baseline="0" dirty="0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30" y="4099693"/>
            <a:ext cx="2711036" cy="189723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5739656" y="4159934"/>
            <a:ext cx="2693981" cy="1877587"/>
            <a:chOff x="0" y="315799"/>
            <a:chExt cx="4001085" cy="4093125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315799"/>
              <a:ext cx="4001085" cy="4093125"/>
            </a:xfrm>
            <a:prstGeom prst="rect">
              <a:avLst/>
            </a:prstGeom>
            <a:blipFill rotWithShape="0">
              <a:blip r:embed="rId6" cstate="screen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1" b="-10511"/>
              </a:stretch>
            </a:blipFill>
            <a:effectLst>
              <a:softEdge rad="635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0" y="315801"/>
              <a:ext cx="4001085" cy="38733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" tIns="3810" rIns="3810" bIns="3810" numCol="1" spcCol="1270" anchor="ctr" anchorCtr="0">
              <a:noAutofit/>
            </a:bodyPr>
            <a:lstStyle/>
            <a:p>
              <a:pPr lvl="0" algn="ctr" defTabSz="44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" kern="1200" baseline="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3528" y="3789324"/>
            <a:ext cx="2079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Конкурс  «Поле чудес»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33738" y="3636714"/>
            <a:ext cx="2770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     Инсценированная песня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«Конь» муз. </a:t>
            </a:r>
            <a:r>
              <a:rPr lang="ru-RU" sz="1400" dirty="0" err="1" smtClean="0"/>
              <a:t>Ю.Морозова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103073" y="6132878"/>
            <a:ext cx="2543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Матросский танец «Яблочко»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53534" y="6091953"/>
            <a:ext cx="2639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Интеллектуальная игра</a:t>
            </a:r>
          </a:p>
          <a:p>
            <a:pPr algn="ctr"/>
            <a:r>
              <a:rPr lang="ru-RU" sz="1400" dirty="0" smtClean="0"/>
              <a:t>«Что, где, когда?»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739655" y="6063463"/>
            <a:ext cx="2623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Участие в творческом отчете </a:t>
            </a:r>
            <a:r>
              <a:rPr lang="ru-RU" sz="1400" dirty="0" smtClean="0"/>
              <a:t>     сельских </a:t>
            </a:r>
            <a:r>
              <a:rPr lang="ru-RU" sz="1400" dirty="0" smtClean="0"/>
              <a:t>поселений.</a:t>
            </a:r>
          </a:p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30" y="1555980"/>
            <a:ext cx="2419074" cy="235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366" y="1653102"/>
            <a:ext cx="2650405" cy="1899907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431728" y="3636714"/>
            <a:ext cx="1941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   Дуэт скрипачей.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3518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6048672" cy="720080"/>
          </a:xfr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r>
              <a:rPr lang="ru-RU" sz="3200" dirty="0" smtClean="0"/>
              <a:t>Результат анкетирования</a:t>
            </a:r>
            <a:endParaRPr lang="ru-RU" sz="32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89016"/>
              </p:ext>
            </p:extLst>
          </p:nvPr>
        </p:nvGraphicFramePr>
        <p:xfrm>
          <a:off x="611560" y="1556792"/>
          <a:ext cx="784887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678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48070" y="2492896"/>
            <a:ext cx="7920880" cy="3672408"/>
          </a:xfrm>
          <a:prstGeom prst="roundRect">
            <a:avLst/>
          </a:prstGeom>
          <a:gradFill flip="none" rotWithShape="1">
            <a:gsLst>
              <a:gs pos="7000">
                <a:schemeClr val="accent6">
                  <a:lumMod val="75000"/>
                  <a:shade val="30000"/>
                  <a:satMod val="115000"/>
                </a:schemeClr>
              </a:gs>
              <a:gs pos="31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>
            <a:solidFill>
              <a:schemeClr val="bg2">
                <a:lumMod val="1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620688"/>
            <a:ext cx="4464496" cy="970368"/>
          </a:xfr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iblet"/>
            <a:contourClr>
              <a:schemeClr val="accent6">
                <a:shade val="25000"/>
                <a:satMod val="18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Сравнительный анализ.</a:t>
            </a:r>
            <a:endParaRPr lang="ru-RU" sz="2800" dirty="0"/>
          </a:p>
        </p:txBody>
      </p:sp>
      <p:sp>
        <p:nvSpPr>
          <p:cNvPr id="3" name="Куб 2"/>
          <p:cNvSpPr/>
          <p:nvPr/>
        </p:nvSpPr>
        <p:spPr>
          <a:xfrm>
            <a:off x="1259632" y="3284984"/>
            <a:ext cx="6912768" cy="2520280"/>
          </a:xfrm>
          <a:prstGeom prst="cube">
            <a:avLst>
              <a:gd name="adj" fmla="val 4504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286439"/>
              </p:ext>
            </p:extLst>
          </p:nvPr>
        </p:nvGraphicFramePr>
        <p:xfrm>
          <a:off x="1403648" y="3573015"/>
          <a:ext cx="6408711" cy="2088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237"/>
                <a:gridCol w="2136237"/>
                <a:gridCol w="2136237"/>
              </a:tblGrid>
              <a:tr h="696077">
                <a:tc>
                  <a:txBody>
                    <a:bodyPr/>
                    <a:lstStyle/>
                    <a:p>
                      <a:r>
                        <a:rPr lang="ru-RU" b="0" i="1" dirty="0" smtClean="0"/>
                        <a:t>Угроза</a:t>
                      </a:r>
                      <a:r>
                        <a:rPr lang="ru-RU" b="0" i="1" baseline="0" dirty="0" smtClean="0"/>
                        <a:t> духовного</a:t>
                      </a:r>
                    </a:p>
                    <a:p>
                      <a:r>
                        <a:rPr lang="ru-RU" b="0" i="1" baseline="0" dirty="0" smtClean="0"/>
                        <a:t>оскудения</a:t>
                      </a:r>
                      <a:endParaRPr lang="ru-RU" b="0" i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bg1"/>
                          </a:solidFill>
                        </a:rPr>
                        <a:t>Больше нравится</a:t>
                      </a:r>
                    </a:p>
                    <a:p>
                      <a:r>
                        <a:rPr lang="ru-RU" i="1" dirty="0" smtClean="0">
                          <a:solidFill>
                            <a:schemeClr val="bg1"/>
                          </a:solidFill>
                        </a:rPr>
                        <a:t>слушать</a:t>
                      </a:r>
                      <a:endParaRPr lang="ru-RU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80%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60%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bg1"/>
                          </a:solidFill>
                        </a:rPr>
                        <a:t>Решение</a:t>
                      </a:r>
                    </a:p>
                    <a:p>
                      <a:r>
                        <a:rPr lang="ru-RU" i="1" dirty="0" smtClean="0">
                          <a:solidFill>
                            <a:schemeClr val="bg1"/>
                          </a:solidFill>
                        </a:rPr>
                        <a:t>проблемы</a:t>
                      </a:r>
                      <a:endParaRPr lang="ru-RU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35%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50%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786065"/>
              </p:ext>
            </p:extLst>
          </p:nvPr>
        </p:nvGraphicFramePr>
        <p:xfrm>
          <a:off x="3635896" y="2852936"/>
          <a:ext cx="4248472" cy="396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6224"/>
                <a:gridCol w="2232248"/>
              </a:tblGrid>
              <a:tr h="139040">
                <a:tc>
                  <a:txBody>
                    <a:bodyPr/>
                    <a:lstStyle/>
                    <a:p>
                      <a:r>
                        <a:rPr lang="ru-RU" sz="2000" b="0" i="1" dirty="0" smtClean="0"/>
                        <a:t>      2011уч.год.                  </a:t>
                      </a:r>
                      <a:endParaRPr lang="ru-RU" sz="2000" b="0" i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i="1" dirty="0" smtClean="0"/>
                        <a:t>     2012</a:t>
                      </a:r>
                      <a:r>
                        <a:rPr lang="ru-RU" sz="2000" b="0" i="1" baseline="0" dirty="0" smtClean="0"/>
                        <a:t> </a:t>
                      </a:r>
                      <a:r>
                        <a:rPr lang="ru-RU" sz="2000" b="0" i="1" baseline="0" dirty="0" err="1" smtClean="0"/>
                        <a:t>уч.год</a:t>
                      </a:r>
                      <a:r>
                        <a:rPr lang="ru-RU" sz="2000" b="0" i="1" baseline="0" dirty="0" smtClean="0"/>
                        <a:t>.</a:t>
                      </a:r>
                      <a:endParaRPr lang="ru-RU" sz="2000" b="0" i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55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236441"/>
            <a:ext cx="6696744" cy="3917768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l"/>
            <a:r>
              <a:rPr lang="ru-RU" sz="2400" i="1" dirty="0" smtClean="0">
                <a:solidFill>
                  <a:schemeClr val="tx1"/>
                </a:solidFill>
              </a:rPr>
              <a:t>  1.Активизирована </a:t>
            </a:r>
            <a:r>
              <a:rPr lang="ru-RU" sz="2400" i="1" dirty="0">
                <a:solidFill>
                  <a:schemeClr val="tx1"/>
                </a:solidFill>
              </a:rPr>
              <a:t>совместная деятельность </a:t>
            </a:r>
            <a:r>
              <a:rPr lang="ru-RU" sz="2400" i="1" dirty="0" smtClean="0">
                <a:solidFill>
                  <a:schemeClr val="tx1"/>
                </a:solidFill>
              </a:rPr>
              <a:t>      педагогов</a:t>
            </a:r>
            <a:r>
              <a:rPr lang="ru-RU" sz="2400" i="1" dirty="0">
                <a:solidFill>
                  <a:schemeClr val="tx1"/>
                </a:solidFill>
              </a:rPr>
              <a:t>, классных руководителей школ, родителей, педагогов координационных советов.</a:t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  2.Активизирована </a:t>
            </a:r>
            <a:r>
              <a:rPr lang="ru-RU" sz="2400" i="1" dirty="0">
                <a:solidFill>
                  <a:schemeClr val="tx1"/>
                </a:solidFill>
              </a:rPr>
              <a:t>совместная деятельность разновозрастных детских сообществ</a:t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  3.Разработана </a:t>
            </a:r>
            <a:r>
              <a:rPr lang="ru-RU" sz="2400" i="1" dirty="0">
                <a:solidFill>
                  <a:schemeClr val="tx1"/>
                </a:solidFill>
              </a:rPr>
              <a:t>система взаимодействия и поддержки семьи (повышение педагогической грамотности через консультации, родительские собрания, «круглые столы» и т.д.).</a:t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</a:rPr>
              <a:t>  4.Осуществлена </a:t>
            </a:r>
            <a:r>
              <a:rPr lang="ru-RU" sz="2400" i="1" dirty="0">
                <a:solidFill>
                  <a:schemeClr val="tx1"/>
                </a:solidFill>
              </a:rPr>
              <a:t>систематизированная работа с одаренными детьми.</a:t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80728"/>
            <a:ext cx="364648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755576" y="404664"/>
            <a:ext cx="7776864" cy="5400600"/>
          </a:xfrm>
          <a:prstGeom prst="horizontalScroll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772816"/>
            <a:ext cx="5868652" cy="2664296"/>
          </a:xfr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tx1"/>
                </a:solidFill>
              </a:rPr>
              <a:t>«Преемственные связи музыкального воспитания дошкольников </a:t>
            </a:r>
            <a:br>
              <a:rPr lang="ru-RU" sz="3200" i="1" dirty="0" smtClean="0">
                <a:solidFill>
                  <a:schemeClr val="tx1"/>
                </a:solidFill>
              </a:rPr>
            </a:br>
            <a:r>
              <a:rPr lang="ru-RU" sz="3200" i="1" dirty="0" smtClean="0">
                <a:solidFill>
                  <a:schemeClr val="tx1"/>
                </a:solidFill>
              </a:rPr>
              <a:t>в формировании духовной культуры личности.»</a:t>
            </a:r>
            <a:endParaRPr lang="ru-RU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6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084309" cy="4248472"/>
          </a:xfr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</a:t>
            </a:r>
          </a:p>
          <a:p>
            <a:pPr marL="0" indent="0">
              <a:buNone/>
            </a:pPr>
            <a:r>
              <a:rPr lang="ru-RU" sz="2000" dirty="0" smtClean="0"/>
              <a:t>      </a:t>
            </a:r>
            <a:r>
              <a:rPr lang="ru-RU" sz="2000" i="1" dirty="0" smtClean="0"/>
              <a:t>1.Формировать готовность и способность детей к        </a:t>
            </a:r>
          </a:p>
          <a:p>
            <a:pPr marL="0" indent="0">
              <a:buNone/>
            </a:pPr>
            <a:r>
              <a:rPr lang="ru-RU" sz="2000" i="1" dirty="0"/>
              <a:t> </a:t>
            </a:r>
            <a:r>
              <a:rPr lang="ru-RU" sz="2000" i="1" dirty="0" smtClean="0"/>
              <a:t>       нравственному и духовному самосовершенствованию.</a:t>
            </a:r>
          </a:p>
          <a:p>
            <a:pPr marL="0" indent="0">
              <a:buNone/>
            </a:pPr>
            <a:endParaRPr lang="ru-RU" sz="2000" i="1" dirty="0"/>
          </a:p>
          <a:p>
            <a:pPr marL="0" indent="0">
              <a:buNone/>
            </a:pPr>
            <a:r>
              <a:rPr lang="ru-RU" sz="2000" i="1" dirty="0" smtClean="0"/>
              <a:t>      2.Стимулировать проявление познавательного интереса        </a:t>
            </a:r>
          </a:p>
          <a:p>
            <a:pPr marL="0" indent="0">
              <a:buNone/>
            </a:pPr>
            <a:r>
              <a:rPr lang="ru-RU" sz="2000" i="1" dirty="0" smtClean="0"/>
              <a:t>         ребенка к явлениям истории и культуры своей страны</a:t>
            </a:r>
          </a:p>
          <a:p>
            <a:pPr marL="0" indent="0">
              <a:buNone/>
            </a:pPr>
            <a:r>
              <a:rPr lang="ru-RU" sz="2000" i="1" dirty="0" smtClean="0"/>
              <a:t>          через музыкально-эстетическое воспитание.</a:t>
            </a:r>
          </a:p>
          <a:p>
            <a:endParaRPr lang="ru-RU" sz="2000" i="1" dirty="0" smtClean="0"/>
          </a:p>
          <a:p>
            <a:pPr marL="0" indent="0">
              <a:buNone/>
            </a:pPr>
            <a:r>
              <a:rPr lang="ru-RU" sz="2000" i="1" dirty="0" smtClean="0"/>
              <a:t>      3.Дать родителям возможность ощутить ценность</a:t>
            </a:r>
          </a:p>
          <a:p>
            <a:pPr marL="0" indent="0">
              <a:buNone/>
            </a:pPr>
            <a:r>
              <a:rPr lang="ru-RU" sz="2000" i="1" dirty="0" smtClean="0"/>
              <a:t>          эмоционального,  </a:t>
            </a:r>
            <a:r>
              <a:rPr lang="ru-RU" sz="2000" i="1" dirty="0"/>
              <a:t>д</a:t>
            </a:r>
            <a:r>
              <a:rPr lang="ru-RU" sz="2000" i="1" dirty="0" smtClean="0"/>
              <a:t>уховного и познавательного</a:t>
            </a:r>
          </a:p>
          <a:p>
            <a:pPr marL="0" indent="0">
              <a:buNone/>
            </a:pPr>
            <a:r>
              <a:rPr lang="ru-RU" sz="2000" i="1" dirty="0" smtClean="0"/>
              <a:t>          общения ребенка с близкими взрослыми.</a:t>
            </a:r>
            <a:endParaRPr lang="ru-RU" sz="20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476672"/>
            <a:ext cx="4032448" cy="792088"/>
          </a:xfr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angle"/>
            <a:contourClr>
              <a:schemeClr val="accent6">
                <a:shade val="25000"/>
                <a:satMod val="18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                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            </a:t>
            </a:r>
            <a:r>
              <a:rPr lang="ru-RU" sz="4900" i="1" dirty="0" smtClean="0">
                <a:solidFill>
                  <a:schemeClr val="bg1"/>
                </a:solidFill>
              </a:rPr>
              <a:t>Задачи: </a:t>
            </a:r>
            <a:br>
              <a:rPr lang="ru-RU" sz="4900" i="1" dirty="0" smtClean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         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4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395536" y="332656"/>
            <a:ext cx="8352928" cy="6408712"/>
          </a:xfrm>
          <a:prstGeom prst="horizontalScroll">
            <a:avLst>
              <a:gd name="adj" fmla="val 8895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340768"/>
            <a:ext cx="7272808" cy="453650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       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    </a:t>
            </a:r>
            <a:r>
              <a:rPr lang="ru-RU" i="1" dirty="0" smtClean="0">
                <a:solidFill>
                  <a:schemeClr val="tx1"/>
                </a:solidFill>
              </a:rPr>
              <a:t>В </a:t>
            </a:r>
            <a:r>
              <a:rPr lang="ru-RU" i="1" dirty="0">
                <a:solidFill>
                  <a:schemeClr val="tx1"/>
                </a:solidFill>
              </a:rPr>
              <a:t>настоящее время в России идёт становление новой системы образования, ориентированной на вхождение в мировое образовательное пространство. Этот процесс сопровождается существенными изменениями в педагогической теории и практике учебно-воспитательного процесса. Содержание образования обогащается новыми процессуальными умениями, развитием способностей оперировать информацией, творчески решать педагогические проблемы с акцентом на индивидуализацию образовательных программ. Традиционные способы информации – устная и письменная речь, телефонная и радиосвязь уступают место компьютерным средствам обучения, использованию телекоммуникационных сетей глобального масштаба. Намечается дальнейшая интеграция образовательных факторов: школы, семьи, микро- и </a:t>
            </a:r>
            <a:r>
              <a:rPr lang="ru-RU" i="1" dirty="0" err="1">
                <a:solidFill>
                  <a:schemeClr val="tx1"/>
                </a:solidFill>
              </a:rPr>
              <a:t>макросоциума</a:t>
            </a:r>
            <a:r>
              <a:rPr lang="ru-RU" i="1" dirty="0">
                <a:solidFill>
                  <a:schemeClr val="tx1"/>
                </a:solidFill>
              </a:rPr>
              <a:t>. Важнейшей составляющей педагогического процесса становится личностно-ориентированное взаимодействие учителя и ученика. Особую роль отводят духовному воспитанию личности, становлению нравственного облика человека</a:t>
            </a:r>
            <a:r>
              <a:rPr lang="ru-RU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496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2304256"/>
          </a:xfr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2400" dirty="0"/>
              <a:t>В.Ф. Шаталов – талантливый человек, педагог, организатор. Он опередил своё время. Его педагогическая система – это система взглядов на мир.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У </a:t>
            </a:r>
            <a:r>
              <a:rPr lang="ru-RU" sz="2400" dirty="0"/>
              <a:t>многих ли сейчас такие взгляды? Способны ли мы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 </a:t>
            </a:r>
            <a:r>
              <a:rPr lang="ru-RU" sz="2400" dirty="0"/>
              <a:t>объединению, к повседневной самоотверженности,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 </a:t>
            </a:r>
            <a:r>
              <a:rPr lang="ru-RU" sz="2400" dirty="0"/>
              <a:t>жертвенности?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400800" cy="2808312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850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В.Ф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sz="1900" dirty="0">
                <a:solidFill>
                  <a:schemeClr val="tx1"/>
                </a:solidFill>
              </a:rPr>
              <a:t>Шаталов</a:t>
            </a:r>
            <a:r>
              <a:rPr lang="ru-RU" dirty="0">
                <a:solidFill>
                  <a:schemeClr val="tx1"/>
                </a:solidFill>
              </a:rPr>
              <a:t> разработал в своей методической </a:t>
            </a:r>
            <a:r>
              <a:rPr lang="ru-RU" dirty="0" smtClean="0">
                <a:solidFill>
                  <a:schemeClr val="tx1"/>
                </a:solidFill>
              </a:rPr>
              <a:t>системе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7 </a:t>
            </a:r>
            <a:r>
              <a:rPr lang="ru-RU" dirty="0" smtClean="0">
                <a:solidFill>
                  <a:schemeClr val="tx1"/>
                </a:solidFill>
              </a:rPr>
              <a:t>принципов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r>
              <a:rPr lang="ru-RU" i="1" dirty="0">
                <a:solidFill>
                  <a:schemeClr val="tx1"/>
                </a:solidFill>
              </a:rPr>
              <a:t>Обучение на высоком уровне сложности.</a:t>
            </a:r>
          </a:p>
          <a:p>
            <a:r>
              <a:rPr lang="ru-RU" i="1" dirty="0">
                <a:solidFill>
                  <a:schemeClr val="tx1"/>
                </a:solidFill>
              </a:rPr>
              <a:t>Бесконфликтность.</a:t>
            </a:r>
          </a:p>
          <a:p>
            <a:r>
              <a:rPr lang="ru-RU" i="1" dirty="0">
                <a:solidFill>
                  <a:schemeClr val="tx1"/>
                </a:solidFill>
              </a:rPr>
              <a:t>Быстрое движение вперед.</a:t>
            </a:r>
          </a:p>
          <a:p>
            <a:r>
              <a:rPr lang="ru-RU" i="1" dirty="0">
                <a:solidFill>
                  <a:schemeClr val="tx1"/>
                </a:solidFill>
              </a:rPr>
              <a:t>Открытые перспективы.</a:t>
            </a:r>
          </a:p>
          <a:p>
            <a:r>
              <a:rPr lang="ru-RU" i="1" dirty="0" err="1">
                <a:solidFill>
                  <a:schemeClr val="tx1"/>
                </a:solidFill>
              </a:rPr>
              <a:t>Сверхмногократное</a:t>
            </a:r>
            <a:r>
              <a:rPr lang="ru-RU" i="1" dirty="0">
                <a:solidFill>
                  <a:schemeClr val="tx1"/>
                </a:solidFill>
              </a:rPr>
              <a:t> повторение.</a:t>
            </a:r>
          </a:p>
          <a:p>
            <a:r>
              <a:rPr lang="ru-RU" i="1" dirty="0">
                <a:solidFill>
                  <a:schemeClr val="tx1"/>
                </a:solidFill>
              </a:rPr>
              <a:t>Ведущая роль теоретических знаний.</a:t>
            </a:r>
          </a:p>
          <a:p>
            <a:r>
              <a:rPr lang="ru-RU" i="1" dirty="0">
                <a:solidFill>
                  <a:schemeClr val="tx1"/>
                </a:solidFill>
              </a:rPr>
              <a:t>Гласность.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17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834022"/>
              </p:ext>
            </p:extLst>
          </p:nvPr>
        </p:nvGraphicFramePr>
        <p:xfrm>
          <a:off x="1115616" y="1196752"/>
          <a:ext cx="6552728" cy="512120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{21E4AEA4-8DFA-4A89-87EB-49C32662AFE0}</a:tableStyleId>
              </a:tblPr>
              <a:tblGrid>
                <a:gridCol w="6552728"/>
              </a:tblGrid>
              <a:tr h="41577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« Д е т с к и й  с а д  –  Ш к о л а »</a:t>
                      </a:r>
                      <a:endParaRPr lang="ru-RU" sz="2400" b="0" i="1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7610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 </a:t>
                      </a:r>
                      <a:r>
                        <a:rPr lang="ru-RU" sz="1800" dirty="0" smtClean="0"/>
                        <a:t>Непрерывность и преемственность </a:t>
                      </a:r>
                      <a:r>
                        <a:rPr lang="ru-RU" sz="1800" dirty="0" err="1" smtClean="0"/>
                        <a:t>пед</a:t>
                      </a:r>
                      <a:r>
                        <a:rPr lang="ru-RU" sz="1800" dirty="0" smtClean="0"/>
                        <a:t>. процесса </a:t>
                      </a:r>
                      <a:r>
                        <a:rPr lang="ru-RU" sz="1600" dirty="0" smtClean="0"/>
                        <a:t>(предыдущий период развития содержит предпосылки для последующих новообразований)</a:t>
                      </a:r>
                      <a:endParaRPr lang="ru-RU" sz="1600" b="0" i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54360">
                <a:tc>
                  <a:txBody>
                    <a:bodyPr/>
                    <a:lstStyle/>
                    <a:p>
                      <a:r>
                        <a:rPr lang="ru-RU" dirty="0" smtClean="0"/>
                        <a:t>2. </a:t>
                      </a:r>
                      <a:r>
                        <a:rPr lang="ru-RU" sz="1800" dirty="0" smtClean="0"/>
                        <a:t>Интеграция программных областей знаний </a:t>
                      </a:r>
                      <a:r>
                        <a:rPr lang="ru-RU" sz="1600" dirty="0" smtClean="0"/>
                        <a:t>(освоение целостной картины мира).</a:t>
                      </a:r>
                      <a:endParaRPr lang="ru-RU" i="1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543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3. </a:t>
                      </a:r>
                      <a:r>
                        <a:rPr lang="ru-RU" sz="1800" dirty="0" smtClean="0"/>
                        <a:t>Развивающий характер обучения </a:t>
                      </a:r>
                      <a:r>
                        <a:rPr lang="ru-RU" sz="1600" dirty="0" smtClean="0"/>
                        <a:t>(детская активность, усвоение обобщенных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способов действий)</a:t>
                      </a:r>
                      <a:endParaRPr lang="ru-RU" sz="1600" i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5436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4. Рациональное сочетание разных видов детской деятельности </a:t>
                      </a:r>
                      <a:endParaRPr lang="ru-RU" sz="1600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91086">
                <a:tc>
                  <a:txBody>
                    <a:bodyPr/>
                    <a:lstStyle/>
                    <a:p>
                      <a:r>
                        <a:rPr lang="ru-RU" b="0" dirty="0" smtClean="0"/>
                        <a:t>5. Уважение личности ребенка, ориентации на его интересы.</a:t>
                      </a:r>
                      <a:endParaRPr lang="ru-RU" b="0" i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82078">
                <a:tc>
                  <a:txBody>
                    <a:bodyPr/>
                    <a:lstStyle/>
                    <a:p>
                      <a:r>
                        <a:rPr lang="ru-RU" dirty="0" smtClean="0"/>
                        <a:t>6. Предоставление самостоятельности права выбора, самоопределения.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82078">
                <a:tc>
                  <a:txBody>
                    <a:bodyPr/>
                    <a:lstStyle/>
                    <a:p>
                      <a:r>
                        <a:rPr lang="ru-RU" dirty="0" smtClean="0"/>
                        <a:t>7. Развитие универсальных способностей (умение решать проблемные ситуации).</a:t>
                      </a:r>
                      <a:endParaRPr lang="ru-RU" i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42334">
                <a:tc>
                  <a:txBody>
                    <a:bodyPr/>
                    <a:lstStyle/>
                    <a:p>
                      <a:r>
                        <a:rPr lang="ru-RU" dirty="0" smtClean="0"/>
                        <a:t>8. Сотрудничество между детьми, педагогами, родителями.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20880" cy="576064"/>
          </a:xfr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Учебно-познавательные мотивы.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72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4176464"/>
          </a:xfrm>
          <a:gradFill flip="none" rotWithShape="1">
            <a:gsLst>
              <a:gs pos="0">
                <a:schemeClr val="accent6">
                  <a:tint val="0"/>
                </a:schemeClr>
              </a:gs>
              <a:gs pos="44000">
                <a:schemeClr val="accent6">
                  <a:tint val="60000"/>
                  <a:satMod val="120000"/>
                </a:schemeClr>
              </a:gs>
              <a:gs pos="100000">
                <a:schemeClr val="accent6">
                  <a:tint val="90000"/>
                  <a:alpha val="100000"/>
                  <a:lumMod val="90000"/>
                </a:schemeClr>
              </a:gs>
            </a:gsLst>
            <a:lin ang="5400000" scaled="1"/>
            <a:tileRect/>
          </a:gradFill>
          <a:ln w="127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lvl="0" indent="0"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  <a:buNone/>
            </a:pPr>
            <a:endParaRPr lang="ru-RU" sz="1700" i="1" dirty="0">
              <a:solidFill>
                <a:srgbClr val="1F2123"/>
              </a:solidFill>
              <a:latin typeface="Trebuchet MS"/>
            </a:endParaRPr>
          </a:p>
          <a:p>
            <a:pPr marL="0" lvl="0" indent="0"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  <a:buNone/>
            </a:pPr>
            <a:r>
              <a:rPr lang="ru-RU" sz="1700" i="1" dirty="0">
                <a:solidFill>
                  <a:srgbClr val="1F2123"/>
                </a:solidFill>
                <a:latin typeface="Trebuchet MS"/>
              </a:rPr>
              <a:t>1</a:t>
            </a:r>
            <a:r>
              <a:rPr lang="ru-RU" sz="1700" i="1" dirty="0" smtClean="0">
                <a:solidFill>
                  <a:srgbClr val="1F2123"/>
                </a:solidFill>
                <a:latin typeface="Trebuchet MS"/>
              </a:rPr>
              <a:t>.Программа «Мир открытий» </a:t>
            </a:r>
            <a:r>
              <a:rPr lang="ru-RU" sz="1700" i="1" dirty="0" err="1" smtClean="0">
                <a:solidFill>
                  <a:srgbClr val="1F2123"/>
                </a:solidFill>
                <a:latin typeface="Trebuchet MS"/>
              </a:rPr>
              <a:t>Петерсон</a:t>
            </a:r>
            <a:r>
              <a:rPr lang="ru-RU" sz="1700" i="1" dirty="0" smtClean="0">
                <a:solidFill>
                  <a:srgbClr val="1F2123"/>
                </a:solidFill>
                <a:latin typeface="Trebuchet MS"/>
              </a:rPr>
              <a:t> Л.Г. Буренина А.И. Москва. 2012г.</a:t>
            </a:r>
          </a:p>
          <a:p>
            <a:pPr marL="0" lvl="0" indent="0"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  <a:buNone/>
            </a:pPr>
            <a:r>
              <a:rPr lang="ru-RU" sz="1700" i="1" dirty="0" smtClean="0">
                <a:solidFill>
                  <a:srgbClr val="1F2123"/>
                </a:solidFill>
                <a:latin typeface="Trebuchet MS"/>
              </a:rPr>
              <a:t>(Стремление к познанию и творчеству, к красоте и доброте)</a:t>
            </a:r>
          </a:p>
          <a:p>
            <a:pPr marL="0" lvl="0" indent="0"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  <a:buNone/>
            </a:pPr>
            <a:r>
              <a:rPr lang="ru-RU" sz="1700" i="1" dirty="0">
                <a:solidFill>
                  <a:srgbClr val="1F2123"/>
                </a:solidFill>
                <a:latin typeface="Trebuchet MS"/>
              </a:rPr>
              <a:t>2</a:t>
            </a:r>
            <a:r>
              <a:rPr lang="ru-RU" sz="1700" i="1" dirty="0" smtClean="0">
                <a:solidFill>
                  <a:srgbClr val="1F2123"/>
                </a:solidFill>
                <a:latin typeface="Trebuchet MS"/>
              </a:rPr>
              <a:t>.Программа </a:t>
            </a:r>
            <a:r>
              <a:rPr lang="ru-RU" sz="1700" i="1" dirty="0">
                <a:solidFill>
                  <a:srgbClr val="1F2123"/>
                </a:solidFill>
                <a:latin typeface="Trebuchet MS"/>
              </a:rPr>
              <a:t>«Музыкальные шедевры» </a:t>
            </a:r>
            <a:r>
              <a:rPr lang="ru-RU" sz="1700" i="1" dirty="0" err="1" smtClean="0">
                <a:solidFill>
                  <a:srgbClr val="1F2123"/>
                </a:solidFill>
                <a:latin typeface="Trebuchet MS"/>
              </a:rPr>
              <a:t>Радынова</a:t>
            </a:r>
            <a:r>
              <a:rPr lang="ru-RU" sz="1700" i="1" dirty="0" smtClean="0">
                <a:solidFill>
                  <a:srgbClr val="1F2123"/>
                </a:solidFill>
                <a:latin typeface="Trebuchet MS"/>
              </a:rPr>
              <a:t> О.П. Москва «Просвещение». 2006г.</a:t>
            </a:r>
            <a:endParaRPr lang="ru-RU" sz="1700" i="1" dirty="0">
              <a:solidFill>
                <a:srgbClr val="1F2123"/>
              </a:solidFill>
              <a:latin typeface="Trebuchet MS"/>
            </a:endParaRPr>
          </a:p>
          <a:p>
            <a:pPr marL="0" lvl="0" indent="0"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  <a:buNone/>
            </a:pPr>
            <a:r>
              <a:rPr lang="ru-RU" sz="1700" i="1" dirty="0">
                <a:solidFill>
                  <a:srgbClr val="1F2123"/>
                </a:solidFill>
                <a:latin typeface="Trebuchet MS"/>
              </a:rPr>
              <a:t>( Осуществление взаимосвязи познавательной деятельности детей в процессе формирования у них основ музыкальной культуры) </a:t>
            </a:r>
          </a:p>
          <a:p>
            <a:pPr marL="0" lvl="0" indent="0"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  <a:buNone/>
            </a:pPr>
            <a:r>
              <a:rPr lang="ru-RU" sz="1700" i="1" dirty="0">
                <a:solidFill>
                  <a:srgbClr val="1F2123"/>
                </a:solidFill>
                <a:latin typeface="Trebuchet MS"/>
              </a:rPr>
              <a:t>3</a:t>
            </a:r>
            <a:r>
              <a:rPr lang="ru-RU" sz="1700" i="1" dirty="0" smtClean="0">
                <a:solidFill>
                  <a:srgbClr val="1F2123"/>
                </a:solidFill>
                <a:latin typeface="Trebuchet MS"/>
              </a:rPr>
              <a:t>.Программа «Топ-хлоп </a:t>
            </a:r>
            <a:r>
              <a:rPr lang="ru-RU" sz="1700" i="1" dirty="0">
                <a:solidFill>
                  <a:srgbClr val="1F2123"/>
                </a:solidFill>
                <a:latin typeface="Trebuchet MS"/>
              </a:rPr>
              <a:t>малыши» </a:t>
            </a:r>
            <a:r>
              <a:rPr lang="ru-RU" sz="1700" i="1" dirty="0" err="1">
                <a:solidFill>
                  <a:srgbClr val="1F2123"/>
                </a:solidFill>
                <a:latin typeface="Trebuchet MS"/>
              </a:rPr>
              <a:t>Сауко</a:t>
            </a:r>
            <a:r>
              <a:rPr lang="ru-RU" sz="1700" i="1" dirty="0">
                <a:solidFill>
                  <a:srgbClr val="1F2123"/>
                </a:solidFill>
                <a:latin typeface="Trebuchet MS"/>
              </a:rPr>
              <a:t> </a:t>
            </a:r>
            <a:r>
              <a:rPr lang="ru-RU" sz="1700" i="1" dirty="0" err="1" smtClean="0">
                <a:solidFill>
                  <a:srgbClr val="1F2123"/>
                </a:solidFill>
                <a:latin typeface="Trebuchet MS"/>
              </a:rPr>
              <a:t>Т.Н.Буренина</a:t>
            </a:r>
            <a:r>
              <a:rPr lang="ru-RU" sz="1700" i="1" dirty="0" smtClean="0">
                <a:solidFill>
                  <a:srgbClr val="1F2123"/>
                </a:solidFill>
                <a:latin typeface="Trebuchet MS"/>
              </a:rPr>
              <a:t> </a:t>
            </a:r>
            <a:r>
              <a:rPr lang="ru-RU" sz="1700" i="1" dirty="0" err="1">
                <a:solidFill>
                  <a:srgbClr val="1F2123"/>
                </a:solidFill>
                <a:latin typeface="Trebuchet MS"/>
              </a:rPr>
              <a:t>А.И.Санкт</a:t>
            </a:r>
            <a:r>
              <a:rPr lang="ru-RU" sz="1700" i="1" dirty="0">
                <a:solidFill>
                  <a:srgbClr val="1F2123"/>
                </a:solidFill>
                <a:latin typeface="Trebuchet MS"/>
              </a:rPr>
              <a:t>-Петербург</a:t>
            </a:r>
            <a:r>
              <a:rPr lang="ru-RU" sz="1700" i="1" dirty="0" smtClean="0">
                <a:solidFill>
                  <a:srgbClr val="1F2123"/>
                </a:solidFill>
                <a:latin typeface="Trebuchet MS"/>
              </a:rPr>
              <a:t>. 2000год</a:t>
            </a:r>
            <a:endParaRPr lang="ru-RU" sz="1700" i="1" dirty="0">
              <a:solidFill>
                <a:srgbClr val="1F2123"/>
              </a:solidFill>
              <a:latin typeface="Trebuchet MS"/>
            </a:endParaRPr>
          </a:p>
          <a:p>
            <a:pPr marL="0" lvl="0" indent="0"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  <a:buNone/>
            </a:pPr>
            <a:r>
              <a:rPr lang="ru-RU" sz="1700" i="1" dirty="0">
                <a:solidFill>
                  <a:srgbClr val="1F2123"/>
                </a:solidFill>
                <a:latin typeface="Trebuchet MS"/>
              </a:rPr>
              <a:t>(Воспитание интереса к музыкально-ритмическим движениям, развитие эмоциональной отзывчивости на музыку у детей 2-3 лет)</a:t>
            </a:r>
          </a:p>
          <a:p>
            <a:pPr marL="0" lvl="0" indent="0"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  <a:buNone/>
            </a:pPr>
            <a:r>
              <a:rPr lang="ru-RU" sz="1700" i="1" dirty="0">
                <a:solidFill>
                  <a:srgbClr val="1F2123"/>
                </a:solidFill>
                <a:latin typeface="Trebuchet MS"/>
              </a:rPr>
              <a:t>4</a:t>
            </a:r>
            <a:r>
              <a:rPr lang="ru-RU" sz="1700" i="1" dirty="0" smtClean="0">
                <a:solidFill>
                  <a:srgbClr val="1F2123"/>
                </a:solidFill>
                <a:latin typeface="Trebuchet MS"/>
              </a:rPr>
              <a:t>.«</a:t>
            </a:r>
            <a:r>
              <a:rPr lang="ru-RU" sz="1700" i="1" dirty="0">
                <a:solidFill>
                  <a:srgbClr val="1F2123"/>
                </a:solidFill>
                <a:latin typeface="Trebuchet MS"/>
              </a:rPr>
              <a:t>Балалар </a:t>
            </a:r>
            <a:r>
              <a:rPr lang="ru-RU" sz="1700" i="1" dirty="0" err="1">
                <a:solidFill>
                  <a:srgbClr val="1F2123"/>
                </a:solidFill>
                <a:latin typeface="Trebuchet MS"/>
              </a:rPr>
              <a:t>бакчасында</a:t>
            </a:r>
            <a:r>
              <a:rPr lang="ru-RU" sz="1700" i="1" dirty="0">
                <a:solidFill>
                  <a:srgbClr val="1F2123"/>
                </a:solidFill>
                <a:latin typeface="Trebuchet MS"/>
              </a:rPr>
              <a:t> </a:t>
            </a:r>
            <a:r>
              <a:rPr lang="ru-RU" sz="1700" i="1" dirty="0" err="1">
                <a:solidFill>
                  <a:srgbClr val="1F2123"/>
                </a:solidFill>
                <a:latin typeface="Trebuchet MS"/>
              </a:rPr>
              <a:t>тэрбия</a:t>
            </a:r>
            <a:r>
              <a:rPr lang="ru-RU" sz="1700" i="1" dirty="0">
                <a:solidFill>
                  <a:srgbClr val="1F2123"/>
                </a:solidFill>
                <a:latin typeface="Trebuchet MS"/>
              </a:rPr>
              <a:t> </a:t>
            </a:r>
            <a:r>
              <a:rPr lang="en-US" sz="1700" i="1" dirty="0">
                <a:solidFill>
                  <a:srgbClr val="1F2123"/>
                </a:solidFill>
                <a:latin typeface="Trebuchet MS"/>
              </a:rPr>
              <a:t>h</a:t>
            </a:r>
            <a:r>
              <a:rPr lang="ru-RU" sz="1700" i="1" dirty="0">
                <a:solidFill>
                  <a:srgbClr val="1F2123"/>
                </a:solidFill>
                <a:latin typeface="Trebuchet MS"/>
              </a:rPr>
              <a:t>эм </a:t>
            </a:r>
            <a:r>
              <a:rPr lang="ru-RU" sz="1700" i="1" dirty="0" err="1">
                <a:solidFill>
                  <a:srgbClr val="1F2123"/>
                </a:solidFill>
                <a:latin typeface="Trebuchet MS"/>
              </a:rPr>
              <a:t>белем</a:t>
            </a:r>
            <a:r>
              <a:rPr lang="ru-RU" sz="1700" i="1" dirty="0">
                <a:solidFill>
                  <a:srgbClr val="1F2123"/>
                </a:solidFill>
                <a:latin typeface="Trebuchet MS"/>
              </a:rPr>
              <a:t> </a:t>
            </a:r>
            <a:r>
              <a:rPr lang="ru-RU" sz="1700" i="1" dirty="0" err="1">
                <a:solidFill>
                  <a:srgbClr val="1F2123"/>
                </a:solidFill>
                <a:latin typeface="Trebuchet MS"/>
              </a:rPr>
              <a:t>бир</a:t>
            </a:r>
            <a:r>
              <a:rPr lang="en-US" sz="1700" i="1" dirty="0">
                <a:solidFill>
                  <a:srgbClr val="1F2123"/>
                </a:solidFill>
                <a:latin typeface="Trebuchet MS"/>
              </a:rPr>
              <a:t>y</a:t>
            </a:r>
            <a:r>
              <a:rPr lang="ru-RU" sz="1700" i="1" dirty="0">
                <a:solidFill>
                  <a:srgbClr val="1F2123"/>
                </a:solidFill>
                <a:latin typeface="Trebuchet MS"/>
              </a:rPr>
              <a:t> </a:t>
            </a:r>
            <a:r>
              <a:rPr lang="ru-RU" sz="1700" i="1" dirty="0" err="1" smtClean="0">
                <a:solidFill>
                  <a:srgbClr val="1F2123"/>
                </a:solidFill>
                <a:latin typeface="Trebuchet MS"/>
              </a:rPr>
              <a:t>программасы</a:t>
            </a:r>
            <a:r>
              <a:rPr lang="ru-RU" sz="1700" i="1" dirty="0" smtClean="0">
                <a:solidFill>
                  <a:srgbClr val="1F2123"/>
                </a:solidFill>
                <a:latin typeface="Trebuchet MS"/>
              </a:rPr>
              <a:t> Казан</a:t>
            </a:r>
            <a:r>
              <a:rPr lang="ru-RU" sz="1700" i="1" dirty="0">
                <a:solidFill>
                  <a:srgbClr val="1F2123"/>
                </a:solidFill>
                <a:latin typeface="Trebuchet MS"/>
              </a:rPr>
              <a:t>. «</a:t>
            </a:r>
            <a:r>
              <a:rPr lang="ru-RU" sz="1700" i="1" dirty="0" err="1">
                <a:solidFill>
                  <a:srgbClr val="1F2123"/>
                </a:solidFill>
                <a:latin typeface="Trebuchet MS"/>
              </a:rPr>
              <a:t>хэтер</a:t>
            </a:r>
            <a:r>
              <a:rPr lang="ru-RU" sz="1700" i="1" dirty="0">
                <a:solidFill>
                  <a:srgbClr val="1F2123"/>
                </a:solidFill>
                <a:latin typeface="Trebuchet MS"/>
              </a:rPr>
              <a:t>»  2000год.</a:t>
            </a:r>
          </a:p>
          <a:p>
            <a:pPr marL="0" lvl="0" indent="0">
              <a:spcAft>
                <a:spcPts val="300"/>
              </a:spcAft>
              <a:buClr>
                <a:srgbClr val="9D936F">
                  <a:lumMod val="75000"/>
                </a:srgbClr>
              </a:buClr>
              <a:buSzPct val="130000"/>
              <a:buNone/>
            </a:pPr>
            <a:r>
              <a:rPr lang="ru-RU" sz="1700" i="1" dirty="0">
                <a:solidFill>
                  <a:srgbClr val="1F2123"/>
                </a:solidFill>
                <a:latin typeface="Trebuchet MS"/>
              </a:rPr>
              <a:t>(Сохранение, распространение и развитие </a:t>
            </a:r>
            <a:r>
              <a:rPr lang="ru-RU" sz="1700" i="1" dirty="0" smtClean="0">
                <a:solidFill>
                  <a:srgbClr val="1F2123"/>
                </a:solidFill>
                <a:latin typeface="Trebuchet MS"/>
              </a:rPr>
              <a:t>национальной культуры</a:t>
            </a:r>
            <a:r>
              <a:rPr lang="ru-RU" sz="1700" i="1" dirty="0">
                <a:solidFill>
                  <a:srgbClr val="1F2123"/>
                </a:solidFill>
                <a:latin typeface="Trebuchet MS"/>
              </a:rPr>
              <a:t>.)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548680"/>
            <a:ext cx="5688632" cy="792088"/>
          </a:xfr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ru-RU" sz="3200" i="1" dirty="0" smtClean="0"/>
              <a:t>Программы и технологии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171223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611560" y="2348880"/>
            <a:ext cx="7992888" cy="4032448"/>
          </a:xfrm>
          <a:prstGeom prst="flowChartAlternateProcess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636912"/>
            <a:ext cx="7416824" cy="3456384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700" dirty="0" smtClean="0"/>
              <a:t> </a:t>
            </a:r>
            <a:r>
              <a:rPr lang="ru-RU" sz="1700" i="1" dirty="0" smtClean="0"/>
              <a:t>1. </a:t>
            </a:r>
            <a:r>
              <a:rPr lang="ru-RU" sz="1700" i="1" dirty="0"/>
              <a:t>Шаталов В. Ф. Шесть шагов за горизонт // Вечерняя Одесса. 1986. 5 сент.</a:t>
            </a:r>
          </a:p>
          <a:p>
            <a:pPr marL="0" indent="0">
              <a:buNone/>
            </a:pPr>
            <a:r>
              <a:rPr lang="ru-RU" sz="1700" i="1" dirty="0"/>
              <a:t>2. Шаталов В.Ф. Эксперимент продолжается. - М.: Педагогика, 1989. </a:t>
            </a:r>
          </a:p>
          <a:p>
            <a:pPr marL="0" indent="0">
              <a:buNone/>
            </a:pPr>
            <a:r>
              <a:rPr lang="ru-RU" sz="1700" i="1" dirty="0"/>
              <a:t>3</a:t>
            </a:r>
            <a:r>
              <a:rPr lang="ru-RU" sz="1700" i="1" dirty="0" smtClean="0"/>
              <a:t>.«Преемственные </a:t>
            </a:r>
            <a:r>
              <a:rPr lang="ru-RU" sz="1700" i="1" dirty="0"/>
              <a:t>связи ДОУ, школы и родителей будущих первоклассников» </a:t>
            </a:r>
            <a:r>
              <a:rPr lang="ru-RU" sz="1700" i="1" dirty="0" err="1"/>
              <a:t>Арнаутова</a:t>
            </a:r>
            <a:r>
              <a:rPr lang="ru-RU" sz="1700" i="1" dirty="0"/>
              <a:t> Е.П, Зубова Г.Г и др</a:t>
            </a:r>
            <a:r>
              <a:rPr lang="ru-RU" sz="1700" i="1" dirty="0" smtClean="0"/>
              <a:t>. </a:t>
            </a:r>
            <a:r>
              <a:rPr lang="ru-RU" sz="1700" i="1" dirty="0" err="1" smtClean="0"/>
              <a:t>М.ТЦ.Сфера</a:t>
            </a:r>
            <a:r>
              <a:rPr lang="ru-RU" sz="1700" i="1" dirty="0" smtClean="0"/>
              <a:t> </a:t>
            </a:r>
            <a:r>
              <a:rPr lang="ru-RU" sz="1700" i="1" dirty="0"/>
              <a:t>2006г</a:t>
            </a:r>
            <a:r>
              <a:rPr lang="ru-RU" sz="1700" i="1" dirty="0" smtClean="0"/>
              <a:t>.</a:t>
            </a:r>
          </a:p>
          <a:p>
            <a:pPr marL="0" indent="0">
              <a:buNone/>
            </a:pPr>
            <a:r>
              <a:rPr lang="ru-RU" sz="1700" i="1" dirty="0"/>
              <a:t>4</a:t>
            </a:r>
            <a:r>
              <a:rPr lang="ru-RU" sz="1700" i="1" dirty="0" smtClean="0"/>
              <a:t>. «Преемственность дошкольного и начального школьного образования</a:t>
            </a:r>
          </a:p>
          <a:p>
            <a:pPr marL="0" indent="0">
              <a:buNone/>
            </a:pPr>
            <a:r>
              <a:rPr lang="ru-RU" sz="1700" i="1" dirty="0" smtClean="0"/>
              <a:t>в современных условиях» Международная научно-практическая    конференция. Справочник старшего воспитателя </a:t>
            </a:r>
            <a:r>
              <a:rPr lang="ru-RU" sz="1700" i="1" dirty="0" err="1" smtClean="0"/>
              <a:t>дошк</a:t>
            </a:r>
            <a:r>
              <a:rPr lang="ru-RU" sz="1700" i="1" dirty="0" smtClean="0"/>
              <a:t>. </a:t>
            </a:r>
            <a:r>
              <a:rPr lang="ru-RU" sz="1700" i="1" dirty="0" err="1" smtClean="0"/>
              <a:t>учр</a:t>
            </a:r>
            <a:r>
              <a:rPr lang="ru-RU" sz="1700" i="1" dirty="0" smtClean="0"/>
              <a:t>. №7 -2012г.</a:t>
            </a:r>
          </a:p>
          <a:p>
            <a:pPr marL="0" indent="0">
              <a:buNone/>
            </a:pPr>
            <a:r>
              <a:rPr lang="ru-RU" sz="1700" i="1" dirty="0"/>
              <a:t>5</a:t>
            </a:r>
            <a:r>
              <a:rPr lang="ru-RU" sz="1700" i="1" dirty="0" smtClean="0"/>
              <a:t>.«Осуществление преемственности в условиях развития образовательного учреждения» Беляева Е.В.</a:t>
            </a:r>
          </a:p>
          <a:p>
            <a:pPr marL="0" indent="0">
              <a:buNone/>
            </a:pPr>
            <a:r>
              <a:rPr lang="ru-RU" sz="1700" i="1" dirty="0" smtClean="0"/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764704"/>
            <a:ext cx="5256584" cy="72008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Методическая литература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0015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1"/>
            <a:ext cx="7632848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19672" y="2325960"/>
            <a:ext cx="6440760" cy="283123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2200" i="1" dirty="0">
                <a:solidFill>
                  <a:prstClr val="black"/>
                </a:solidFill>
                <a:ea typeface="+mj-ea"/>
                <a:cs typeface="+mj-cs"/>
              </a:rPr>
              <a:t>В.Ф. Шаталов на первое место в процессе обучения ставит воспитательную задачу, а также формирование у учащихся общественно ценных мотивов учения, любознательности, познавательных интересов и потребностей, чувства долга и ответственности за результаты учения. А уже потом следует задача учебно-познавательная.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62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5977</TotalTime>
  <Words>996</Words>
  <Application>Microsoft Office PowerPoint</Application>
  <PresentationFormat>Экран (4:3)</PresentationFormat>
  <Paragraphs>181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Презентация PowerPoint</vt:lpstr>
      <vt:lpstr>«Преемственные связи музыкального воспитания дошкольников  в формировании духовной культуры личности.»</vt:lpstr>
      <vt:lpstr>                               Задачи:             </vt:lpstr>
      <vt:lpstr>Презентация PowerPoint</vt:lpstr>
      <vt:lpstr>В.Ф. Шаталов – талантливый человек, педагог, организатор. Он опередил своё время. Его педагогическая система – это система взглядов на мир.  У многих ли сейчас такие взгляды? Способны ли мы  к объединению, к повседневной самоотверженности,  к жертвенности?</vt:lpstr>
      <vt:lpstr>Учебно-познавательные мотивы.</vt:lpstr>
      <vt:lpstr>Программы и технологии</vt:lpstr>
      <vt:lpstr>Методическая литература</vt:lpstr>
      <vt:lpstr>Презентация PowerPoint</vt:lpstr>
      <vt:lpstr> Координационный совет по преемственности</vt:lpstr>
      <vt:lpstr>Формы работы с родителями</vt:lpstr>
      <vt:lpstr>Алгоритм музыкальной деятельности.</vt:lpstr>
      <vt:lpstr>Интегрирование разных видов художественной деятельности.</vt:lpstr>
      <vt:lpstr>   Семейная среда:                 Анкетирование</vt:lpstr>
      <vt:lpstr>Результаты анкетирования</vt:lpstr>
      <vt:lpstr>«Интеграция различных видов деятельности  среди детей и взрослых через духовно-нравственное развитие» </vt:lpstr>
      <vt:lpstr>Результат анкетирования</vt:lpstr>
      <vt:lpstr>Сравнительный анализ.</vt:lpstr>
      <vt:lpstr>  1.Активизирована совместная деятельность       педагогов, классных руководителей школ, родителей, педагогов координационных советов.   2.Активизирована совместная деятельность разновозрастных детских сообществ   3.Разработана система взаимодействия и поддержки семьи (повышение педагогической грамотности через консультации, родительские собрания, «круглые столы» и т.д.).    4.Осуществлена систематизированная работа с одаренными детьми.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389</cp:revision>
  <dcterms:created xsi:type="dcterms:W3CDTF">2012-09-17T14:36:57Z</dcterms:created>
  <dcterms:modified xsi:type="dcterms:W3CDTF">2013-04-07T10:55:51Z</dcterms:modified>
</cp:coreProperties>
</file>