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6" r:id="rId3"/>
    <p:sldId id="269" r:id="rId4"/>
    <p:sldId id="268" r:id="rId5"/>
    <p:sldId id="287" r:id="rId6"/>
    <p:sldId id="258" r:id="rId7"/>
    <p:sldId id="260" r:id="rId8"/>
    <p:sldId id="261" r:id="rId9"/>
    <p:sldId id="288" r:id="rId10"/>
    <p:sldId id="262" r:id="rId11"/>
    <p:sldId id="263" r:id="rId12"/>
    <p:sldId id="280" r:id="rId13"/>
    <p:sldId id="282" r:id="rId14"/>
    <p:sldId id="264" r:id="rId15"/>
    <p:sldId id="279" r:id="rId16"/>
    <p:sldId id="276" r:id="rId17"/>
    <p:sldId id="28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76197" autoAdjust="0"/>
  </p:normalViewPr>
  <p:slideViewPr>
    <p:cSldViewPr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  <a:p>
            <a:pPr marL="0" algn="l" defTabSz="914400">
              <a:buNone/>
            </a:pPr>
            <a:endParaRPr lang="en-US" dirty="0" smtClean="0"/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7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15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6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образцы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собственными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привлекательными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изображениями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Вот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как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это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сделать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быстро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выделите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образец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удалите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его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Затем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щелкните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значок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"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Вставка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рисунков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"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внутри</a:t>
            </a:r>
            <a:r>
              <a:rPr lang="en-US" sz="1200" b="0" i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рамки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найдите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изображение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которое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хотите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i="1" baseline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отобразить</a:t>
            </a:r>
            <a:r>
              <a:rPr lang="en-US" sz="1200" b="0" i="1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16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05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17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0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8008" y="506167"/>
            <a:ext cx="5760640" cy="2694234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4000" b="0" i="0" dirty="0" smtClean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Логопедический проект</a:t>
            </a:r>
            <a:br>
              <a:rPr lang="ru-RU" sz="4000" b="0" i="0" dirty="0" smtClean="0">
                <a:solidFill>
                  <a:srgbClr val="7030A0"/>
                </a:solidFill>
                <a:latin typeface="Cambria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  <a:latin typeface="Cambria"/>
              </a:rPr>
              <a:t>«Вместе весело шагать».</a:t>
            </a:r>
            <a:endParaRPr lang="ru-RU" sz="6000" b="0" i="0" dirty="0">
              <a:solidFill>
                <a:srgbClr val="7030A0"/>
              </a:solidFill>
              <a:latin typeface="Cambr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1828" y="5347883"/>
            <a:ext cx="4953000" cy="750123"/>
          </a:xfrm>
        </p:spPr>
        <p:txBody>
          <a:bodyPr/>
          <a:lstStyle/>
          <a:p>
            <a:pPr marL="0" indent="0" algn="l">
              <a:spcBef>
                <a:spcPts val="6"/>
              </a:spcBef>
              <a:buNone/>
            </a:pPr>
            <a:r>
              <a:rPr lang="ru-RU" sz="2400" b="0" i="0" dirty="0" smtClean="0"/>
              <a:t>Учитель-логопед </a:t>
            </a:r>
            <a:r>
              <a:rPr lang="ru-RU" sz="2400" b="0" i="0" dirty="0" err="1" smtClean="0"/>
              <a:t>Майборода</a:t>
            </a:r>
            <a:r>
              <a:rPr lang="ru-RU" sz="2400" b="0" i="0" dirty="0" smtClean="0"/>
              <a:t> О.В.</a:t>
            </a:r>
            <a:endParaRPr lang="ru-RU" sz="2400" b="0" i="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29" y="983539"/>
            <a:ext cx="3910007" cy="3910007"/>
          </a:xfr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548680"/>
            <a:ext cx="11377264" cy="593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содержания проекта.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 взаимодействию логопеда и родителей по речевому развитию детей проходит в 3 этапа: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этап — подготовительный (информационно-аналитический).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основополагающего вопроса и формулировка проблемных вопросов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рабочих групп по интересам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упражнений для развития мелкой моторики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упражнений для выработки правильной воздушной струи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Легкие упражнения для языка и губ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Самомассаж лица – выполненный в игровой форме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Для решения этих задач начинаем работу с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анкетирования.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368" y="260648"/>
            <a:ext cx="11377264" cy="546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 этап — основной (практический).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и апробировать систему методических мероприятий для родителей по вопросам речевого развития дошкольников.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во время занятий с логопедом знания, речевые умения детей закрепляются в игровой форме в повседневной жизни.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и методы проекта: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семинара-практикума, мастер классов, консультаций, проведение праздника красивой и выразительной речи.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консультаций (по необходимости);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информационно-методического стенда «Уголок логопеда» (ежемесячно, теоретический материал);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 изучение информации (поиск информации в Интернет, и других источниках).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отчета о работе и оформление результатов работы в виде (презентации, публикации и т.п.)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404664"/>
            <a:ext cx="11233248" cy="567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этап — заключительный (контрольно-диагностический).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работы учителя-логопеда с родителями по вопросам речевого развития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коррекционной работы с детьми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Транслировать опыт работы по данной теме для учителей-логопедов.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256" y="1196752"/>
            <a:ext cx="2953546" cy="2156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620688"/>
            <a:ext cx="7000802" cy="525623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Список литературы:</a:t>
            </a:r>
            <a:endParaRPr lang="ru-RU" dirty="0"/>
          </a:p>
          <a:p>
            <a:r>
              <a:rPr lang="ru-RU" dirty="0" err="1"/>
              <a:t>Хватцев</a:t>
            </a:r>
            <a:r>
              <a:rPr lang="ru-RU" dirty="0"/>
              <a:t> М.С. Логопедия. «Работа с дошкольниками» М. 1996.</a:t>
            </a:r>
          </a:p>
          <a:p>
            <a:r>
              <a:rPr lang="ru-RU" dirty="0"/>
              <a:t>Бабина Е.С. «Партнерство дошкольного образовательного учреждения и семьи в логопедической работе». Логопед 2005 N 5.</a:t>
            </a:r>
          </a:p>
          <a:p>
            <a:r>
              <a:rPr lang="ru-RU" dirty="0"/>
              <a:t>Филичева Т.Б. «Основы логопедии» </a:t>
            </a:r>
            <a:r>
              <a:rPr lang="ru-RU" dirty="0" err="1"/>
              <a:t>М.Просвещение</a:t>
            </a:r>
            <a:r>
              <a:rPr lang="ru-RU" dirty="0"/>
              <a:t> 1989.</a:t>
            </a:r>
          </a:p>
          <a:p>
            <a:r>
              <a:rPr lang="ru-RU" dirty="0"/>
              <a:t>Жукова Н.С., </a:t>
            </a:r>
            <a:r>
              <a:rPr lang="ru-RU" dirty="0" err="1"/>
              <a:t>Мастюкова</a:t>
            </a:r>
            <a:r>
              <a:rPr lang="ru-RU" dirty="0"/>
              <a:t> Е.М., Филичева Г.Б. «Логопедия». Екатеринбург, 1998.</a:t>
            </a:r>
          </a:p>
          <a:p>
            <a:r>
              <a:rPr lang="ru-RU" dirty="0"/>
              <a:t>Миронова С.А. «</a:t>
            </a:r>
            <a:r>
              <a:rPr lang="ru-RU" dirty="0" err="1"/>
              <a:t>Разитиве</a:t>
            </a:r>
            <a:r>
              <a:rPr lang="ru-RU" dirty="0"/>
              <a:t> речи дошкольников на логопедических занятиях». М. 2007.</a:t>
            </a:r>
          </a:p>
          <a:p>
            <a:r>
              <a:rPr lang="ru-RU" dirty="0"/>
              <a:t>Фомичева М.Ф. «Воспитание у детей правильного произношения». М. Воронеж, 1997.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5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endParaRPr lang="ru-RU" sz="1600" b="0" i="0" dirty="0">
              <a:latin typeface="Cambri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21" y="625113"/>
            <a:ext cx="3061553" cy="2296164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21" y="625113"/>
            <a:ext cx="3061553" cy="229616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endParaRPr lang="ru-RU" sz="1600" b="0" i="0" dirty="0">
              <a:latin typeface="Cambria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21" y="3415938"/>
            <a:ext cx="3061553" cy="2296164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96" y="3415938"/>
            <a:ext cx="3061553" cy="2296164"/>
          </a:xfrm>
        </p:spPr>
      </p:pic>
    </p:spTree>
    <p:extLst>
      <p:ext uri="{BB962C8B-B14F-4D97-AF65-F5344CB8AC3E}">
        <p14:creationId xmlns:p14="http://schemas.microsoft.com/office/powerpoint/2010/main" val="35463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700808"/>
            <a:ext cx="4149540" cy="311215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85" y="1098052"/>
            <a:ext cx="2251932" cy="1688949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83" y="1098052"/>
            <a:ext cx="2251932" cy="168894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endParaRPr lang="ru-RU" sz="32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r="3810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r="3752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836711"/>
            <a:ext cx="3672408" cy="1296145"/>
          </a:xfrm>
        </p:spPr>
        <p:txBody>
          <a:bodyPr>
            <a:no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Спасибо за внимание.</a:t>
            </a:r>
            <a:endParaRPr lang="ru-RU" sz="5400" b="0" i="0" dirty="0">
              <a:solidFill>
                <a:srgbClr val="7030A0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5360" y="692697"/>
            <a:ext cx="4752528" cy="18002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endParaRPr lang="ru-RU" u="sng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2" y="1169024"/>
            <a:ext cx="5411811" cy="4058857"/>
          </a:xfrm>
        </p:spPr>
      </p:pic>
    </p:spTree>
    <p:extLst>
      <p:ext uri="{BB962C8B-B14F-4D97-AF65-F5344CB8AC3E}">
        <p14:creationId xmlns:p14="http://schemas.microsoft.com/office/powerpoint/2010/main" val="25084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836712"/>
            <a:ext cx="3724275" cy="72008"/>
          </a:xfrm>
        </p:spPr>
        <p:txBody>
          <a:bodyPr>
            <a:normAutofit fontScale="90000"/>
          </a:bodyPr>
          <a:lstStyle/>
          <a:p>
            <a:pPr algn="l" defTabSz="914400">
              <a:spcBef>
                <a:spcPts val="1"/>
              </a:spcBef>
              <a:buNone/>
            </a:pPr>
            <a:endParaRPr lang="ru-RU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5390" y="260648"/>
            <a:ext cx="4624374" cy="754070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sz="4000" dirty="0">
                <a:solidFill>
                  <a:srgbClr val="7030A0"/>
                </a:solidFill>
              </a:rPr>
              <a:t>Главным направлением </a:t>
            </a:r>
            <a:r>
              <a:rPr lang="ru-RU" sz="4000" dirty="0" smtClean="0">
                <a:solidFill>
                  <a:srgbClr val="7030A0"/>
                </a:solidFill>
              </a:rPr>
              <a:t>проекта- </a:t>
            </a:r>
            <a:r>
              <a:rPr lang="ru-RU" sz="4000" dirty="0">
                <a:solidFill>
                  <a:srgbClr val="7030A0"/>
                </a:solidFill>
              </a:rPr>
              <a:t>является повышение родительской компетентности в вопросах речевого развития ребенка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2" y="1169023"/>
            <a:ext cx="5411811" cy="4058858"/>
          </a:xfr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512" y="332656"/>
            <a:ext cx="10876528" cy="151216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1268760"/>
            <a:ext cx="10729192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dirty="0"/>
              <a:t> </a:t>
            </a:r>
          </a:p>
          <a:p>
            <a:r>
              <a:rPr lang="ru-RU" sz="3000" dirty="0" smtClean="0"/>
              <a:t>  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Это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выражение можно отнести к любому человеку, для которого важен процесс общения без переспросов и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недопонимании.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Внятная, разборчивая речь – это вежливость любого говорящего по отношению к слушающему. </a:t>
            </a:r>
          </a:p>
          <a:p>
            <a:r>
              <a:rPr lang="ru-RU" sz="3000" dirty="0" smtClean="0"/>
              <a:t>   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Навыки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правильной речи формируются в раннем детстве и во многом зависят от влияния окружающих – ребенок учится говорить на примере речи своих родителей и других взрослых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   Каждый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звук, входящий в состав слова, принимает участие в передаче содержания слова, его значения и смысла, поэтому так важно научиться говорить без искажений звуков русской речи. </a:t>
            </a:r>
          </a:p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    Хорошая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дикция во многом зависит от правильной артикуляции, т.е. от движения произносительных органов, к которым относятся язык, губы и челюсти (зубы).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28048" y="508727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«Дикция – вежливость актера», – произнес когда-то знаменитый французский актер </a:t>
            </a:r>
            <a:r>
              <a:rPr lang="ru-RU" sz="2400" dirty="0" err="1">
                <a:solidFill>
                  <a:srgbClr val="7030A0"/>
                </a:solidFill>
              </a:rPr>
              <a:t>Коклен</a:t>
            </a:r>
            <a:r>
              <a:rPr lang="ru-RU" sz="2400" dirty="0">
                <a:solidFill>
                  <a:srgbClr val="7030A0"/>
                </a:solidFill>
              </a:rPr>
              <a:t>-старший. </a:t>
            </a: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260648"/>
            <a:ext cx="10945216" cy="129614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В ходе логопедической работы необходимо:</a:t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1556792"/>
            <a:ext cx="10441160" cy="489654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помочь родителям понять, как важно правильно формировать речь детей,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разъяснить и показать им, в чем состоит логопедическая работа,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подчеркнуть полезность разумных требований к ребенку, необходимость закрепления достигнутого на занятиях.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1593288" cy="19442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Актуальность и востребованность проекта определяются реальными потребностями системы отечественного дошкольного образования и существующими противоречиями между:</a:t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2564904"/>
            <a:ext cx="11233248" cy="3456384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ростом количества детей с речевыми нарушениями и отсутствием возможности оказания коррекционно-логопедической помощи всем нуждающимся в условиях ДОУ общеразвивающего вида;</a:t>
            </a:r>
          </a:p>
          <a:p>
            <a:pPr lvl="0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необходимостью участия родителей в коррекционно-логопедическом процессе и отсутствием эффективных технологий взаимодействия образовательного учреждения и семьи по данному направлению.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15422"/>
            <a:ext cx="11689976" cy="185033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Участники проекта:</a:t>
            </a:r>
            <a:r>
              <a:rPr lang="ru-RU" sz="2400" dirty="0"/>
              <a:t>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учитель-логопед, дети старшего дошкольного возраста, их родители, воспитатели.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03" y="3442210"/>
            <a:ext cx="2857500" cy="1885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526" y="3614656"/>
            <a:ext cx="2703339" cy="17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313233"/>
            <a:ext cx="3024336" cy="22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381000"/>
            <a:ext cx="10493424" cy="1219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Цель проекта:</a:t>
            </a:r>
            <a:r>
              <a:rPr lang="ru-RU" dirty="0"/>
              <a:t> 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повышение уровня компетентности родителей в вопросах речевого развития детей.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Задачи: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204864"/>
            <a:ext cx="10598968" cy="424847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выяснить образовательные потребности родителей и уровень их компетентности в вопросах речевого развития, установить контакт с ее членами, согласовать воспитательное воздействие на ребенка;</a:t>
            </a:r>
          </a:p>
          <a:p>
            <a:pPr lvl="0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заинтересовать родителей, пользоваться информационно-методическим стендом «Уголок логопеда»</a:t>
            </a:r>
          </a:p>
          <a:p>
            <a:pPr lvl="0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выработать и принять единые требования, предъявляемые к родителям и ребёнку, общего подхода к воспитанию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Срок реализации: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3 месяца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Возраст детей 5-6 лет.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10980085" y="2492896"/>
            <a:ext cx="361028" cy="1240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H="1">
            <a:off x="11341112" y="3717032"/>
            <a:ext cx="45719" cy="2226568"/>
          </a:xfrm>
        </p:spPr>
        <p:txBody>
          <a:bodyPr>
            <a:normAutofit/>
          </a:bodyPr>
          <a:lstStyle/>
          <a:p>
            <a:pPr lvl="0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57728" y="-348499"/>
            <a:ext cx="10493424" cy="121920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112912" y="76200"/>
            <a:ext cx="45720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609600" y="1905000"/>
            <a:ext cx="157808" cy="29986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35696" y="332656"/>
            <a:ext cx="9937104" cy="2258144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Ожидаемые результаты:</a:t>
            </a:r>
            <a:endParaRPr lang="ru-RU" sz="32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600" y="1772817"/>
            <a:ext cx="10742984" cy="4170784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Родители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самостоятельно используют материалы с информационно-методического стенда «Уголок логопеда».</a:t>
            </a:r>
          </a:p>
          <a:p>
            <a:pPr lvl="0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Родители активно включены в коррекционно-развивающий процесс по устранению речевых недостатков детей в домашних условиях.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Путем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анкетирования выявилось повышение педагогической компетентности родителей в вопросах речевого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4055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381000"/>
            <a:ext cx="11161240" cy="59283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46271"/>
              </p:ext>
            </p:extLst>
          </p:nvPr>
        </p:nvGraphicFramePr>
        <p:xfrm>
          <a:off x="382555" y="381000"/>
          <a:ext cx="11089231" cy="579460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45093"/>
                <a:gridCol w="3168352"/>
                <a:gridCol w="2664296"/>
                <a:gridCol w="2711490"/>
              </a:tblGrid>
              <a:tr h="115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  <a:t>Для детей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  <a:t>Для родителей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  <a:t>Для воспитателей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  <a:t>Для ДОУ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01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1.Положительная динамика речевого развития;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2.Успешная социальная адаптация в ДОУ и семье;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3.Индивидуальный подход к каждому ребенку.</a:t>
                      </a:r>
                      <a:endParaRPr lang="ru-RU" sz="18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1.Положительная оценка деятельности ДОУ;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2.Готовность и желание помогать друг другу;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3.Использование знаний по развитию речи в домашних условиях и, особенно, в летнее время.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1.Взаимоподдержка между логопедом и воспитателями;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2.Заинтерессованость педагогов в творчестве и инновациях;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3.Удовлетворенность собственной деятельностью;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4.Учет положительной динамики в развитии детей по развитию речи при аттестации педагогов.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1.Благоприятные условия для профессионального роста педагогов;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2.Повышенный статус ДОУ.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8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402</Words>
  <Application>Microsoft Office PowerPoint</Application>
  <PresentationFormat>Широкоэкранный</PresentationFormat>
  <Paragraphs>108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Tahoma</vt:lpstr>
      <vt:lpstr>Times New Roman</vt:lpstr>
      <vt:lpstr>Wingdings</vt:lpstr>
      <vt:lpstr>HEARTSOFT 16X9</vt:lpstr>
      <vt:lpstr>Логопедический проект «Вместе весело шагать».</vt:lpstr>
      <vt:lpstr>Презентация PowerPoint</vt:lpstr>
      <vt:lpstr> </vt:lpstr>
      <vt:lpstr>В ходе логопедической работы необходимо: </vt:lpstr>
      <vt:lpstr>Актуальность и востребованность проекта определяются реальными потребностями системы отечественного дошкольного образования и существующими противоречиями между: </vt:lpstr>
      <vt:lpstr>Участники проекта: учитель-логопед, дети старшего дошкольного возраста, их родители, воспитатели.   </vt:lpstr>
      <vt:lpstr>Цель проекта: повышение уровня компетентности родителей в вопросах речевого развития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2014-11-20T09:18:19Z</dcterms:created>
  <dcterms:modified xsi:type="dcterms:W3CDTF">2015-01-16T11:56:46Z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