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sldIdLst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3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98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95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03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462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663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655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92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941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52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998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5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023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4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110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493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489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283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8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20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320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002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125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890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256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74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88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054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82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78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36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465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610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4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64938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88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072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41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269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580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465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184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689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2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123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872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1940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29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781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348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666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464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089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859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74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817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025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423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69944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603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840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75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084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02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324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73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365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02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213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350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34123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40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33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853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571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846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971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796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909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497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860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90872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283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28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153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049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28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0979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32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488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25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778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251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10768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2062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358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594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2582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909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600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6588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704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836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9191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865045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83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63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188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4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54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8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59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8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2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3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8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39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36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7148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58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49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14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58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90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7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8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4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11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43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23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3041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4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57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39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38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55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76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5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60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2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1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12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3248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42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0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22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32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69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6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44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79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2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769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5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8149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213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02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8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03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7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8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003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81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910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919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1162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231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56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1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351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114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063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095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935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115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590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1324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0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30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2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946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442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209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416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000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01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396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046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A7A7A"/>
              </a:buClr>
              <a:buSzPct val="80000"/>
              <a:buFont typeface="Wingdings 2"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7689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54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0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9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1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7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9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4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19C9B7-BF97-43C1-958D-B53F52553B88}" type="datetimeFigureOut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09.01.2015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CA1537-0428-4789-9BC6-7DB627A2073F}" type="slidenum">
              <a:rPr lang="ru-RU" smtClean="0">
                <a:solidFill>
                  <a:srgbClr val="C8C8B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C8C8B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online/base/?req=doc;base=EXP;n=294454" TargetMode="External"/><Relationship Id="rId2" Type="http://schemas.openxmlformats.org/officeDocument/2006/relationships/hyperlink" Target="http://www.consultant.ru/online/base/?req=doc;base=LAW;n=95046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online/base/?req=doc;base=LAW;n=88994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7704856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Документация </a:t>
            </a:r>
            <a:b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учителя-логопеда 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648014"/>
            <a:ext cx="4686344" cy="93610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Учитель-логопед Теленченко Т.А.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Руководитель ГМО учителей-логопедов 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Троицк г. Москва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0" name="Picture 6" descr="http://pallas.ucoz.ru/1/www.Garcya.us_book1.jpe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93" r="100000"/>
                    </a14:imgEffect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4293095"/>
            <a:ext cx="2333482" cy="18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22602"/>
              </p:ext>
            </p:extLst>
          </p:nvPr>
        </p:nvGraphicFramePr>
        <p:xfrm>
          <a:off x="1385690" y="764492"/>
          <a:ext cx="6812280" cy="1805940"/>
        </p:xfrm>
        <a:graphic>
          <a:graphicData uri="http://schemas.openxmlformats.org/drawingml/2006/table">
            <a:tbl>
              <a:tblPr firstRow="1" firstCol="1" bandRow="1"/>
              <a:tblGrid>
                <a:gridCol w="866140"/>
                <a:gridCol w="1452880"/>
                <a:gridCol w="269875"/>
                <a:gridCol w="4223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Замена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И.Ф. детей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Подгруппа № 1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4717"/>
              </p:ext>
            </p:extLst>
          </p:nvPr>
        </p:nvGraphicFramePr>
        <p:xfrm>
          <a:off x="1360740" y="3068960"/>
          <a:ext cx="6810376" cy="2069084"/>
        </p:xfrm>
        <a:graphic>
          <a:graphicData uri="http://schemas.openxmlformats.org/drawingml/2006/table">
            <a:tbl>
              <a:tblPr firstRow="1" firstCol="1" bandRow="1"/>
              <a:tblGrid>
                <a:gridCol w="865898"/>
                <a:gridCol w="1383913"/>
                <a:gridCol w="269800"/>
                <a:gridCol w="42907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И.Ф.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Подгруппа №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Подгруппа №4/№1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17780" marR="17780" marT="177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66600" y="468241"/>
            <a:ext cx="67986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417638" algn="l"/>
              </a:tabLst>
            </a:pPr>
            <a:r>
              <a:rPr lang="ru-RU" sz="11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1/3 неделя       Индивидуально-подгрупповые занятия                                                     Дата________________</a:t>
            </a:r>
            <a:r>
              <a:rPr lang="ru-RU" sz="11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пн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43984" y="2780928"/>
            <a:ext cx="65710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17638" algn="l"/>
              </a:tabLst>
            </a:pPr>
            <a:r>
              <a:rPr lang="ru-RU" sz="11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Индивидуально-подгрупповые занятия                                                                           Дата________________</a:t>
            </a:r>
            <a:r>
              <a:rPr lang="ru-RU" sz="11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вт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17638" algn="l"/>
              </a:tabLst>
            </a:pP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9104" y="160464"/>
            <a:ext cx="58076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417638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Календарное планирование индивидуально-подгрупповых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28295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44323"/>
              </p:ext>
            </p:extLst>
          </p:nvPr>
        </p:nvGraphicFramePr>
        <p:xfrm>
          <a:off x="163276" y="908720"/>
          <a:ext cx="8937799" cy="262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91"/>
                <a:gridCol w="842636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  <a:gridCol w="4935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 ребенка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Звуко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произношение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Фонематичес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кий слух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вар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запас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Грамматичес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кий строй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структура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речь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темп, дыхание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места звука в слове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Ори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ента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пространстве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Счет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мена года</a:t>
                      </a:r>
                    </a:p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4-й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лиш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Лого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педи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чес кое заключение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меча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Иванова Катя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83768" y="364014"/>
            <a:ext cx="429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Журнал первичного обследования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18949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79679"/>
              </p:ext>
            </p:extLst>
          </p:nvPr>
        </p:nvGraphicFramePr>
        <p:xfrm>
          <a:off x="1043609" y="1124744"/>
          <a:ext cx="7776865" cy="5562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369"/>
                <a:gridCol w="815094"/>
                <a:gridCol w="492714"/>
                <a:gridCol w="492714"/>
                <a:gridCol w="492714"/>
                <a:gridCol w="492714"/>
                <a:gridCol w="1262106"/>
                <a:gridCol w="1524381"/>
                <a:gridCol w="1801059"/>
              </a:tblGrid>
              <a:tr h="122404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Логопедическое заключение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ОНР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ОНР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ур)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ОНР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ФФНР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ФН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ЛГНР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368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ПРИНЯТО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Дизартрия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9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ВЫБЫЛО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33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детей к концу учебного года: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8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хорошей речью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56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 значительным улучшением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8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улучшения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1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детей выпущенных</a:t>
                      </a: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6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массовую школу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88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массовый детский сад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9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нуждаются в дальнейшем логопедическом сопровождении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33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Оставлены на повторный курс обучения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26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Продолжат </a:t>
                      </a: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2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245" marR="31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183316"/>
            <a:ext cx="756084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Отчет учителя-логопеда   _______________ ДОУ №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201__ – 201__    учебный год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№ 1                                                                                    Дата комплектования ______</a:t>
            </a:r>
            <a:r>
              <a:rPr lang="ru-RU" sz="14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201__ г.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9731"/>
              </p:ext>
            </p:extLst>
          </p:nvPr>
        </p:nvGraphicFramePr>
        <p:xfrm>
          <a:off x="1435098" y="1469932"/>
          <a:ext cx="7499355" cy="4756336"/>
        </p:xfrm>
        <a:graphic>
          <a:graphicData uri="http://schemas.openxmlformats.org/drawingml/2006/table">
            <a:tbl>
              <a:tblPr/>
              <a:tblGrid>
                <a:gridCol w="302325"/>
                <a:gridCol w="1410852"/>
                <a:gridCol w="321361"/>
                <a:gridCol w="321361"/>
                <a:gridCol w="321361"/>
                <a:gridCol w="321921"/>
                <a:gridCol w="321361"/>
                <a:gridCol w="321361"/>
                <a:gridCol w="321361"/>
                <a:gridCol w="321361"/>
                <a:gridCol w="321361"/>
                <a:gridCol w="321921"/>
                <a:gridCol w="321361"/>
                <a:gridCol w="321361"/>
                <a:gridCol w="321361"/>
                <a:gridCol w="321361"/>
                <a:gridCol w="321361"/>
                <a:gridCol w="321921"/>
                <a:gridCol w="321361"/>
                <a:gridCol w="321361"/>
              </a:tblGrid>
              <a:tr h="148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          Ф.И.   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       ребёнка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>
                          <a:effectLst/>
                          <a:latin typeface="Calibri"/>
                          <a:ea typeface="Times New Roman"/>
                        </a:rPr>
                        <a:t>Звукопроизношение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Фонемат. слух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</a:rPr>
                        <a:t>Слог. структура слова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Граммат. строй  речи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Словарный запас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</a:rPr>
                        <a:t>Связная  речь</a:t>
                      </a: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Звукопроизношение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Фонемат. слух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Слог. структура слова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Граммат. строй речи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Словарный запас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Связная   речь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Звукопроизношение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Фонемат. слух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Слог. структура слова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Граммат. строй речи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Словарный запас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Связная   речь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15676" marR="15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marL="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0465" marR="6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39966" y="44624"/>
            <a:ext cx="8279904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45720" rIns="71415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 речевого развития  детей   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Старшая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логопедическая  группа №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201_– 201_  учебный год         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Учитель-логопед: _______________________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lang="ru-RU" sz="11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Начало учебного года.              Конец 1-го полугодия                   Конец  года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7624" y="6217605"/>
            <a:ext cx="827990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45720" rIns="71415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az-Latn-AZ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балл</a:t>
            </a:r>
            <a:r>
              <a:rPr lang="az-Latn-AZ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az-Latn-AZ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большинство компонентов недостаточно развиты;  </a:t>
            </a:r>
            <a:r>
              <a:rPr lang="az-Latn-AZ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балла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az-Latn-AZ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отдельные компоненты не развиты; </a:t>
            </a:r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az-Latn-AZ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 балла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az-Latn-AZ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соответствует возрасту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lang="az-Latn-AZ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z-Latn-AZ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 балла</a:t>
            </a:r>
            <a:r>
              <a:rPr lang="az-Latn-AZ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az-Latn-AZ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высокий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уровень</a:t>
            </a:r>
            <a:r>
              <a:rPr lang="az-Latn-AZ" sz="1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az-Latn-AZ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86398"/>
              </p:ext>
            </p:extLst>
          </p:nvPr>
        </p:nvGraphicFramePr>
        <p:xfrm>
          <a:off x="1115620" y="1869817"/>
          <a:ext cx="7704854" cy="4602240"/>
        </p:xfrm>
        <a:graphic>
          <a:graphicData uri="http://schemas.openxmlformats.org/drawingml/2006/table">
            <a:tbl>
              <a:tblPr firstRow="1" firstCol="1" bandRow="1"/>
              <a:tblGrid>
                <a:gridCol w="317221"/>
                <a:gridCol w="1184340"/>
                <a:gridCol w="296958"/>
                <a:gridCol w="891574"/>
                <a:gridCol w="300452"/>
                <a:gridCol w="300452"/>
                <a:gridCol w="301150"/>
                <a:gridCol w="301150"/>
                <a:gridCol w="367767"/>
                <a:gridCol w="300452"/>
                <a:gridCol w="301150"/>
                <a:gridCol w="301150"/>
                <a:gridCol w="300452"/>
                <a:gridCol w="367767"/>
                <a:gridCol w="301150"/>
                <a:gridCol w="301150"/>
                <a:gridCol w="367767"/>
                <a:gridCol w="300452"/>
                <a:gridCol w="301150"/>
                <a:gridCol w="301150"/>
              </a:tblGrid>
              <a:tr h="195888">
                <a:tc row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Ф. И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ребенка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Гр.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Лог.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закл.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Свистящие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Шипящие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Соноры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Другие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Зь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Щ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Рь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ДЬ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4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3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8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0685" marR="1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65"/>
          <p:cNvSpPr>
            <a:spLocks noChangeArrowheads="1"/>
          </p:cNvSpPr>
          <p:nvPr/>
        </p:nvSpPr>
        <p:spPr bwMode="auto">
          <a:xfrm>
            <a:off x="1115616" y="92669"/>
            <a:ext cx="77048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 звукопроизношения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№1    ДОУ № ________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201_-201_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Учитель-логопед_______________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67"/>
          <p:cNvSpPr>
            <a:spLocks noChangeArrowheads="1"/>
          </p:cNvSpPr>
          <p:nvPr/>
        </p:nvSpPr>
        <p:spPr bwMode="auto">
          <a:xfrm>
            <a:off x="6258734" y="3047614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69"/>
          <p:cNvSpPr>
            <a:spLocks noChangeArrowheads="1"/>
          </p:cNvSpPr>
          <p:nvPr/>
        </p:nvSpPr>
        <p:spPr bwMode="auto">
          <a:xfrm>
            <a:off x="3348372" y="1592816"/>
            <a:ext cx="31673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Месяц ____________ 201__ г.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70"/>
          <p:cNvSpPr>
            <a:spLocks noChangeArrowheads="1"/>
          </p:cNvSpPr>
          <p:nvPr/>
        </p:nvSpPr>
        <p:spPr bwMode="auto">
          <a:xfrm>
            <a:off x="3119438" y="3186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4" name="Rectangle 365"/>
          <p:cNvSpPr>
            <a:spLocks noChangeArrowheads="1"/>
          </p:cNvSpPr>
          <p:nvPr/>
        </p:nvSpPr>
        <p:spPr bwMode="auto">
          <a:xfrm>
            <a:off x="1444135" y="866034"/>
            <a:ext cx="648072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звука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Автоматизация, контроль –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 в речь –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 –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60" name="Рисунок 4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763" y="958139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9" name="Рисунок 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8" name="Рисунок 4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584" y="1373507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" name="Овал 365"/>
          <p:cNvSpPr/>
          <p:nvPr/>
        </p:nvSpPr>
        <p:spPr>
          <a:xfrm>
            <a:off x="2333901" y="1623238"/>
            <a:ext cx="133350" cy="1238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12461"/>
              </p:ext>
            </p:extLst>
          </p:nvPr>
        </p:nvGraphicFramePr>
        <p:xfrm>
          <a:off x="107510" y="836720"/>
          <a:ext cx="8568951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942080"/>
                <a:gridCol w="198642"/>
                <a:gridCol w="198642"/>
                <a:gridCol w="198642"/>
                <a:gridCol w="198642"/>
                <a:gridCol w="223296"/>
                <a:gridCol w="223296"/>
                <a:gridCol w="211886"/>
                <a:gridCol w="224926"/>
                <a:gridCol w="224926"/>
                <a:gridCol w="208625"/>
                <a:gridCol w="208625"/>
                <a:gridCol w="206997"/>
                <a:gridCol w="206997"/>
                <a:gridCol w="198642"/>
                <a:gridCol w="198642"/>
                <a:gridCol w="206997"/>
                <a:gridCol w="206997"/>
                <a:gridCol w="198642"/>
                <a:gridCol w="198642"/>
                <a:gridCol w="198642"/>
                <a:gridCol w="198642"/>
                <a:gridCol w="198642"/>
                <a:gridCol w="223296"/>
                <a:gridCol w="223296"/>
                <a:gridCol w="211886"/>
                <a:gridCol w="224926"/>
                <a:gridCol w="224926"/>
                <a:gridCol w="208625"/>
                <a:gridCol w="241225"/>
                <a:gridCol w="241225"/>
                <a:gridCol w="221664"/>
                <a:gridCol w="223296"/>
                <a:gridCol w="223296"/>
                <a:gridCol w="223296"/>
                <a:gridCol w="198642"/>
                <a:gridCol w="198642"/>
              </a:tblGrid>
              <a:tr h="1474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Ф.И. ребенка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з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ц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ш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ж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ч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щ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j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з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ц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ш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ж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ч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щ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b="1" baseline="30000">
                          <a:effectLst/>
                          <a:latin typeface="Cambria"/>
                          <a:ea typeface="Calibri"/>
                          <a:cs typeface="Times New Roman"/>
                        </a:rPr>
                        <a:t>,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j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4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4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35696" y="188640"/>
            <a:ext cx="55446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Динамика звукопроизношения детей на </a:t>
            </a:r>
            <a:r>
              <a:rPr lang="ru-RU" sz="1200" b="1" dirty="0" err="1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логопункте</a:t>
            </a:r>
            <a:r>
              <a:rPr lang="ru-RU" sz="12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№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201__-201__ учебный год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28093"/>
              </p:ext>
            </p:extLst>
          </p:nvPr>
        </p:nvGraphicFramePr>
        <p:xfrm>
          <a:off x="1619672" y="980729"/>
          <a:ext cx="6408712" cy="5277412"/>
        </p:xfrm>
        <a:graphic>
          <a:graphicData uri="http://schemas.openxmlformats.org/drawingml/2006/table">
            <a:tbl>
              <a:tblPr/>
              <a:tblGrid>
                <a:gridCol w="791024"/>
                <a:gridCol w="1111563"/>
                <a:gridCol w="1049741"/>
                <a:gridCol w="1584176"/>
                <a:gridCol w="1872208"/>
              </a:tblGrid>
              <a:tr h="911463"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 недели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Подгрупповые занятия с детьми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Индивидуальные занятия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детьми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Консультативно-методическая работа, взаимодействие с педагогами МАДОУ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Консультативная работа с родителями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дельник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9.00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9.30 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72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Вторник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9.30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9.00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9.30 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Среда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 – 9.30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9.00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9.30 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Четверг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15.00 –18.00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15.00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(консультации для воспитателей, речевые практикумы, семинары)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17.00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18.00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-9715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(индивидуальные занятия с детьми в присутствии родителей, консультации, рекомендации по организации речевого режима в семье)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7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Пятница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 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8.30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9.00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10.05 –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12.30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67" marR="19767" marT="19767" marB="19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116632"/>
            <a:ext cx="496753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Циклограмма рабочей недели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учителя-логопеда ______________________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201__ – 201__ учебный год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83111"/>
              </p:ext>
            </p:extLst>
          </p:nvPr>
        </p:nvGraphicFramePr>
        <p:xfrm>
          <a:off x="1166638" y="1131582"/>
          <a:ext cx="7499351" cy="35711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1819"/>
                <a:gridCol w="1119860"/>
                <a:gridCol w="1051630"/>
                <a:gridCol w="1191056"/>
                <a:gridCol w="942857"/>
                <a:gridCol w="1650372"/>
                <a:gridCol w="1261757"/>
              </a:tblGrid>
              <a:tr h="284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Ф.И.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РЕБЁНКА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Times New Roman"/>
                        </a:rPr>
                        <a:t>ДАТА РОЖДЕНИЯ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Times New Roman"/>
                          <a:ea typeface="Times New Roman"/>
                        </a:rPr>
                        <a:t>ДАТА ОБСЛЕДОВАНИЯ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ВОЗРАСТНАЯ ГРУППА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ЛОГОПЕДИЧЕСКОЕ ЗАКЛЮЧЕНИЕ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ПРИМЕЧАНИЕ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Иванов Иван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22.01.04г.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15.09.10г.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подготовительная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речь в норме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4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Илюшин Илья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07.04.04г.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28.09.10г.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подготовительная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ОНР 3 </a:t>
                      </a:r>
                      <a:r>
                        <a:rPr lang="ru-RU" sz="900" dirty="0" err="1" smtClean="0">
                          <a:effectLst/>
                          <a:latin typeface="Times New Roman"/>
                          <a:ea typeface="Times New Roman"/>
                        </a:rPr>
                        <a:t>ур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Отказ от обследования на городской ПМПК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6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Кирюшин Кирилл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15.04.04г.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15.09.10г.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подготовительная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ОНР 3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ур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aseline="-2500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у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ребёнка с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дизартрическим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компонентом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Поставлен на очередь в логопедическую группу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4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Никитин Никита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30.11.03г.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20.09.10г.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подготовительная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Нарушение звукопроизношения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Петров Пётр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27.03.04г.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28.09.10г.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подготовительная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ФФН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8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408" marR="53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3688" y="188640"/>
            <a:ext cx="6305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ЖУРНАЛ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ОБСЛЕДОВАНИЯ УСТНОЙ РЕЧИ ВОСПИТАННИКОВ ДОУ № __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20__ - 20__ </a:t>
            </a:r>
            <a:r>
              <a:rPr lang="uk-UA" sz="12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учебный</a:t>
            </a:r>
            <a:r>
              <a:rPr lang="uk-UA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2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год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http://2.bp.blogspot.com/-910m-wgnmgo/T2S5fngGb-I/AAAAAAAAAJE/QKJuUtQh694/s1600/kopiya2de75a8025e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3672408" cy="25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6655" y="692696"/>
            <a:ext cx="6048672" cy="3166824"/>
          </a:xfrm>
          <a:prstGeom prst="roundRect">
            <a:avLst/>
          </a:prstGeom>
          <a:gradFill flip="none" rotWithShape="1">
            <a:gsLst>
              <a:gs pos="0">
                <a:srgbClr val="BDCA6C">
                  <a:tint val="66000"/>
                  <a:satMod val="160000"/>
                </a:srgbClr>
              </a:gs>
              <a:gs pos="50000">
                <a:srgbClr val="BDCA6C">
                  <a:tint val="44500"/>
                  <a:satMod val="160000"/>
                </a:srgbClr>
              </a:gs>
              <a:gs pos="100000">
                <a:srgbClr val="BDCA6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08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F5C201">
                        <a:satMod val="155000"/>
                      </a:srgbClr>
                    </a:gs>
                    <a:gs pos="100000">
                      <a:srgbClr val="F5C20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F5C201">
                        <a:satMod val="155000"/>
                      </a:srgbClr>
                    </a:gs>
                    <a:gs pos="100000">
                      <a:srgbClr val="F5C20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F5C201">
                        <a:satMod val="155000"/>
                      </a:srgbClr>
                    </a:gs>
                    <a:gs pos="100000">
                      <a:srgbClr val="F5C20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7890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260648"/>
            <a:ext cx="7848872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6695" algn="ctr"/>
            <a:r>
              <a:rPr lang="ru-RU" b="1" dirty="0">
                <a:solidFill>
                  <a:srgbClr val="E57B7F">
                    <a:lumMod val="50000"/>
                  </a:srgbClr>
                </a:solidFill>
                <a:latin typeface="Times New Roman"/>
                <a:ea typeface="Times New Roman"/>
              </a:rPr>
              <a:t>Учитель-логопед в своей работе руководствуется следующими </a:t>
            </a:r>
          </a:p>
          <a:p>
            <a:pPr marL="226695" algn="ctr"/>
            <a:r>
              <a:rPr lang="ru-RU" b="1" dirty="0">
                <a:solidFill>
                  <a:srgbClr val="E57B7F">
                    <a:lumMod val="50000"/>
                  </a:srgbClr>
                </a:solidFill>
                <a:latin typeface="Times New Roman"/>
                <a:ea typeface="Times New Roman"/>
              </a:rPr>
              <a:t>нормативно-правовыми документами:</a:t>
            </a:r>
          </a:p>
          <a:p>
            <a:pPr marL="226695" algn="ctr"/>
            <a:endParaRPr lang="ru-RU" sz="1600" dirty="0">
              <a:solidFill>
                <a:srgbClr val="E57B7F">
                  <a:lumMod val="50000"/>
                </a:srgbClr>
              </a:solidFill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Федеральный закон об образовании в Российской Федерации № 273-ФЗ </a:t>
            </a:r>
            <a:r>
              <a:rPr lang="ru-RU" sz="1600" dirty="0">
                <a:solidFill>
                  <a:srgbClr val="F5C201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«Об образовании в Российской Федерации» от 29.12.2012 г.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Федеральный закон </a:t>
            </a:r>
            <a:r>
              <a:rPr lang="ru-RU" sz="1600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«Об основных гарантиях прав ребенка в Российской Федерации»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от 24.07.1998 №124-ФЗ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Федеральный государственный образовательный стандарт дошкольного образования (Приказ Министерства образования и науки Российской Федерации</a:t>
            </a:r>
            <a:r>
              <a:rPr lang="ru-RU" sz="1600" kern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от 17 октября 2013 г. N 1155)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Порядок организации и осуществления образовательной деятельности  по основным общеобразовательным программам - образовательным программам дошкольного образования (Приказ Министерства образования и науки Российской Федерации от 30 августа 2013г. №1014)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Письмо Министерства общего и профессионального образования РФ от 22.01.1998 г. №20-58-07 ИН/20-4 </a:t>
            </a:r>
            <a:r>
              <a:rPr lang="ru-RU" sz="1600" dirty="0">
                <a:solidFill>
                  <a:srgbClr val="F5C201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«Об учителях-логопедах и педагогах-психологах учреждений образования»</a:t>
            </a:r>
          </a:p>
          <a:p>
            <a:pPr marL="226695"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Инструктивное письмо Министерства образования Российской Федерации от 14.12.2000 №2 </a:t>
            </a:r>
            <a:r>
              <a:rPr lang="ru-RU" sz="1600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«Об организации работы логопедического пункта общеобразовательного учреждения»</a:t>
            </a:r>
            <a:endParaRPr lang="ru-RU" sz="1600" dirty="0">
              <a:solidFill>
                <a:srgbClr val="000000"/>
              </a:solidFill>
            </a:endParaRPr>
          </a:p>
          <a:p>
            <a:pPr marL="457200"/>
            <a:r>
              <a:rPr lang="ru-RU" sz="16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5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09546"/>
            <a:ext cx="7776864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Инструктивное письмо Департамента образования г. Москвы </a:t>
            </a:r>
            <a:r>
              <a:rPr lang="ru-RU" sz="1600" dirty="0" smtClean="0">
                <a:solidFill>
                  <a:srgbClr val="F5C201">
                    <a:lumMod val="75000"/>
                  </a:srgbClr>
                </a:solidFill>
                <a:latin typeface="Times New Roman"/>
              </a:rPr>
              <a:t>«Об организации работы с детьми, имеющими нарушения речи, в государственных образовательных учреждениях, реализующих программы дошкольного образования»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от 11.08.2005 № 2-34-20.</a:t>
            </a:r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Положение об организации учителя-логопеда в детском саду, не имеющем в своей структуре специализированных групп (утверждено на заседании актива дефектологов г. Москвы на основании решения коллегии Московского комитета образования от 24.02. 2000г.)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22669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Приказ Министерства образования и науки Российской Федерации от 24 марта 2009 г. N 95 </a:t>
            </a:r>
            <a:r>
              <a:rPr lang="ru-RU" sz="1600" dirty="0" smtClean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"Об утверждении Положения о психолого-медико-педагогической комиссии"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22669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Symbol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Постановление Главного государственного санитарного врача Российской Федерации от15.05.2013 г. № 26 г. Москва </a:t>
            </a:r>
            <a:r>
              <a:rPr lang="ru-RU" sz="1600" dirty="0" smtClean="0">
                <a:solidFill>
                  <a:srgbClr val="F5C201">
                    <a:lumMod val="75000"/>
                  </a:srgbClr>
                </a:solidFill>
                <a:latin typeface="Times New Roman"/>
                <a:ea typeface="Calibri"/>
              </a:rPr>
              <a:t>«Об утверждении </a:t>
            </a:r>
            <a:r>
              <a:rPr lang="ru-RU" sz="1600" dirty="0" err="1" smtClean="0">
                <a:solidFill>
                  <a:srgbClr val="F5C201">
                    <a:lumMod val="75000"/>
                  </a:srgbClr>
                </a:solidFill>
                <a:latin typeface="Times New Roman"/>
                <a:ea typeface="Calibri"/>
              </a:rPr>
              <a:t>СанПин</a:t>
            </a:r>
            <a:r>
              <a:rPr lang="ru-RU" sz="1600" dirty="0" smtClean="0">
                <a:solidFill>
                  <a:srgbClr val="F5C201">
                    <a:lumMod val="75000"/>
                  </a:srgbClr>
                </a:solidFill>
                <a:latin typeface="Times New Roman"/>
                <a:ea typeface="Calibri"/>
              </a:rPr>
              <a:t> 2.4.1.3049-13 «Санитарно-эпидемиологические требования к устройству, содержанию и   организации режима работы дошкольных образовательных организаций» </a:t>
            </a:r>
            <a:endParaRPr lang="ru-RU" sz="1600" dirty="0" smtClean="0">
              <a:solidFill>
                <a:srgbClr val="F5C201">
                  <a:lumMod val="75000"/>
                </a:srgbClr>
              </a:solidFill>
            </a:endParaRPr>
          </a:p>
          <a:p>
            <a:pPr marL="226695"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623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561662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92D050"/>
                </a:solidFill>
              </a:rPr>
              <a:t>Документация</a:t>
            </a:r>
            <a:r>
              <a:rPr lang="ru-RU" sz="2000" b="1" spc="10" dirty="0" smtClean="0">
                <a:solidFill>
                  <a:srgbClr val="92D050"/>
                </a:solidFill>
                <a:ea typeface="Times New Roman"/>
              </a:rPr>
              <a:t> </a:t>
            </a:r>
            <a:r>
              <a:rPr lang="ru-RU" sz="2000" b="1" spc="10" dirty="0" err="1" smtClean="0">
                <a:solidFill>
                  <a:srgbClr val="92D050"/>
                </a:solidFill>
                <a:ea typeface="Times New Roman"/>
              </a:rPr>
              <a:t>логопункта</a:t>
            </a:r>
            <a:r>
              <a:rPr lang="ru-RU" sz="2000" b="1" spc="10" dirty="0" smtClean="0">
                <a:solidFill>
                  <a:srgbClr val="92D050"/>
                </a:solidFill>
                <a:ea typeface="Times New Roman"/>
              </a:rPr>
              <a:t> и сроки хранения</a:t>
            </a:r>
            <a:endParaRPr lang="ru-RU" sz="2000" dirty="0" smtClean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4704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 Список воспитанников, зачисленных в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(срок хранения 3 года)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Список отчисленных из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логопункта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воспитанников (срок хранения 3 года)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 Рабочая программа по коррекции речевых нарушений у детей старшего  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дошкольного возраста в МАДОУ учителя-логопеда (срок хранения до конца       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учебного года).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 Расписание индивидуальных и групповых занятий с воспитанниками,  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зачисленными в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(срок хранения до конца учебного года).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5. Журнал посещаемости индивидуальных и групповых занятий с 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воспитанниками, зачисленными в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(срок хранения до конца учебного  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года).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6. Речевые карты на каждого воспитанника, зачисленного в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план  </a:t>
            </a:r>
          </a:p>
          <a:p>
            <a:r>
              <a:rPr lang="ru-RU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индивидуальной работы (срок хранения до выпуска ребенка из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логопункта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</a:p>
          <a:p>
            <a:r>
              <a:rPr lang="ru-RU" sz="16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МАДОУ)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7. Тетради индивидуальных занятий с воспитанниками, зачисленными в 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(срок хранения до выпуска ребенка из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логопункта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МАДОУ);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тетради взаимодействия с родителями (законными представителями), 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педагогическими работниками.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8. Журнал первичного обследования речевого развития воспитанников МАДОУ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(срок хранения до выпуска ребенка из 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логопункта</a:t>
            </a:r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9. Отчет о результативности коррекционной работы (срок хранения 5 лет)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6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59258"/>
              </p:ext>
            </p:extLst>
          </p:nvPr>
        </p:nvGraphicFramePr>
        <p:xfrm>
          <a:off x="1691680" y="1772816"/>
          <a:ext cx="6849615" cy="6309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6307"/>
                <a:gridCol w="1815193"/>
                <a:gridCol w="1195213"/>
                <a:gridCol w="1746451"/>
                <a:gridCol w="174645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</a:rPr>
                        <a:t>№п/ 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</a:rPr>
                        <a:t>Фамилия имя ребёнка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/>
                          <a:ea typeface="Times New Roman"/>
                        </a:rPr>
                        <a:t>Дата рождения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</a:rPr>
                        <a:t>Группа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spc="10" dirty="0">
                          <a:effectLst/>
                          <a:latin typeface="Times New Roman"/>
                          <a:ea typeface="Times New Roman"/>
                        </a:rPr>
                        <a:t>Логопедическое заключение при зачислении</a:t>
                      </a: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5696" y="1036186"/>
            <a:ext cx="6696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детей, зачисленных в логопедический пункт МАДОУ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 ___- 201___ уч. год.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Учитель-логопед ____________ Ф. И. О.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4323" y="205189"/>
            <a:ext cx="3150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Утверждаю: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572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Заведующий МАДОУ №_________   ______________Ф.И.О                    «____» ______201 ____ г.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5157" y="2420888"/>
            <a:ext cx="6696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Учитель-логопед ____________ Ф. И. О.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05454"/>
              </p:ext>
            </p:extLst>
          </p:nvPr>
        </p:nvGraphicFramePr>
        <p:xfrm>
          <a:off x="1759830" y="3140968"/>
          <a:ext cx="6848475" cy="9639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8600"/>
                <a:gridCol w="676275"/>
                <a:gridCol w="1257300"/>
                <a:gridCol w="1257300"/>
                <a:gridCol w="1485900"/>
                <a:gridCol w="914400"/>
                <a:gridCol w="10287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 dirty="0">
                          <a:effectLst/>
                          <a:latin typeface="Times New Roman"/>
                          <a:ea typeface="Times New Roman"/>
                        </a:rPr>
                        <a:t> №</a:t>
                      </a: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 dirty="0">
                          <a:effectLst/>
                          <a:latin typeface="Times New Roman"/>
                          <a:ea typeface="Times New Roman"/>
                        </a:rPr>
                        <a:t>Группа</a:t>
                      </a: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 dirty="0">
                          <a:effectLst/>
                          <a:latin typeface="Times New Roman"/>
                          <a:ea typeface="Times New Roman"/>
                        </a:rPr>
                        <a:t>Фамилия, </a:t>
                      </a: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 dirty="0">
                          <a:effectLst/>
                          <a:latin typeface="Times New Roman"/>
                          <a:ea typeface="Times New Roman"/>
                        </a:rPr>
                        <a:t>имя, отчество воспитанника</a:t>
                      </a: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 dirty="0">
                          <a:effectLst/>
                          <a:latin typeface="Times New Roman"/>
                          <a:ea typeface="Times New Roman"/>
                        </a:rPr>
                        <a:t>Речевое нарушение </a:t>
                      </a: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>
                          <a:effectLst/>
                          <a:latin typeface="Times New Roman"/>
                          <a:ea typeface="Times New Roman"/>
                        </a:rPr>
                        <a:t>Заключение ПМПК 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i="1" u="sng" spc="10">
                          <a:effectLst/>
                          <a:latin typeface="Times New Roman"/>
                          <a:ea typeface="Times New Roman"/>
                        </a:rPr>
                        <a:t>(при ОНР указать № протокола,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i="1" u="sng" spc="10">
                          <a:effectLst/>
                          <a:latin typeface="Times New Roman"/>
                          <a:ea typeface="Times New Roman"/>
                        </a:rPr>
                        <a:t>дату ПМПК )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>
                          <a:effectLst/>
                          <a:latin typeface="Times New Roman"/>
                          <a:ea typeface="Times New Roman"/>
                        </a:rPr>
                        <a:t>Срок 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>
                          <a:effectLst/>
                          <a:latin typeface="Times New Roman"/>
                          <a:ea typeface="Times New Roman"/>
                        </a:rPr>
                        <a:t>обучения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>
                          <a:effectLst/>
                          <a:latin typeface="Times New Roman"/>
                          <a:ea typeface="Times New Roman"/>
                        </a:rPr>
                        <a:t>Дата зачисления 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520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ru-RU" sz="1300" u="sng" spc="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ru-RU" sz="1300" u="sng" spc="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ru-RU" sz="1300" u="sng" spc="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ru-RU" sz="1300" u="sng" spc="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ru-RU" sz="1300" u="sng" spc="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ru-RU" sz="1300" u="sng" spc="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07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ru-RU" sz="1300" u="sng" spc="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7818"/>
              </p:ext>
            </p:extLst>
          </p:nvPr>
        </p:nvGraphicFramePr>
        <p:xfrm>
          <a:off x="1769994" y="5013176"/>
          <a:ext cx="6729730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460375"/>
                <a:gridCol w="1482725"/>
                <a:gridCol w="1007745"/>
                <a:gridCol w="1240790"/>
                <a:gridCol w="1240790"/>
                <a:gridCol w="129730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>
                          <a:effectLst/>
                          <a:latin typeface="Times New Roman"/>
                          <a:ea typeface="Times New Roman"/>
                        </a:rPr>
                        <a:t>Фамилия,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spc="10">
                          <a:effectLst/>
                          <a:latin typeface="Times New Roman"/>
                          <a:ea typeface="Times New Roman"/>
                        </a:rPr>
                        <a:t>имя воспитанника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 dirty="0">
                          <a:effectLst/>
                          <a:latin typeface="Times New Roman"/>
                          <a:ea typeface="Times New Roman"/>
                        </a:rPr>
                        <a:t>Дата рождения</a:t>
                      </a:r>
                      <a:endParaRPr lang="ru-RU" sz="12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>
                          <a:effectLst/>
                          <a:latin typeface="Times New Roman"/>
                          <a:ea typeface="Times New Roman"/>
                        </a:rPr>
                        <a:t>Логопедическое заключение при зачислении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921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u="sng" spc="10">
                          <a:effectLst/>
                          <a:latin typeface="Times New Roman"/>
                          <a:ea typeface="Times New Roman"/>
                        </a:rPr>
                        <a:t>Логопедическое заключение при выпуске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/>
                          <a:ea typeface="Times New Roman"/>
                        </a:rPr>
                        <a:t>Примечание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>
                          <a:effectLst/>
                          <a:latin typeface="Times New Roman"/>
                          <a:ea typeface="Times New Roman"/>
                        </a:rPr>
                        <a:t>Указать куда: в школу или дошкольную  группу</a:t>
                      </a:r>
                      <a:endParaRPr lang="ru-RU" sz="1200" u="sng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07704" y="4504736"/>
            <a:ext cx="6302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воспитанников, отчисленных из логопедического пункта 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 ___- 201 ___ уч. год.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73369" y="6304002"/>
            <a:ext cx="36352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Учитель-логопед ____________ Ф. И. О.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5715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69468"/>
              </p:ext>
            </p:extLst>
          </p:nvPr>
        </p:nvGraphicFramePr>
        <p:xfrm>
          <a:off x="1763688" y="1268760"/>
          <a:ext cx="6698628" cy="4934112"/>
        </p:xfrm>
        <a:graphic>
          <a:graphicData uri="http://schemas.openxmlformats.org/drawingml/2006/table">
            <a:tbl>
              <a:tblPr firstRow="1" firstCol="1" bandRow="1"/>
              <a:tblGrid>
                <a:gridCol w="546200"/>
                <a:gridCol w="472616"/>
                <a:gridCol w="2151063"/>
                <a:gridCol w="812114"/>
                <a:gridCol w="647612"/>
                <a:gridCol w="2069023"/>
              </a:tblGrid>
              <a:tr h="313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 ребенка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рождения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1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Логопедическое заключение при зачислении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52" marR="26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Aharoni" panose="02010803020104030203" pitchFamily="2" charset="-79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000" dirty="0">
                        <a:cs typeface="Aharoni" panose="02010803020104030203" pitchFamily="2" charset="-79"/>
                      </a:endParaRPr>
                    </a:p>
                  </a:txBody>
                  <a:tcPr marL="26252" marR="26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3688" y="265772"/>
            <a:ext cx="64807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Список детей по подгруппам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2014-2015 </a:t>
            </a:r>
            <a:r>
              <a:rPr lang="ru-RU" sz="1400" b="1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уч.год</a:t>
            </a:r>
            <a:r>
              <a:rPr lang="ru-RU" sz="1400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№                                          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Учитель-логопед: ___________________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14686"/>
              </p:ext>
            </p:extLst>
          </p:nvPr>
        </p:nvGraphicFramePr>
        <p:xfrm>
          <a:off x="656165" y="1171939"/>
          <a:ext cx="3888432" cy="5702046"/>
        </p:xfrm>
        <a:graphic>
          <a:graphicData uri="http://schemas.openxmlformats.org/drawingml/2006/table">
            <a:tbl>
              <a:tblPr firstRow="1" firstCol="1" bandRow="1"/>
              <a:tblGrid>
                <a:gridCol w="579128"/>
                <a:gridCol w="827326"/>
                <a:gridCol w="2233780"/>
                <a:gridCol w="248198"/>
              </a:tblGrid>
              <a:tr h="225058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Дни недели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 ребёнка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rowSpan="9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Понедельник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8.30-9.00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9.00-9.30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 4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9.30-9.55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9.55-10.20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10.20-10.45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10.45-11.10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11.10-11.35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11.35- 12.00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12.00-12.30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rowSpan="9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Вторник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8.30-9.00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9.00-9.30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 1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9.30-9.55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9.55-10.20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10.20-10.45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10.45-11.10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11.10-11.35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11.35- 12.00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12.00-12.30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rowSpan="9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Среда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8.30-9.00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9.00-9.30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 3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9.30-9.55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9.55-10.20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10.20-10.45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10.45-11.10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11.10-11.35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11.35- 12.00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12.00-12.30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rowSpan="8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Четверг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15.00-15.25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15.25-15.50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15.50-16.15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16.15-16.40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16.40-17.00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17.00-17.20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Инд. занятия в присутствии родителей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17.20-17.40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Инд. занятия в присутствии родителей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17.40-18.00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Инд. занятия в присутствии родителей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rowSpan="9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Пятница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8.30-9.00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9.00-9.30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 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9.35-10.05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№4 / подгруппа №1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10.05-10.30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10.30-10.50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10.50-11.15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11.15-11.40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11.40- 12.05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12.05-12.30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24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9104" y="175077"/>
            <a:ext cx="806489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2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Расписание индивидуальной и подгрупповой НОД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3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№ __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2014-2015 учебный год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53961"/>
              </p:ext>
            </p:extLst>
          </p:nvPr>
        </p:nvGraphicFramePr>
        <p:xfrm>
          <a:off x="4716016" y="1186994"/>
          <a:ext cx="4298185" cy="5702046"/>
        </p:xfrm>
        <a:graphic>
          <a:graphicData uri="http://schemas.openxmlformats.org/drawingml/2006/table">
            <a:tbl>
              <a:tblPr firstRow="1" firstCol="1" bandRow="1"/>
              <a:tblGrid>
                <a:gridCol w="647718"/>
                <a:gridCol w="1130187"/>
                <a:gridCol w="2232248"/>
                <a:gridCol w="288032"/>
              </a:tblGrid>
              <a:tr h="203769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Дни недели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 ребёнка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rowSpan="9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Понедель</a:t>
                      </a:r>
                      <a:endParaRPr lang="ru-RU" sz="9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8.30-9.00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9.00-9.30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 3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9.30-9.55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9.55-10.20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10.20-10.45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10.45-11.10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11.10-11.35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11.35- 12.00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12.00-12.30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rowSpan="9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Вторник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8.30-9.00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9.00-9.30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 2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9.30-9.55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9.55-10.20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10.20-10.45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10.45-11.10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11.10-11.35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11.35- 12.00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12.00-12.30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rowSpan="9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Среда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8.30-9.00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9.00-9.30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 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9.30-9.55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9.55-10.20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10.20-10.45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10.45-11.10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11.10-11.35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11.35- 12.00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12.00-12.30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rowSpan="8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Четверг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15.00-15.25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15.25-15.50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15.50-16.15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16.15-16.40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16.40-17.00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17.00-17.20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Инд. занятия в присутствии родителей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17.20-17.40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Инд. занятия в присутствии родителей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17.40-18.00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Инд. занятия в присутствии родителей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rowSpan="9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Пятница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8.30-9.00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Печенцова Полина, Чепелева Маша 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9.00-9.30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 1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9.35-10.05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Подгруппа №3 / подгруппа №2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10.05-10.30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10.30-10.50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10.50-11.15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11.15-11.40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11.40- 12.05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12.05-12.30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6" marR="421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96136" y="908720"/>
            <a:ext cx="237626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225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2-4 неделя месяца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2222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879309"/>
            <a:ext cx="15567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1-3 неделя месяца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79469"/>
              </p:ext>
            </p:extLst>
          </p:nvPr>
        </p:nvGraphicFramePr>
        <p:xfrm>
          <a:off x="1334501" y="897300"/>
          <a:ext cx="7499350" cy="11695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9205"/>
                <a:gridCol w="1200468"/>
                <a:gridCol w="220685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  <a:gridCol w="213296"/>
              </a:tblGrid>
              <a:tr h="17732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 ребенка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11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900" b="1" spc="11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     2014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76" marR="28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-29036"/>
            <a:ext cx="808113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Посещаемость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Индивидуальные логопедические занятия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№ __                                                                                               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Учитель-логопед:_____________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32093"/>
              </p:ext>
            </p:extLst>
          </p:nvPr>
        </p:nvGraphicFramePr>
        <p:xfrm>
          <a:off x="1187624" y="3068960"/>
          <a:ext cx="7499342" cy="31360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0037"/>
                <a:gridCol w="254019"/>
                <a:gridCol w="1852059"/>
                <a:gridCol w="186216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  <a:gridCol w="183593"/>
              </a:tblGrid>
              <a:tr h="1778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 ребенка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11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900" b="1" spc="113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     </a:t>
                      </a:r>
                      <a:r>
                        <a:rPr lang="ru-RU" sz="900" b="1" spc="11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6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9632" y="2346881"/>
            <a:ext cx="7532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Посещаемость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Подгрупповые логопедические занятия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№ __                                                                                   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Учитель-логопед:________________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21412"/>
              </p:ext>
            </p:extLst>
          </p:nvPr>
        </p:nvGraphicFramePr>
        <p:xfrm>
          <a:off x="1187624" y="518116"/>
          <a:ext cx="7560839" cy="6301258"/>
        </p:xfrm>
        <a:graphic>
          <a:graphicData uri="http://schemas.openxmlformats.org/drawingml/2006/table">
            <a:tbl>
              <a:tblPr firstRow="1" firstCol="1" bandRow="1"/>
              <a:tblGrid>
                <a:gridCol w="3062619"/>
                <a:gridCol w="3836923"/>
                <a:gridCol w="661297"/>
              </a:tblGrid>
              <a:tr h="143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коррекционной работы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коррекционной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1.Уточнение нервно-психического состояния и укрепление нервной системы.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на консультацию к невропатологу, психиатру, психотерапевту.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2.Нормализация зубочелюстной системы.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на консультацию к стоматологу,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ортодонту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3.Формирование психологической базы речи.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познавательных психических процессов: внимания, восприятия, памяти, мышления, воображения.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4.Развитие общих произвольных движений, тонких движений кисти и пальцев рук.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Совершенствование статической и динамической организации движений, скорости и плавности переключения с одного движения на другое.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5.Развитие речевого аппарата.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Совершенствование статической и динамической организации движений артикуляционного, дыхательного и голосового отделов речевого аппарата, координации их работы.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6.Развитие мимической мускулатуры.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Нормализация мышечного тонуса, формирование выразительной мимики.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201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Формирование правильного звукопроизношения.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Постановка, автоматизация звуков, их дифференциация: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свистящих – С, СЬ, З, ЗЬ, Ц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шипящих – Ш, Ж, Ч, Щ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сонорных – Л, ЛЬ, Р, РЬ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губно-губные – П, Б, М +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мягк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губно-зубные – Т, Д, Н + мягк.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заднеязычные – К, Г, Х +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мягк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Развитие фонематических процессов.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опознанию, различению, выделению звуков, слогов в речи; определению места, количества и последовательности звуков и слогов в слове.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9.Подготовка к обучению грамоте.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связи звука и буквы, навыков звукобуквенного анализа, слитного чтения с пониманием смысла прочитанного.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Работа над слоговой структурой слова.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Тренировка в произношении и анализе слов различной слоговой структуры.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04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Развитие грамматического строя речи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навыков словообразования;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навыков словоизменения.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предложно-падежных конструкций.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Развитие лексической стороны речи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Расширение предметного словаря, словаря признаков, глагольного словаря.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6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Формирование связной речи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 умения составлять рассказ по картинке;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умения составлять рассказ по серии картин;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умения составлять пересказ;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умения составлять рассказ - описание.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5" marR="37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15816" y="44624"/>
            <a:ext cx="385406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Индивидуальная программа коррекционной работы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Ф.И. ребёнка_______________________________          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олнцестояние">
  <a:themeElements>
    <a:clrScheme name="Другая 2">
      <a:dk1>
        <a:srgbClr val="000000"/>
      </a:dk1>
      <a:lt1>
        <a:srgbClr val="FFFFFF"/>
      </a:lt1>
      <a:dk2>
        <a:srgbClr val="E57B7F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1731</Words>
  <Application>Microsoft Office PowerPoint</Application>
  <PresentationFormat>Экран (4:3)</PresentationFormat>
  <Paragraphs>2053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Солнцестояние</vt:lpstr>
      <vt:lpstr>1_Солнцестояние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7_Солнцестояние</vt:lpstr>
      <vt:lpstr>8_Солнцестояние</vt:lpstr>
      <vt:lpstr>9_Солнцестояние</vt:lpstr>
      <vt:lpstr>10_Солнцестояние</vt:lpstr>
      <vt:lpstr>11_Солнцестояние</vt:lpstr>
      <vt:lpstr>12_Солнцестояние</vt:lpstr>
      <vt:lpstr>13_Солнцестояние</vt:lpstr>
      <vt:lpstr>14_Солнцестояние</vt:lpstr>
      <vt:lpstr>15_Солнцестояние</vt:lpstr>
      <vt:lpstr>16_Солнцестояние</vt:lpstr>
      <vt:lpstr>17_Солнцестояние</vt:lpstr>
      <vt:lpstr> Документация  учителя-логопеда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Документация  учителя-логопеда</dc:title>
  <dc:creator>Татьяна</dc:creator>
  <cp:lastModifiedBy>logoped</cp:lastModifiedBy>
  <cp:revision>19</cp:revision>
  <dcterms:created xsi:type="dcterms:W3CDTF">2014-10-07T23:25:48Z</dcterms:created>
  <dcterms:modified xsi:type="dcterms:W3CDTF">2015-01-09T10:15:50Z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