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4" r:id="rId5"/>
    <p:sldId id="265" r:id="rId6"/>
    <p:sldId id="263" r:id="rId7"/>
    <p:sldId id="267" r:id="rId8"/>
    <p:sldId id="268" r:id="rId9"/>
    <p:sldId id="270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E0DFE1"/>
    <a:srgbClr val="D5D5D5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0A309-D3A0-4854-92B8-E77DB1560695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0BEDF-9556-4B9B-8449-93FE7F6C392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0A309-D3A0-4854-92B8-E77DB1560695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0BEDF-9556-4B9B-8449-93FE7F6C39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0A309-D3A0-4854-92B8-E77DB1560695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0BEDF-9556-4B9B-8449-93FE7F6C39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0A309-D3A0-4854-92B8-E77DB1560695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0BEDF-9556-4B9B-8449-93FE7F6C39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0A309-D3A0-4854-92B8-E77DB1560695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0BEDF-9556-4B9B-8449-93FE7F6C392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0A309-D3A0-4854-92B8-E77DB1560695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0BEDF-9556-4B9B-8449-93FE7F6C39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0A309-D3A0-4854-92B8-E77DB1560695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0BEDF-9556-4B9B-8449-93FE7F6C39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0A309-D3A0-4854-92B8-E77DB1560695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0BEDF-9556-4B9B-8449-93FE7F6C39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0A309-D3A0-4854-92B8-E77DB1560695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0BEDF-9556-4B9B-8449-93FE7F6C392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0A309-D3A0-4854-92B8-E77DB1560695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0BEDF-9556-4B9B-8449-93FE7F6C39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0A309-D3A0-4854-92B8-E77DB1560695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A0BEDF-9556-4B9B-8449-93FE7F6C392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C70A309-D3A0-4854-92B8-E77DB1560695}" type="datetimeFigureOut">
              <a:rPr lang="ru-RU" smtClean="0"/>
              <a:t>09.01.2015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1A0BEDF-9556-4B9B-8449-93FE7F6C392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591575" y="1844824"/>
            <a:ext cx="8533456" cy="3672408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lnSpc>
                <a:spcPct val="200000"/>
              </a:lnSpc>
            </a:pPr>
            <a:r>
              <a:rPr lang="ru-RU" sz="3200" b="1" cap="all" dirty="0">
                <a:ln w="0"/>
                <a:solidFill>
                  <a:srgbClr val="CC0066"/>
                </a:solidFill>
                <a:effectLst/>
                <a:latin typeface="Times New Roman"/>
                <a:ea typeface="Calibri"/>
              </a:rPr>
              <a:t>Организация </a:t>
            </a:r>
            <a:r>
              <a:rPr lang="ru-RU" sz="3200" b="1" cap="all" dirty="0" smtClean="0">
                <a:ln w="0"/>
                <a:solidFill>
                  <a:srgbClr val="CC0066"/>
                </a:solidFill>
                <a:effectLst/>
                <a:latin typeface="Times New Roman"/>
                <a:ea typeface="Calibri"/>
              </a:rPr>
              <a:t/>
            </a:r>
            <a:br>
              <a:rPr lang="ru-RU" sz="3200" b="1" cap="all" dirty="0" smtClean="0">
                <a:ln w="0"/>
                <a:solidFill>
                  <a:srgbClr val="CC0066"/>
                </a:solidFill>
                <a:effectLst/>
                <a:latin typeface="Times New Roman"/>
                <a:ea typeface="Calibri"/>
              </a:rPr>
            </a:br>
            <a:r>
              <a:rPr lang="ru-RU" sz="3200" b="1" cap="all" dirty="0" smtClean="0">
                <a:ln w="0"/>
                <a:solidFill>
                  <a:srgbClr val="CC0066"/>
                </a:solidFill>
                <a:effectLst/>
                <a:latin typeface="Times New Roman"/>
                <a:ea typeface="Calibri"/>
              </a:rPr>
              <a:t>коррекционно-педагогического </a:t>
            </a:r>
            <a:r>
              <a:rPr lang="ru-RU" sz="3200" b="1" cap="all" dirty="0">
                <a:ln w="0"/>
                <a:solidFill>
                  <a:srgbClr val="CC0066"/>
                </a:solidFill>
                <a:effectLst/>
                <a:latin typeface="Times New Roman"/>
                <a:ea typeface="Calibri"/>
              </a:rPr>
              <a:t>процесса в условиях логопедического пункта ДОУ.</a:t>
            </a:r>
            <a:r>
              <a:rPr lang="ru-RU" sz="3200" b="1" cap="all" dirty="0">
                <a:ln w="0"/>
                <a:solidFill>
                  <a:srgbClr val="CC0066"/>
                </a:solidFill>
                <a:effectLst/>
              </a:rPr>
              <a:t/>
            </a:r>
            <a:br>
              <a:rPr lang="ru-RU" sz="3200" b="1" cap="all" dirty="0">
                <a:ln w="0"/>
                <a:solidFill>
                  <a:srgbClr val="CC0066"/>
                </a:solidFill>
                <a:effectLst/>
              </a:rPr>
            </a:br>
            <a:endParaRPr lang="ru-RU" sz="3200" b="1" cap="all" dirty="0">
              <a:ln w="0"/>
              <a:solidFill>
                <a:srgbClr val="CC0066"/>
              </a:solidFill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733256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Руководитель ГМО учителей-логопедов </a:t>
            </a:r>
          </a:p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Теленченко Т.А.  </a:t>
            </a:r>
          </a:p>
          <a:p>
            <a:pPr algn="ctr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г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Троицк  г. Москва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700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23728" y="346365"/>
            <a:ext cx="4824536" cy="46412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27784" y="5120806"/>
            <a:ext cx="3816424" cy="948035"/>
          </a:xfrm>
          <a:prstGeom prst="roundRect">
            <a:avLst>
              <a:gd name="adj" fmla="val 3335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 п а с и б о</a:t>
            </a:r>
          </a:p>
          <a:p>
            <a:pPr algn="ctr"/>
            <a:endParaRPr lang="ru-RU" sz="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9285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47381" y="260647"/>
            <a:ext cx="8280920" cy="878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6695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b="1" cap="all" dirty="0" smtClean="0">
                <a:ln w="9000" cmpd="sng">
                  <a:solidFill>
                    <a:srgbClr val="0000FF"/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Times New Roman"/>
                <a:cs typeface="Times New Roman"/>
              </a:rPr>
              <a:t>Учитель-логопед в своей работе руководствуется следующими нормативно-правовыми документами:</a:t>
            </a:r>
            <a:endParaRPr lang="ru-RU" sz="1400" b="1" cap="all" dirty="0">
              <a:ln w="9000" cmpd="sng">
                <a:solidFill>
                  <a:srgbClr val="0000FF"/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6857" y="1268760"/>
            <a:ext cx="8395623" cy="534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Symbol"/>
              <a:buChar char=""/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Федеральным законом об образовании в Российской Федерации № 273-ФЗ «Об образовании в Российской Федерации» от 29.12.2012 г.; </a:t>
            </a:r>
            <a:endParaRPr lang="ru-RU" sz="1600" dirty="0" smtClean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Symbol"/>
              <a:buChar char=""/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Порядком организации и осуществления образовательной деятельности  по основным общеобразовательным программам - образовательным программам дошкольного образования, утвержденным приказом Министерства образования и науки Российской Федерации от 30 августа 2013г. №1014;</a:t>
            </a:r>
            <a:endParaRPr lang="ru-RU" sz="1600" dirty="0" smtClean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Symbol"/>
              <a:buChar char=""/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Федеральным государственным образовательным стандартом дошкольного образования, утвержденным приказом Министерства образования и науки Российской Федерации</a:t>
            </a:r>
            <a:r>
              <a:rPr lang="ru-RU" b="1" kern="18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от 17 октября 2013 г. N 1155;</a:t>
            </a:r>
            <a:endParaRPr lang="ru-RU" sz="1600" dirty="0" smtClean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Symbol"/>
              <a:buChar char=""/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Письмом Министерства общего и профессионального образования РФ от 22.01.1998 г. №20-58-07 ИН/20-4 «Об учителях-логопедах и педагогах-психологах учреждений образования»;</a:t>
            </a:r>
            <a:endParaRPr lang="ru-RU" sz="1600" dirty="0" smtClean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Symbol"/>
              <a:buChar char=""/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Инструктивно-методическим письмом о работе учителя-логопеда при общеобразовательной школе (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А.В.Ястребова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Т.П.Бессонова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, 1996);</a:t>
            </a:r>
          </a:p>
          <a:p>
            <a:pPr marL="342900" lvl="0" indent="-34290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Symbol"/>
              <a:buChar char=""/>
            </a:pPr>
            <a: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  <a:t>Инструктивным письмом Министерства образования Российской Федерации от 14.12.2000 №2 «Об организации работы логопедического пункта общеобразовательного учреждения»;</a:t>
            </a:r>
            <a:endParaRPr lang="ru-RU" dirty="0">
              <a:solidFill>
                <a:srgbClr val="0000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4558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692696"/>
            <a:ext cx="8280920" cy="494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Symbol"/>
              <a:buChar char=""/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Положением об организации учителя-логопеда в детском саду, не имеющем в своей структуре специализированных групп (утверждено на заседании актива дефектологов г. Москвы на основании решения коллегии Московского комитета образования от 24.02. 2000г.);</a:t>
            </a:r>
          </a:p>
          <a:p>
            <a:pPr marL="342900" lvl="0" indent="-34290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Symbol"/>
              <a:buChar char=""/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Инструктивным письмом Департамента образования г. Москвы «Об организации работы с детьми, имеющими нарушения речи, в государственных образовательных учреждениях, реализующих программы дошкольного образования» от 11.08.2005 № 2-34-20.</a:t>
            </a:r>
            <a:endParaRPr lang="ru-RU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Symbol"/>
              <a:buChar char=""/>
            </a:pPr>
            <a: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  <a:t>Приказом Министерства образования и науки Российской Федерации от 24 марта 2009 г. N 95 « Об утверждении Положения о психолого-медико-педагогической комиссии»; </a:t>
            </a:r>
          </a:p>
          <a:p>
            <a:pPr marL="342900" lvl="0" indent="-34290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Symbol"/>
              <a:buChar char=""/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Постановлением Главного государственного санитарного врача Российской Федерации от15.05.2013 г. № 26 г. Москва «Об утверждении 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СанПин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2.4.1.3049-13 «Санитарно-эпидемиологические требования к устройству, содержанию и   организации режима работы дошкольных образовательных организаций» </a:t>
            </a:r>
            <a:endParaRPr lang="ru-RU" dirty="0" smtClean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Symbol"/>
              <a:buChar char=""/>
            </a:pPr>
            <a:endParaRPr lang="ru-RU" dirty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096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098846"/>
              </p:ext>
            </p:extLst>
          </p:nvPr>
        </p:nvGraphicFramePr>
        <p:xfrm>
          <a:off x="899592" y="2348880"/>
          <a:ext cx="7344815" cy="4219542"/>
        </p:xfrm>
        <a:graphic>
          <a:graphicData uri="http://schemas.openxmlformats.org/drawingml/2006/table">
            <a:tbl>
              <a:tblPr/>
              <a:tblGrid>
                <a:gridCol w="1417934"/>
                <a:gridCol w="1779319"/>
                <a:gridCol w="1894762"/>
                <a:gridCol w="2252800"/>
              </a:tblGrid>
              <a:tr h="10548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День недели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Подгрупповые занятия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Индивидуальная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работа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Работа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с родителями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и воспитателями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74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Понедельник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74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Вторник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74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Среда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74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Четверг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74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Пятница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74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Заметки: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791481" y="1340768"/>
            <a:ext cx="3240360" cy="8002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Планирование работы логопеда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27385" y="169462"/>
            <a:ext cx="4968552" cy="95410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Образцы документов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логопедичекого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пункта ДОУ </a:t>
            </a:r>
          </a:p>
        </p:txBody>
      </p:sp>
    </p:spTree>
    <p:extLst>
      <p:ext uri="{BB962C8B-B14F-4D97-AF65-F5344CB8AC3E}">
        <p14:creationId xmlns:p14="http://schemas.microsoft.com/office/powerpoint/2010/main" val="3484269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277028"/>
            <a:ext cx="813690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График проведения индивидуальных занятий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День недели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			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Дата _______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200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 —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200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учебный год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Учитель-логопед ______________________________________________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406549"/>
              </p:ext>
            </p:extLst>
          </p:nvPr>
        </p:nvGraphicFramePr>
        <p:xfrm>
          <a:off x="831116" y="1196752"/>
          <a:ext cx="7265744" cy="4274775"/>
        </p:xfrm>
        <a:graphic>
          <a:graphicData uri="http://schemas.openxmlformats.org/drawingml/2006/table">
            <a:tbl>
              <a:tblPr/>
              <a:tblGrid>
                <a:gridCol w="463563"/>
                <a:gridCol w="1027159"/>
                <a:gridCol w="1624911"/>
                <a:gridCol w="1036918"/>
                <a:gridCol w="1153215"/>
                <a:gridCol w="1959978"/>
              </a:tblGrid>
              <a:tr h="502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Время занятия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ФИ ребенка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Гр. №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Звуки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Примечание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71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71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71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71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71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71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71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71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71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71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347913" y="2002165"/>
            <a:ext cx="184731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344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188640"/>
            <a:ext cx="8784976" cy="5801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План подгруппового занятия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indent="457200" algn="r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«____» ____________ 200 ____г.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Тема занятия _______________________________________________________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Цель занятия _______________________________________________________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Задачи ____________________________________________________________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__________________________________________________________________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Наглядность и оборудование _________________________________________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____________________________________________________________________________________________________________________________________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Речевой материал к занятию: _________________________________________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____________________________________________________________________________________________________________________________________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Этапы занятия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1. ___________________________________________________________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2. ___________________________________________________________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3. ___________________________________________________________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4. ___________________________________________________________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5. ___________________________________________________________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6. ___________________________________________________________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r>
              <a:rPr lang="ru-RU" sz="11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1100" dirty="0" smtClean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0190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868" y="260648"/>
            <a:ext cx="8784976" cy="6014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000"/>
              </a:spcBef>
              <a:spcAft>
                <a:spcPts val="1000"/>
              </a:spcAft>
            </a:pPr>
            <a:r>
              <a:rPr lang="ru-RU" b="1" i="1" dirty="0" smtClean="0">
                <a:effectLst/>
                <a:latin typeface="Times New Roman"/>
              </a:rPr>
              <a:t>1. Образец </a:t>
            </a:r>
            <a:r>
              <a:rPr lang="ru-RU" b="1" i="1" dirty="0" smtClean="0">
                <a:effectLst/>
                <a:latin typeface="Times New Roman"/>
              </a:rPr>
              <a:t>расписки родителей, отказавшихся</a:t>
            </a:r>
            <a:br>
              <a:rPr lang="ru-RU" b="1" i="1" dirty="0" smtClean="0">
                <a:effectLst/>
                <a:latin typeface="Times New Roman"/>
              </a:rPr>
            </a:br>
            <a:r>
              <a:rPr lang="ru-RU" b="1" i="1" dirty="0" smtClean="0">
                <a:effectLst/>
                <a:latin typeface="Times New Roman"/>
              </a:rPr>
              <a:t>переводить ребенка в логопедическую группу (специализированный детский сад)</a:t>
            </a:r>
          </a:p>
          <a:p>
            <a:pPr indent="457200" algn="r">
              <a:lnSpc>
                <a:spcPct val="150000"/>
              </a:lnSpc>
              <a:spcAft>
                <a:spcPts val="0"/>
              </a:spcAft>
            </a:pPr>
            <a:r>
              <a:rPr lang="ru-RU" i="1" dirty="0" err="1" smtClean="0">
                <a:effectLst/>
                <a:latin typeface="Times New Roman"/>
                <a:ea typeface="Times New Roman"/>
              </a:rPr>
              <a:t>Логопункт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 ДОУ д/с №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indent="457200" algn="r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_______________________________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indent="457200" algn="r">
              <a:lnSpc>
                <a:spcPct val="150000"/>
              </a:lnSpc>
              <a:spcAft>
                <a:spcPts val="0"/>
              </a:spcAft>
            </a:pP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Отказ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Я, ___________________________________________________________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ознакомлен ___ с Положением о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логопункте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ДОУ и с логопедическим диагнозом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(заключением) ребенка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Рекомендации от логопеда получены, о последствиях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неперевода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ребенка в логопедическую группу предупрежден___, претензий к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логопункту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ДОУ д/с № ________ «____________________________________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»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не имею.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«____» ___________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20____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г.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i="1" dirty="0" smtClean="0">
                <a:effectLst/>
                <a:latin typeface="Times New Roman"/>
                <a:ea typeface="Times New Roman"/>
              </a:rPr>
              <a:t>Подпись родителя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__________________________________________________</a:t>
            </a:r>
            <a:endParaRPr lang="ru-RU" sz="11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0271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5031"/>
            <a:ext cx="8856984" cy="6037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000"/>
              </a:spcBef>
              <a:spcAft>
                <a:spcPts val="1000"/>
              </a:spcAft>
            </a:pPr>
            <a:r>
              <a:rPr lang="ru-RU" b="1" i="1" dirty="0" smtClean="0">
                <a:effectLst/>
                <a:latin typeface="Times New Roman"/>
              </a:rPr>
              <a:t>2. Образец расписки родителей, отказавшихся</a:t>
            </a:r>
            <a:br>
              <a:rPr lang="ru-RU" b="1" i="1" dirty="0" smtClean="0">
                <a:effectLst/>
                <a:latin typeface="Times New Roman"/>
              </a:rPr>
            </a:br>
            <a:r>
              <a:rPr lang="ru-RU" b="1" i="1" dirty="0" smtClean="0">
                <a:effectLst/>
                <a:latin typeface="Times New Roman"/>
              </a:rPr>
              <a:t>от занятий с логопедом на </a:t>
            </a:r>
            <a:r>
              <a:rPr lang="ru-RU" b="1" i="1" dirty="0" err="1" smtClean="0">
                <a:effectLst/>
                <a:latin typeface="Times New Roman"/>
              </a:rPr>
              <a:t>логопункте</a:t>
            </a:r>
            <a:r>
              <a:rPr lang="ru-RU" b="1" i="1" dirty="0" smtClean="0">
                <a:effectLst/>
                <a:latin typeface="Times New Roman"/>
              </a:rPr>
              <a:t> ГОУ</a:t>
            </a:r>
          </a:p>
          <a:p>
            <a:pPr indent="457200"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Если родители ребенка с менее тяжелыми речевыми нарушениями отказываются от его пребывания на дошкольном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логопункте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то в таком случае логопеду также целесообразно взять с родителей письменный отказ от зачисления ребенка на дошкольный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логопункт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 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 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indent="457200" algn="r">
              <a:spcAft>
                <a:spcPts val="0"/>
              </a:spcAft>
            </a:pPr>
            <a:r>
              <a:rPr lang="ru-RU" i="1" dirty="0" err="1" smtClean="0">
                <a:effectLst/>
                <a:latin typeface="Times New Roman"/>
                <a:ea typeface="Times New Roman"/>
              </a:rPr>
              <a:t>Логопункт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 ДОУ д/с 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indent="457200" algn="r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_______________________________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 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Отказ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Я, ___________________________________________________________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отказываюсь от зачисления своего ребенка 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__________________________________________________________________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на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логопункт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ДОУ д/с № ______и проведения коррекционно-развивающих занятий с логопедом в связи с ________________________________________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__________________________________________________________________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С речевым диагнозом ребенка ознакомлен___. Рекомендации от логопеда получены, о последствиях предупрежден___ . Претензий к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логопункту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ДОУ д/с № ____ «_________________________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»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не имею.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«____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»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___________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20____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г.</a:t>
            </a:r>
            <a:endParaRPr lang="ru-RU" sz="11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i="1" dirty="0" smtClean="0">
                <a:effectLst/>
                <a:latin typeface="Times New Roman"/>
                <a:ea typeface="Times New Roman"/>
              </a:rPr>
              <a:t>Подпись родителя ___________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______________________________________</a:t>
            </a:r>
            <a:endParaRPr lang="ru-RU" sz="11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1960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0"/>
            <a:ext cx="8208912" cy="6745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000"/>
              </a:spcBef>
              <a:spcAft>
                <a:spcPts val="1000"/>
              </a:spcAft>
            </a:pPr>
            <a:r>
              <a:rPr lang="ru-RU" sz="1600" b="1" i="1" dirty="0">
                <a:latin typeface="Times New Roman"/>
              </a:rPr>
              <a:t>3</a:t>
            </a:r>
            <a:r>
              <a:rPr lang="ru-RU" sz="1600" b="1" i="1" dirty="0" smtClean="0">
                <a:effectLst/>
                <a:latin typeface="Times New Roman"/>
              </a:rPr>
              <a:t>. </a:t>
            </a:r>
            <a:r>
              <a:rPr lang="ru-RU" sz="1600" b="1" i="1" dirty="0" smtClean="0">
                <a:effectLst/>
                <a:latin typeface="Times New Roman"/>
              </a:rPr>
              <a:t>Образец </a:t>
            </a:r>
            <a:r>
              <a:rPr lang="ru-RU" sz="1600" b="1" i="1" dirty="0" smtClean="0">
                <a:effectLst/>
                <a:latin typeface="Times New Roman"/>
              </a:rPr>
              <a:t>заявления родителей о зачислении на </a:t>
            </a:r>
            <a:r>
              <a:rPr lang="ru-RU" sz="1600" b="1" i="1" dirty="0" err="1" smtClean="0">
                <a:effectLst/>
                <a:latin typeface="Times New Roman"/>
              </a:rPr>
              <a:t>логопункт</a:t>
            </a:r>
            <a:r>
              <a:rPr lang="ru-RU" sz="1600" b="1" i="1" dirty="0" smtClean="0">
                <a:effectLst/>
                <a:latin typeface="Times New Roman"/>
              </a:rPr>
              <a:t> </a:t>
            </a:r>
            <a:r>
              <a:rPr lang="ru-RU" sz="1600" b="1" i="1" dirty="0">
                <a:latin typeface="Times New Roman"/>
              </a:rPr>
              <a:t>Д</a:t>
            </a:r>
            <a:r>
              <a:rPr lang="ru-RU" sz="1600" b="1" i="1" dirty="0" smtClean="0">
                <a:effectLst/>
                <a:latin typeface="Times New Roman"/>
              </a:rPr>
              <a:t>ОУ</a:t>
            </a:r>
            <a:endParaRPr lang="ru-RU" sz="1600" b="1" i="1" dirty="0" smtClean="0">
              <a:effectLst/>
              <a:latin typeface="Times New Roman"/>
            </a:endParaRPr>
          </a:p>
          <a:p>
            <a:pPr indent="457200" algn="r">
              <a:spcAft>
                <a:spcPts val="0"/>
              </a:spcAft>
            </a:pPr>
            <a:r>
              <a:rPr lang="ru-RU" sz="1400" i="1" dirty="0" smtClean="0">
                <a:effectLst/>
                <a:latin typeface="Times New Roman"/>
                <a:ea typeface="Times New Roman"/>
              </a:rPr>
              <a:t>Заведующему ДОУ </a:t>
            </a:r>
            <a:r>
              <a:rPr lang="ru-RU" sz="1400" i="1" dirty="0" smtClean="0">
                <a:effectLst/>
                <a:latin typeface="Times New Roman"/>
                <a:ea typeface="Times New Roman"/>
              </a:rPr>
              <a:t>д/с </a:t>
            </a:r>
            <a:r>
              <a:rPr lang="ru-RU" sz="1400" i="1" dirty="0" smtClean="0">
                <a:effectLst/>
                <a:latin typeface="Times New Roman"/>
                <a:ea typeface="Times New Roman"/>
              </a:rPr>
              <a:t>№____</a:t>
            </a:r>
            <a:r>
              <a:rPr lang="ru-RU" sz="1400" dirty="0" smtClean="0">
                <a:effectLst/>
                <a:latin typeface="Times New Roman"/>
                <a:ea typeface="Times New Roman"/>
              </a:rPr>
              <a:t>_______</a:t>
            </a:r>
            <a:endParaRPr lang="ru-RU" sz="1400" dirty="0" smtClean="0">
              <a:effectLst/>
              <a:latin typeface="Times New Roman"/>
              <a:ea typeface="Times New Roman"/>
            </a:endParaRPr>
          </a:p>
          <a:p>
            <a:pPr indent="457200" algn="r"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Times New Roman"/>
              </a:rPr>
              <a:t>________________________________</a:t>
            </a:r>
          </a:p>
          <a:p>
            <a:pPr indent="457200" algn="ctr"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Times New Roman"/>
              </a:rPr>
              <a:t>                                                                                                                                 </a:t>
            </a:r>
            <a:r>
              <a:rPr lang="ru-RU" sz="1200" dirty="0" smtClean="0">
                <a:latin typeface="Times New Roman"/>
                <a:ea typeface="Times New Roman"/>
              </a:rPr>
              <a:t>(Ф.И.О.)</a:t>
            </a:r>
            <a:endParaRPr lang="ru-RU" sz="12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/>
                <a:ea typeface="Times New Roman"/>
              </a:rPr>
              <a:t> </a:t>
            </a:r>
            <a:endParaRPr lang="ru-RU" sz="1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/>
                <a:ea typeface="Times New Roman"/>
              </a:rPr>
              <a:t>Заявление</a:t>
            </a:r>
            <a:endParaRPr lang="ru-RU" sz="1600" b="1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Times New Roman"/>
              </a:rPr>
              <a:t>Я, </a:t>
            </a:r>
            <a:r>
              <a:rPr lang="ru-RU" sz="1400" dirty="0" smtClean="0">
                <a:effectLst/>
                <a:latin typeface="Times New Roman"/>
                <a:ea typeface="Times New Roman"/>
              </a:rPr>
              <a:t>___________________________________________________________________________</a:t>
            </a:r>
          </a:p>
          <a:p>
            <a:pPr indent="457200" algn="ctr">
              <a:spcAft>
                <a:spcPts val="0"/>
              </a:spcAft>
            </a:pPr>
            <a:r>
              <a:rPr lang="ru-RU" sz="1200" dirty="0" smtClean="0">
                <a:latin typeface="Times New Roman"/>
                <a:ea typeface="Times New Roman"/>
              </a:rPr>
              <a:t>(Ф.И.О.)</a:t>
            </a:r>
            <a:endParaRPr lang="ru-RU" sz="12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Times New Roman"/>
              </a:rPr>
              <a:t>           Прошу зачислить моего </a:t>
            </a:r>
            <a:r>
              <a:rPr lang="ru-RU" sz="1400" dirty="0" smtClean="0">
                <a:effectLst/>
                <a:latin typeface="Times New Roman"/>
                <a:ea typeface="Times New Roman"/>
              </a:rPr>
              <a:t>ребенка </a:t>
            </a:r>
            <a:r>
              <a:rPr lang="ru-RU" sz="1400" dirty="0" smtClean="0">
                <a:effectLst/>
                <a:latin typeface="Times New Roman"/>
                <a:ea typeface="Times New Roman"/>
              </a:rPr>
              <a:t>(Ф.И. ребенка)_____________________________________</a:t>
            </a:r>
            <a:endParaRPr lang="ru-RU" sz="1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Times New Roman"/>
              </a:rPr>
              <a:t>на логопедический пункт </a:t>
            </a:r>
            <a:r>
              <a:rPr lang="ru-RU" sz="1400" dirty="0" smtClean="0">
                <a:effectLst/>
                <a:latin typeface="Times New Roman"/>
                <a:ea typeface="Times New Roman"/>
              </a:rPr>
              <a:t>ДОУ д/с № </a:t>
            </a:r>
            <a:r>
              <a:rPr lang="ru-RU" sz="1400" dirty="0" smtClean="0">
                <a:effectLst/>
                <a:latin typeface="Times New Roman"/>
                <a:ea typeface="Times New Roman"/>
              </a:rPr>
              <a:t>__________.</a:t>
            </a: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400" b="1" i="1" dirty="0" smtClean="0">
                <a:effectLst/>
                <a:latin typeface="Times New Roman"/>
                <a:ea typeface="Times New Roman"/>
              </a:rPr>
              <a:t>Обязуюсь выполнять следующие требования: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dirty="0" smtClean="0">
                <a:effectLst/>
                <a:latin typeface="Times New Roman"/>
                <a:ea typeface="Times New Roman"/>
              </a:rPr>
              <a:t>По рекомендации учителя-логопеда обращаться к невропатологу, отоларингологу и др. специалистам.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Times New Roman"/>
                <a:ea typeface="Times New Roman"/>
              </a:rPr>
              <a:t>Систематически посещать логопедические занятия.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dirty="0" smtClean="0">
                <a:effectLst/>
                <a:latin typeface="Times New Roman"/>
                <a:ea typeface="Times New Roman"/>
              </a:rPr>
              <a:t>Выполнять рекомендации учител</a:t>
            </a:r>
            <a:r>
              <a:rPr lang="ru-RU" sz="1400" dirty="0" smtClean="0">
                <a:latin typeface="Times New Roman"/>
                <a:ea typeface="Times New Roman"/>
              </a:rPr>
              <a:t>я-логопеда и домашние задания. На каждое занятие приносить рабочую тетрадь.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dirty="0" smtClean="0">
                <a:effectLst/>
                <a:latin typeface="Times New Roman"/>
                <a:ea typeface="Times New Roman"/>
              </a:rPr>
              <a:t>Поставленный учителем-логопедом звук автоматизировать в повседневной речи ребенка.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Times New Roman"/>
                <a:ea typeface="Times New Roman"/>
              </a:rPr>
              <a:t>По приглашению учителя-логопеда посещать консультации, родительские собрания.</a:t>
            </a: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Times New Roman"/>
              </a:rPr>
              <a:t> </a:t>
            </a:r>
            <a:endParaRPr lang="ru-RU" sz="1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Times New Roman"/>
              </a:rPr>
              <a:t>В случае невыполнения мною указанных требований претензий по результатам коррекции речи иметь не буду.</a:t>
            </a:r>
          </a:p>
          <a:p>
            <a:pPr algn="just">
              <a:spcAft>
                <a:spcPts val="0"/>
              </a:spcAft>
            </a:pPr>
            <a:endParaRPr lang="ru-RU" sz="1400" b="1" i="1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400" b="1" i="1" dirty="0" smtClean="0">
                <a:effectLst/>
                <a:latin typeface="Times New Roman"/>
                <a:ea typeface="Times New Roman"/>
              </a:rPr>
              <a:t>Примечание: </a:t>
            </a:r>
            <a:r>
              <a:rPr lang="ru-RU" sz="1400" dirty="0" smtClean="0">
                <a:effectLst/>
                <a:latin typeface="Times New Roman"/>
                <a:ea typeface="Times New Roman"/>
              </a:rPr>
              <a:t>При систематическом невыполнении требований или длительных пропусках ребенок может быть выведен из </a:t>
            </a:r>
            <a:r>
              <a:rPr lang="ru-RU" sz="1400" dirty="0" err="1" smtClean="0">
                <a:effectLst/>
                <a:latin typeface="Times New Roman"/>
                <a:ea typeface="Times New Roman"/>
              </a:rPr>
              <a:t>логопункта</a:t>
            </a:r>
            <a:r>
              <a:rPr lang="ru-RU" sz="1400" dirty="0" smtClean="0">
                <a:effectLst/>
                <a:latin typeface="Times New Roman"/>
                <a:ea typeface="Times New Roman"/>
              </a:rPr>
              <a:t>. Последующее зачисление возможно только при наличии свободных мест.</a:t>
            </a:r>
          </a:p>
          <a:p>
            <a:pPr algn="just">
              <a:spcAft>
                <a:spcPts val="0"/>
              </a:spcAft>
            </a:pPr>
            <a:endParaRPr lang="ru-RU" sz="1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Times New Roman"/>
              </a:rPr>
              <a:t>С условиями зачисления ознакомлен(а)</a:t>
            </a: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Times New Roman"/>
              </a:rPr>
              <a:t> «____</a:t>
            </a:r>
            <a:r>
              <a:rPr lang="ru-RU" sz="1400" i="1" dirty="0" smtClean="0">
                <a:effectLst/>
                <a:latin typeface="Times New Roman"/>
                <a:ea typeface="Times New Roman"/>
              </a:rPr>
              <a:t>» </a:t>
            </a:r>
            <a:r>
              <a:rPr lang="ru-RU" sz="1400" dirty="0" smtClean="0">
                <a:effectLst/>
                <a:latin typeface="Times New Roman"/>
                <a:ea typeface="Times New Roman"/>
              </a:rPr>
              <a:t>______________ 20____ </a:t>
            </a:r>
            <a:r>
              <a:rPr lang="ru-RU" sz="1400" dirty="0" smtClean="0">
                <a:effectLst/>
                <a:latin typeface="Times New Roman"/>
                <a:ea typeface="Times New Roman"/>
              </a:rPr>
              <a:t>г.</a:t>
            </a:r>
          </a:p>
          <a:p>
            <a:pPr algn="just">
              <a:spcAft>
                <a:spcPts val="0"/>
              </a:spcAft>
            </a:pPr>
            <a:r>
              <a:rPr lang="ru-RU" sz="1400" i="1" dirty="0" smtClean="0">
                <a:effectLst/>
                <a:latin typeface="Times New Roman"/>
                <a:ea typeface="Times New Roman"/>
              </a:rPr>
              <a:t>Подпись родителя </a:t>
            </a:r>
            <a:r>
              <a:rPr lang="ru-RU" sz="1400" i="1" dirty="0" smtClean="0">
                <a:effectLst/>
                <a:latin typeface="Times New Roman"/>
                <a:ea typeface="Times New Roman"/>
              </a:rPr>
              <a:t>___________</a:t>
            </a:r>
            <a:r>
              <a:rPr lang="ru-RU" sz="1400" dirty="0" smtClean="0">
                <a:effectLst/>
                <a:latin typeface="Times New Roman"/>
                <a:ea typeface="Times New Roman"/>
              </a:rPr>
              <a:t>_</a:t>
            </a:r>
            <a:endParaRPr lang="ru-RU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852056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11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D487C4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429</Words>
  <Application>Microsoft Office PowerPoint</Application>
  <PresentationFormat>Экран (4:3)</PresentationFormat>
  <Paragraphs>207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Организация  коррекционно-педагогического процесса в условиях логопедического пункта ДОУ.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работы логопункта ДОУ</dc:title>
  <dc:creator>Татьяна</dc:creator>
  <cp:lastModifiedBy>logoped</cp:lastModifiedBy>
  <cp:revision>34</cp:revision>
  <dcterms:created xsi:type="dcterms:W3CDTF">2014-05-26T23:17:08Z</dcterms:created>
  <dcterms:modified xsi:type="dcterms:W3CDTF">2015-01-09T13:23:43Z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