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3"/>
  </p:notesMasterIdLst>
  <p:sldIdLst>
    <p:sldId id="257" r:id="rId2"/>
    <p:sldId id="258" r:id="rId3"/>
    <p:sldId id="280" r:id="rId4"/>
    <p:sldId id="278" r:id="rId5"/>
    <p:sldId id="297" r:id="rId6"/>
    <p:sldId id="259" r:id="rId7"/>
    <p:sldId id="282" r:id="rId8"/>
    <p:sldId id="260" r:id="rId9"/>
    <p:sldId id="261" r:id="rId10"/>
    <p:sldId id="289" r:id="rId11"/>
    <p:sldId id="290" r:id="rId12"/>
    <p:sldId id="291" r:id="rId13"/>
    <p:sldId id="292" r:id="rId14"/>
    <p:sldId id="293" r:id="rId15"/>
    <p:sldId id="301" r:id="rId16"/>
    <p:sldId id="294" r:id="rId17"/>
    <p:sldId id="295" r:id="rId18"/>
    <p:sldId id="296" r:id="rId19"/>
    <p:sldId id="298" r:id="rId20"/>
    <p:sldId id="299" r:id="rId21"/>
    <p:sldId id="262" r:id="rId22"/>
    <p:sldId id="284" r:id="rId23"/>
    <p:sldId id="281" r:id="rId24"/>
    <p:sldId id="285" r:id="rId25"/>
    <p:sldId id="287" r:id="rId26"/>
    <p:sldId id="300" r:id="rId27"/>
    <p:sldId id="302" r:id="rId28"/>
    <p:sldId id="303" r:id="rId29"/>
    <p:sldId id="288" r:id="rId30"/>
    <p:sldId id="304" r:id="rId31"/>
    <p:sldId id="27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srgbClr val="FF0000"/>
    </p:penClr>
  </p:showPr>
  <p:clrMru>
    <a:srgbClr val="375BB0"/>
    <a:srgbClr val="FF9966"/>
    <a:srgbClr val="C15707"/>
    <a:srgbClr val="006600"/>
    <a:srgbClr val="008000"/>
    <a:srgbClr val="993300"/>
    <a:srgbClr val="3333CC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88" autoAdjust="0"/>
    <p:restoredTop sz="94654" autoAdjust="0"/>
  </p:normalViewPr>
  <p:slideViewPr>
    <p:cSldViewPr>
      <p:cViewPr varScale="1">
        <p:scale>
          <a:sx n="65" d="100"/>
          <a:sy n="65" d="100"/>
        </p:scale>
        <p:origin x="-95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7B7DD-DAD0-4615-B38B-8AB69B265DFC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6DA1F-38E3-43E1-A6AC-29594702F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6DA1F-38E3-43E1-A6AC-29594702F66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6DA1F-38E3-43E1-A6AC-29594702F66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6DA1F-38E3-43E1-A6AC-29594702F662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5"/>
          </a:xfrm>
        </p:spPr>
        <p:txBody>
          <a:bodyPr/>
          <a:lstStyle/>
          <a:p>
            <a:pPr algn="ctr" eaLnBrk="1" hangingPunct="1"/>
            <a:r>
              <a:rPr lang="ru-RU" dirty="0" smtClean="0">
                <a:solidFill>
                  <a:srgbClr val="0000CC"/>
                </a:solidFill>
                <a:latin typeface="Comic Sans MS" pitchFamily="66" charset="0"/>
              </a:rPr>
              <a:t>Взаимодействие логопеда со специалистами ДОУ</a:t>
            </a:r>
          </a:p>
        </p:txBody>
      </p:sp>
      <p:sp>
        <p:nvSpPr>
          <p:cNvPr id="2051" name="Содержимое 2"/>
          <p:cNvSpPr>
            <a:spLocks noGrp="1"/>
          </p:cNvSpPr>
          <p:nvPr>
            <p:ph idx="1"/>
          </p:nvPr>
        </p:nvSpPr>
        <p:spPr>
          <a:xfrm>
            <a:off x="1905000" y="2819400"/>
            <a:ext cx="5257800" cy="3048000"/>
          </a:xfrm>
        </p:spPr>
        <p:txBody>
          <a:bodyPr/>
          <a:lstStyle/>
          <a:p>
            <a:pPr algn="r" eaLnBrk="1" hangingPunct="1"/>
            <a:endParaRPr lang="ru-RU" dirty="0" smtClean="0"/>
          </a:p>
          <a:p>
            <a:pPr algn="r" eaLnBrk="1" hangingPunct="1">
              <a:buFontTx/>
              <a:buNone/>
            </a:pPr>
            <a:endParaRPr lang="ru-RU" dirty="0" smtClean="0"/>
          </a:p>
          <a:p>
            <a:pPr algn="r" eaLnBrk="1" hangingPunct="1">
              <a:buFontTx/>
              <a:buNone/>
            </a:pPr>
            <a:endParaRPr lang="ru-RU" sz="2800" dirty="0" smtClean="0">
              <a:solidFill>
                <a:srgbClr val="0000CC"/>
              </a:solidFill>
              <a:latin typeface="Comic Sans MS" pitchFamily="66" charset="0"/>
            </a:endParaRPr>
          </a:p>
        </p:txBody>
      </p:sp>
      <p:pic>
        <p:nvPicPr>
          <p:cNvPr id="25604" name="Picture 4" descr="http://im5-tub-ru.yandex.net/i?id=528476418-1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819400"/>
            <a:ext cx="5715000" cy="3505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Comic Sans MS" pitchFamily="66" charset="0"/>
              </a:rPr>
              <a:t>Педагог - психолог</a:t>
            </a:r>
            <a:br>
              <a:rPr lang="ru-RU" sz="4400" b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4034" name="Picture 2" descr="http://im3-tub-ru.yandex.net/i?id=51459083-2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447800"/>
            <a:ext cx="67818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630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0070C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4400" dirty="0" smtClean="0">
                <a:solidFill>
                  <a:srgbClr val="0070C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lang="ru-RU" sz="4400" dirty="0" smtClean="0">
                <a:solidFill>
                  <a:srgbClr val="FF0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Основные направления взаимодействия</a:t>
            </a:r>
            <a:br>
              <a:rPr lang="ru-RU" sz="4400" dirty="0" smtClean="0">
                <a:solidFill>
                  <a:srgbClr val="FF0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lang="ru-RU" sz="4400" dirty="0" smtClean="0">
                <a:solidFill>
                  <a:srgbClr val="FF0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учителя-логопеда и психолога</a:t>
            </a:r>
            <a:endParaRPr lang="ru-RU" dirty="0">
              <a:solidFill>
                <a:srgbClr val="FF0000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1856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создание модели взаимодействия в процессе коррекционно-развивающей образовательной деятельности, стимулирующей речевое, познавательное и личностное развитие ребёнка.</a:t>
            </a:r>
          </a:p>
          <a:p>
            <a:r>
              <a:rPr lang="ru-RU" dirty="0" smtClean="0"/>
              <a:t>обеспечение целостность и единство коррекционно</a:t>
            </a:r>
            <a:r>
              <a:rPr lang="ru-RU" i="1" dirty="0" smtClean="0"/>
              <a:t>-</a:t>
            </a:r>
            <a:r>
              <a:rPr lang="ru-RU" dirty="0" smtClean="0"/>
              <a:t>развивающего пространства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ЦЕЛИ КОРРЕКЦИОННОГО БЛОКА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Снятие эмоционального напряжения</a:t>
            </a:r>
          </a:p>
          <a:p>
            <a:pPr>
              <a:buNone/>
            </a:pPr>
            <a:r>
              <a:rPr lang="ru-RU" dirty="0" smtClean="0"/>
              <a:t>     и </a:t>
            </a:r>
            <a:r>
              <a:rPr lang="ru-RU" dirty="0" smtClean="0"/>
              <a:t>мышечных зажимов</a:t>
            </a:r>
          </a:p>
          <a:p>
            <a:r>
              <a:rPr lang="ru-RU" dirty="0" smtClean="0"/>
              <a:t>Развитие эмоционально-личностных особенностей поведения ребенка</a:t>
            </a:r>
          </a:p>
          <a:p>
            <a:r>
              <a:rPr lang="ru-RU" dirty="0" smtClean="0"/>
              <a:t>Развитие зрительно-пространственных функции</a:t>
            </a:r>
          </a:p>
          <a:p>
            <a:r>
              <a:rPr lang="ru-RU" dirty="0" smtClean="0"/>
              <a:t>Развитие познавательных процессов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ОСНОВНЫЕ ЗАДАЧИ КОРРЕКЦИОННОГО БЛОКА</a:t>
            </a:r>
            <a:endParaRPr lang="ru-RU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Развитие навыков совместной деятельности</a:t>
            </a:r>
          </a:p>
          <a:p>
            <a:r>
              <a:rPr lang="ru-RU" dirty="0" smtClean="0"/>
              <a:t>Тренировка психомоторных функций</a:t>
            </a:r>
          </a:p>
          <a:p>
            <a:r>
              <a:rPr lang="ru-RU" dirty="0" smtClean="0"/>
              <a:t>Осознание собственной ценности, умение принимать себя таким, как есть</a:t>
            </a:r>
          </a:p>
          <a:p>
            <a:r>
              <a:rPr lang="ru-RU" dirty="0" smtClean="0"/>
              <a:t>Развитие эмоционально-личностных особенностей поведения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0"/>
            <a:ext cx="7543800" cy="624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Формы и средства организации образовательной деятельности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4419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8000" b="1" dirty="0" smtClean="0">
                <a:solidFill>
                  <a:srgbClr val="9933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осуществляет обследование эмоционально-волевой сферы, межличностных взаимоотношений, познавательной деятельности, состояния психического развития: внимания, памяти, мышления;</a:t>
            </a:r>
          </a:p>
          <a:p>
            <a:r>
              <a:rPr lang="ru-RU" sz="8000" b="1" dirty="0" smtClean="0">
                <a:solidFill>
                  <a:srgbClr val="9933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формирует произвольные формы деятельности и осознанное отношение к НОД;</a:t>
            </a:r>
          </a:p>
          <a:p>
            <a:r>
              <a:rPr lang="ru-RU" sz="8000" b="1" dirty="0" smtClean="0">
                <a:solidFill>
                  <a:srgbClr val="9933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контролирует произношение звуков в свободной речи:          </a:t>
            </a:r>
          </a:p>
          <a:p>
            <a:pPr>
              <a:buNone/>
            </a:pPr>
            <a:r>
              <a:rPr lang="ru-RU" sz="8000" b="1" dirty="0" smtClean="0">
                <a:solidFill>
                  <a:srgbClr val="9933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                            </a:t>
            </a:r>
            <a:r>
              <a:rPr lang="ru-RU" sz="8000" b="1" dirty="0" smtClean="0">
                <a:solidFill>
                  <a:srgbClr val="0070C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игры на развитие слухового внимания ;</a:t>
            </a:r>
          </a:p>
          <a:p>
            <a:r>
              <a:rPr lang="ru-RU" sz="8000" b="1" dirty="0" smtClean="0">
                <a:solidFill>
                  <a:srgbClr val="9933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осуществляет работу по развитию эмоционально - волевой сферы;</a:t>
            </a:r>
          </a:p>
          <a:p>
            <a:r>
              <a:rPr lang="ru-RU" sz="8000" b="1" dirty="0" smtClean="0">
                <a:solidFill>
                  <a:srgbClr val="9933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 развивает психические процессы:</a:t>
            </a:r>
          </a:p>
          <a:p>
            <a:pPr>
              <a:buNone/>
            </a:pPr>
            <a:r>
              <a:rPr lang="ru-RU" sz="8000" b="1" dirty="0" smtClean="0">
                <a:solidFill>
                  <a:srgbClr val="9933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                           </a:t>
            </a:r>
            <a:r>
              <a:rPr lang="ru-RU" sz="8000" b="1" dirty="0" smtClean="0">
                <a:solidFill>
                  <a:srgbClr val="0070C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игры на развитие восприятия;</a:t>
            </a:r>
          </a:p>
          <a:p>
            <a:pPr>
              <a:buNone/>
            </a:pPr>
            <a:r>
              <a:rPr lang="ru-RU" sz="8000" b="1" dirty="0" smtClean="0">
                <a:solidFill>
                  <a:srgbClr val="0070C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                           игры на развитие внимания;</a:t>
            </a:r>
          </a:p>
          <a:p>
            <a:pPr>
              <a:buNone/>
            </a:pPr>
            <a:r>
              <a:rPr lang="ru-RU" sz="8000" b="1" dirty="0" smtClean="0">
                <a:solidFill>
                  <a:srgbClr val="0070C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                           игры на развития памяти;</a:t>
            </a:r>
          </a:p>
          <a:p>
            <a:pPr>
              <a:buNone/>
            </a:pPr>
            <a:r>
              <a:rPr lang="ru-RU" sz="8000" b="1" dirty="0" smtClean="0">
                <a:solidFill>
                  <a:srgbClr val="0070C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                           игры на развитие мышления</a:t>
            </a:r>
            <a:r>
              <a:rPr lang="ru-RU" sz="8000" b="1" dirty="0" smtClean="0">
                <a:solidFill>
                  <a:srgbClr val="9933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.</a:t>
            </a:r>
          </a:p>
          <a:p>
            <a:r>
              <a:rPr lang="ru-RU" sz="8000" b="1" dirty="0" smtClean="0">
                <a:solidFill>
                  <a:srgbClr val="993300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44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4400" b="1" dirty="0" smtClean="0">
                <a:solidFill>
                  <a:srgbClr val="375BB0"/>
                </a:solidFill>
                <a:latin typeface="Comic Sans MS" pitchFamily="66" charset="0"/>
              </a:rPr>
              <a:t>Воспитатель по ИЗО</a:t>
            </a:r>
            <a:br>
              <a:rPr lang="ru-RU" sz="4400" b="1" dirty="0" smtClean="0">
                <a:solidFill>
                  <a:srgbClr val="375BB0"/>
                </a:solidFill>
                <a:latin typeface="Comic Sans MS" pitchFamily="66" charset="0"/>
              </a:rPr>
            </a:br>
            <a:endParaRPr lang="ru-RU" sz="4400" b="1" dirty="0">
              <a:solidFill>
                <a:srgbClr val="375BB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53168" y="3244334"/>
            <a:ext cx="2237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Воспитатель по ИЗО</a:t>
            </a:r>
          </a:p>
        </p:txBody>
      </p:sp>
      <p:pic>
        <p:nvPicPr>
          <p:cNvPr id="48130" name="Picture 2" descr="http://mdoualenka42.ucoz.ru/_ph/1/2/9629121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524000"/>
            <a:ext cx="6172200" cy="4391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498080" cy="17526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Основные направления взаимодействия</a:t>
            </a:r>
            <a:br>
              <a:rPr lang="ru-RU" sz="3200" b="1" dirty="0" smtClean="0">
                <a:solidFill>
                  <a:srgbClr val="0070C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учителя-логопеда  и воспитателя по ИЗО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95400" y="2362200"/>
            <a:ext cx="7498080" cy="3657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Развивать эстетические чувства, эмоции, интерес к искусству</a:t>
            </a:r>
          </a:p>
          <a:p>
            <a:r>
              <a:rPr lang="ru-RU" dirty="0" smtClean="0"/>
              <a:t>Развитие мелкой и ручной моторики</a:t>
            </a:r>
          </a:p>
          <a:p>
            <a:r>
              <a:rPr lang="ru-RU" dirty="0" smtClean="0"/>
              <a:t>Развитие пространственных функции</a:t>
            </a:r>
          </a:p>
          <a:p>
            <a:r>
              <a:rPr lang="ru-RU" dirty="0" smtClean="0"/>
              <a:t>Совершенствовать изобразительные умения, формировать художественно-творческие способности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Comic Sans MS" pitchFamily="66" charset="0"/>
              </a:rPr>
              <a:t>ЦЕЛИ КОРРЕКЦИОННОГО БЛОКА</a:t>
            </a:r>
            <a:endParaRPr lang="ru-RU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   </a:t>
            </a:r>
            <a:r>
              <a:rPr lang="ru-RU" sz="28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развитие интереса к различным видам   искусства, 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  формирование художественно-образных представлений и мышления, 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воспитание эстетического вкуса, эмоциональной отзывчивости на прекрасное;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 развитие творческих способностей в рисовании, лепке;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   развитие сенсорных способностей восприятия, чувства цвета, ритма, композиции.</a:t>
            </a:r>
          </a:p>
          <a:p>
            <a:pPr>
              <a:buNone/>
            </a:pPr>
            <a:endParaRPr lang="ru-RU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Comic Sans MS" pitchFamily="66" charset="0"/>
              </a:rPr>
              <a:t>ОСНОВНЫЕ ЗАДАЧИ КОРРЕКЦИОННОГО БЛОКА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мыслительных процессов анализа, синтеза, сравнения и обобщения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эмоционально-личностных особенностей поведения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различных цветов и оттенков для создания выразительных образов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мелкой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ручной моторики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0000CC"/>
                </a:solidFill>
                <a:latin typeface="Comic Sans MS" pitchFamily="66" charset="0"/>
              </a:rPr>
              <a:t>Цель: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3600" dirty="0" smtClean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Создание  единого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коррекционно-развивающего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пространства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065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00B0F0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00B0F0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00B0F0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>Формы и средства организации образовательной деятельности</a:t>
            </a:r>
            <a:r>
              <a:rPr lang="ru-RU" dirty="0" smtClean="0">
                <a:solidFill>
                  <a:srgbClr val="00B0F0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00B0F0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438400"/>
            <a:ext cx="7498080" cy="3810000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rgbClr val="CC0000"/>
                </a:solidFill>
              </a:rPr>
              <a:t>игры, упражнения на восприятие цвета и формы;</a:t>
            </a:r>
          </a:p>
          <a:p>
            <a:pPr lvl="0"/>
            <a:r>
              <a:rPr lang="ru-RU" dirty="0" smtClean="0">
                <a:solidFill>
                  <a:srgbClr val="CC0000"/>
                </a:solidFill>
              </a:rPr>
              <a:t>упражнения на развитие слухового восприятия, двигательной памяти;</a:t>
            </a:r>
          </a:p>
          <a:p>
            <a:pPr lvl="0"/>
            <a:r>
              <a:rPr lang="ru-RU" dirty="0" smtClean="0">
                <a:solidFill>
                  <a:srgbClr val="CC0000"/>
                </a:solidFill>
              </a:rPr>
              <a:t>комментирование своей деятельности                                                      (проговаривание вслух последующего действия)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457200"/>
            <a:ext cx="8229600" cy="1524000"/>
          </a:xfrm>
        </p:spPr>
        <p:txBody>
          <a:bodyPr>
            <a:normAutofit fontScale="32500" lnSpcReduction="20000"/>
          </a:bodyPr>
          <a:lstStyle/>
          <a:p>
            <a:pPr lvl="1" algn="ctr">
              <a:buNone/>
            </a:pPr>
            <a:r>
              <a:rPr lang="ru-RU" sz="160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Музыкальный</a:t>
            </a:r>
          </a:p>
          <a:p>
            <a:pPr lvl="1" algn="ctr">
              <a:buNone/>
            </a:pPr>
            <a:r>
              <a:rPr lang="ru-RU" sz="160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руководитель</a:t>
            </a:r>
          </a:p>
          <a:p>
            <a:pPr>
              <a:buNone/>
            </a:pPr>
            <a:endParaRPr lang="ru-RU" sz="65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1200" dirty="0" smtClean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endParaRPr lang="ru-RU" sz="3600" dirty="0" smtClean="0">
              <a:solidFill>
                <a:srgbClr val="0000CC"/>
              </a:solidFill>
              <a:latin typeface="Comic Sans MS" pitchFamily="66" charset="0"/>
            </a:endParaRPr>
          </a:p>
        </p:txBody>
      </p:sp>
      <p:pic>
        <p:nvPicPr>
          <p:cNvPr id="20482" name="Picture 2" descr="http://go4.imgsmail.ru/imgpreview?key=http%3A//detskiisad17.caduk.ru/images/p11%5Fimg%5F9584.jpg&amp;mb=imgdb_preview_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09800"/>
            <a:ext cx="640080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819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rgbClr val="993300"/>
                </a:solidFill>
                <a:latin typeface="Comic Sans MS" pitchFamily="66" charset="0"/>
              </a:rPr>
              <a:t>Основные направления взаимодействия</a:t>
            </a:r>
            <a:br>
              <a:rPr lang="ru-RU" sz="4000" dirty="0" smtClean="0">
                <a:solidFill>
                  <a:srgbClr val="993300"/>
                </a:solidFill>
                <a:latin typeface="Comic Sans MS" pitchFamily="66" charset="0"/>
              </a:rPr>
            </a:br>
            <a:r>
              <a:rPr lang="ru-RU" sz="4000" dirty="0" smtClean="0">
                <a:solidFill>
                  <a:srgbClr val="993300"/>
                </a:solidFill>
                <a:latin typeface="Comic Sans MS" pitchFamily="66" charset="0"/>
              </a:rPr>
              <a:t>учителя-логопеда и музыкального руководителя</a:t>
            </a:r>
            <a:r>
              <a:rPr lang="ru-RU" sz="4000" dirty="0" smtClean="0">
                <a:solidFill>
                  <a:srgbClr val="FFFF00"/>
                </a:solidFill>
              </a:rPr>
              <a:t/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590800"/>
            <a:ext cx="7498080" cy="365760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endParaRPr lang="ru-RU" sz="9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Courier New" pitchFamily="49" charset="0"/>
              <a:buChar char="o"/>
            </a:pPr>
            <a:endParaRPr lang="ru-RU" sz="9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Courier New" pitchFamily="49" charset="0"/>
              <a:buChar char="o"/>
            </a:pPr>
            <a:endParaRPr lang="ru-RU" sz="9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Courier New" pitchFamily="49" charset="0"/>
              <a:buChar char="o"/>
            </a:pPr>
            <a:endParaRPr lang="ru-RU" sz="96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5800" y="2971800"/>
            <a:ext cx="7543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2800" dirty="0" smtClean="0">
                <a:solidFill>
                  <a:srgbClr val="002060"/>
                </a:solidFill>
              </a:rPr>
              <a:t>Воспитывать и развивать чувство ритма, способность ощущать в музыке, движениях ритмическую выразительность.</a:t>
            </a:r>
          </a:p>
          <a:p>
            <a:pPr>
              <a:buBlip>
                <a:blip r:embed="rId2"/>
              </a:buBlip>
            </a:pPr>
            <a:r>
              <a:rPr lang="ru-RU" sz="2800" dirty="0" smtClean="0">
                <a:solidFill>
                  <a:srgbClr val="002060"/>
                </a:solidFill>
              </a:rPr>
              <a:t> Формировать способность восприятия музыкальных образов</a:t>
            </a:r>
          </a:p>
          <a:p>
            <a:pPr>
              <a:buBlip>
                <a:blip r:embed="rId2"/>
              </a:buBlip>
            </a:pPr>
            <a:r>
              <a:rPr lang="ru-RU" sz="2800" dirty="0" smtClean="0">
                <a:solidFill>
                  <a:srgbClr val="002060"/>
                </a:solidFill>
              </a:rPr>
              <a:t>Совершенствовать личностные качества, чувство коллективизма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ЦЕЛИ КОРРЕКЦИОННОГО БЛОКА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315200" cy="4525963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ru-RU" sz="3200" dirty="0" smtClean="0">
                <a:solidFill>
                  <a:srgbClr val="002060"/>
                </a:solidFill>
              </a:rPr>
              <a:t>Закрепление двигательных умений</a:t>
            </a:r>
          </a:p>
          <a:p>
            <a:pPr>
              <a:buBlip>
                <a:blip r:embed="rId2"/>
              </a:buBlip>
            </a:pPr>
            <a:r>
              <a:rPr lang="ru-RU" sz="3200" dirty="0" smtClean="0">
                <a:solidFill>
                  <a:srgbClr val="002060"/>
                </a:solidFill>
              </a:rPr>
              <a:t>Развитие музыкальности, </a:t>
            </a:r>
            <a:r>
              <a:rPr lang="ru-RU" sz="3200" dirty="0" err="1" smtClean="0">
                <a:solidFill>
                  <a:srgbClr val="002060"/>
                </a:solidFill>
              </a:rPr>
              <a:t>звуковысотности</a:t>
            </a:r>
            <a:r>
              <a:rPr lang="ru-RU" sz="3200" dirty="0" smtClean="0">
                <a:solidFill>
                  <a:srgbClr val="002060"/>
                </a:solidFill>
              </a:rPr>
              <a:t>, тембрового, динамического слуха</a:t>
            </a:r>
          </a:p>
          <a:p>
            <a:pPr>
              <a:buBlip>
                <a:blip r:embed="rId2"/>
              </a:buBlip>
            </a:pPr>
            <a:r>
              <a:rPr lang="ru-RU" sz="3200" dirty="0" smtClean="0">
                <a:solidFill>
                  <a:srgbClr val="002060"/>
                </a:solidFill>
              </a:rPr>
              <a:t>Развитие пространственной организации движений</a:t>
            </a:r>
          </a:p>
          <a:p>
            <a:pPr>
              <a:buBlip>
                <a:blip r:embed="rId2"/>
              </a:buBlip>
            </a:pPr>
            <a:r>
              <a:rPr lang="ru-RU" sz="3200" dirty="0" smtClean="0">
                <a:solidFill>
                  <a:srgbClr val="002060"/>
                </a:solidFill>
              </a:rPr>
              <a:t>Развитие певческого диапазона голоса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15707"/>
                </a:solidFill>
                <a:latin typeface="Comic Sans MS" pitchFamily="66" charset="0"/>
              </a:rPr>
              <a:t>ОСНОВНЫЕ ЗАДАЧИ КОРРЕКЦИОННОГО БЛОКА</a:t>
            </a:r>
            <a:endParaRPr lang="ru-RU" b="1" dirty="0">
              <a:solidFill>
                <a:srgbClr val="C15707"/>
              </a:solidFill>
              <a:latin typeface="Comic Sans MS" pitchFamily="66" charset="0"/>
            </a:endParaRPr>
          </a:p>
        </p:txBody>
      </p:sp>
      <p:sp>
        <p:nvSpPr>
          <p:cNvPr id="5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724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развитие и формирование:</a:t>
            </a:r>
          </a:p>
          <a:p>
            <a:pPr lvl="0">
              <a:buNone/>
            </a:pPr>
            <a:r>
              <a:rPr lang="ru-RU" dirty="0" smtClean="0">
                <a:solidFill>
                  <a:srgbClr val="002060"/>
                </a:solidFill>
              </a:rPr>
              <a:t>     слухового внимания и слуховой памяти;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оптико-пространственных представлений;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зрительной ориентировки на собеседника;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координации движений;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умения передавать несложный музыкальный ритмический рисунок.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воспитание  темпа и ритма дыхания и речи;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орального </a:t>
            </a:r>
            <a:r>
              <a:rPr lang="ru-RU" dirty="0" err="1" smtClean="0">
                <a:solidFill>
                  <a:srgbClr val="002060"/>
                </a:solidFill>
              </a:rPr>
              <a:t>праксиса</a:t>
            </a:r>
            <a:r>
              <a:rPr lang="ru-RU" dirty="0" smtClean="0">
                <a:solidFill>
                  <a:srgbClr val="002060"/>
                </a:solidFill>
              </a:rPr>
              <a:t> и просодики;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фонематического слуха.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C15707"/>
                </a:solidFill>
                <a:latin typeface="Comic Sans MS" pitchFamily="66" charset="0"/>
              </a:rPr>
              <a:t>Формы и средства организации образовательной деятельности </a:t>
            </a:r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</a:br>
            <a:endParaRPr lang="ru-RU" sz="3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1447800"/>
            <a:ext cx="7498080" cy="4800600"/>
          </a:xfrm>
        </p:spPr>
        <p:txBody>
          <a:bodyPr>
            <a:normAutofit fontScale="25000" lnSpcReduction="20000"/>
          </a:bodyPr>
          <a:lstStyle/>
          <a:p>
            <a:pPr lvl="0"/>
            <a:endParaRPr lang="ru-RU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ru-RU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ru-RU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ru-RU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ru-RU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ru-RU" sz="6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План взаимодействия учителя-логопеда с музыкальным руководителем на учебный год.</a:t>
            </a:r>
          </a:p>
          <a:p>
            <a:pPr lvl="0"/>
            <a:r>
              <a:rPr lang="ru-RU" sz="6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Участие учителя-логопеда в подготовке и проведении тематических развлечений, праздников, открытых занятий.</a:t>
            </a:r>
          </a:p>
          <a:p>
            <a:pPr lvl="0"/>
            <a:r>
              <a:rPr lang="ru-RU" sz="6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Выступление музыкального руководителя на педагогических советах на темы, касающиеся коррекционных упражнений, игр со словом, пения для профилактики нарушений речи.</a:t>
            </a:r>
          </a:p>
          <a:p>
            <a:pPr lvl="0"/>
            <a:r>
              <a:rPr lang="ru-RU" sz="6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Использование на музыкальных занятиях, праздниках и развлечениях:</a:t>
            </a:r>
          </a:p>
          <a:p>
            <a:pPr lvl="0">
              <a:buBlip>
                <a:blip r:embed="rId2"/>
              </a:buBlip>
            </a:pPr>
            <a:r>
              <a:rPr lang="ru-RU" sz="5600" b="1" dirty="0" smtClean="0">
                <a:solidFill>
                  <a:srgbClr val="CC0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логопедических </a:t>
            </a:r>
            <a:r>
              <a:rPr lang="ru-RU" sz="5600" b="1" dirty="0" err="1" smtClean="0">
                <a:solidFill>
                  <a:srgbClr val="CC0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распевок</a:t>
            </a:r>
            <a:r>
              <a:rPr lang="ru-RU" sz="5600" b="1" dirty="0" smtClean="0">
                <a:solidFill>
                  <a:srgbClr val="CC0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buBlip>
                <a:blip r:embed="rId2"/>
              </a:buBlip>
            </a:pPr>
            <a:r>
              <a:rPr lang="ru-RU" sz="5600" b="1" dirty="0" smtClean="0">
                <a:solidFill>
                  <a:srgbClr val="CC0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речевых игр;</a:t>
            </a:r>
          </a:p>
          <a:p>
            <a:pPr lvl="0">
              <a:buBlip>
                <a:blip r:embed="rId2"/>
              </a:buBlip>
            </a:pPr>
            <a:r>
              <a:rPr lang="ru-RU" sz="5600" b="1" dirty="0" err="1" smtClean="0">
                <a:solidFill>
                  <a:srgbClr val="CC0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логоритмических</a:t>
            </a:r>
            <a:r>
              <a:rPr lang="ru-RU" sz="5600" b="1" dirty="0" smtClean="0">
                <a:solidFill>
                  <a:srgbClr val="CC0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упражнений;</a:t>
            </a:r>
          </a:p>
          <a:p>
            <a:pPr lvl="0">
              <a:buBlip>
                <a:blip r:embed="rId2"/>
              </a:buBlip>
            </a:pPr>
            <a:r>
              <a:rPr lang="ru-RU" sz="5600" b="1" dirty="0" smtClean="0">
                <a:solidFill>
                  <a:srgbClr val="CC0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музыкально-ритмических игр;</a:t>
            </a:r>
          </a:p>
          <a:p>
            <a:pPr lvl="0">
              <a:buBlip>
                <a:blip r:embed="rId2"/>
              </a:buBlip>
            </a:pPr>
            <a:r>
              <a:rPr lang="ru-RU" sz="5600" b="1" dirty="0" smtClean="0">
                <a:solidFill>
                  <a:srgbClr val="CC0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упражнений на развитие слухового восприятия, двигательной памяти;</a:t>
            </a:r>
          </a:p>
          <a:p>
            <a:pPr lvl="0">
              <a:buBlip>
                <a:blip r:embed="rId2"/>
              </a:buBlip>
            </a:pPr>
            <a:r>
              <a:rPr lang="ru-RU" sz="5600" b="1" dirty="0" smtClean="0">
                <a:solidFill>
                  <a:srgbClr val="CC0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этюдов на развитие выразительности мимики, жеста;</a:t>
            </a:r>
          </a:p>
          <a:p>
            <a:pPr lvl="0">
              <a:buBlip>
                <a:blip r:embed="rId2"/>
              </a:buBlip>
            </a:pPr>
            <a:r>
              <a:rPr lang="ru-RU" sz="5600" b="1" dirty="0" smtClean="0">
                <a:solidFill>
                  <a:srgbClr val="CC0000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игр-драматизаций.</a:t>
            </a:r>
          </a:p>
          <a:p>
            <a:pPr lvl="0"/>
            <a:endParaRPr lang="ru-RU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4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0"/>
                            </p:stCondLst>
                            <p:childTnLst>
                              <p:par>
                                <p:cTn id="6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8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7000"/>
                            </p:stCondLst>
                            <p:childTnLst>
                              <p:par>
                                <p:cTn id="6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800" decel="100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9000"/>
                            </p:stCondLst>
                            <p:childTnLst>
                              <p:par>
                                <p:cTn id="7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800" decel="100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1000"/>
                            </p:stCondLst>
                            <p:childTnLst>
                              <p:par>
                                <p:cTn id="8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800" decel="100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3333CC"/>
                </a:solidFill>
                <a:latin typeface="Comic Sans MS" pitchFamily="66" charset="0"/>
              </a:rPr>
              <a:t/>
            </a:r>
            <a:br>
              <a:rPr lang="ru-RU" sz="4400" b="1" dirty="0" smtClean="0">
                <a:solidFill>
                  <a:srgbClr val="3333CC"/>
                </a:solidFill>
                <a:latin typeface="Comic Sans MS" pitchFamily="66" charset="0"/>
              </a:rPr>
            </a:br>
            <a:r>
              <a:rPr lang="ru-RU" sz="4400" b="1" dirty="0" smtClean="0">
                <a:solidFill>
                  <a:srgbClr val="3333CC"/>
                </a:solidFill>
                <a:latin typeface="Comic Sans MS" pitchFamily="66" charset="0"/>
              </a:rPr>
              <a:t>Воспитатель по физической культуре</a:t>
            </a:r>
            <a:br>
              <a:rPr lang="ru-RU" sz="4400" b="1" dirty="0" smtClean="0">
                <a:solidFill>
                  <a:srgbClr val="3333CC"/>
                </a:solidFill>
                <a:latin typeface="Comic Sans MS" pitchFamily="66" charset="0"/>
              </a:rPr>
            </a:br>
            <a:endParaRPr lang="ru-RU" b="1" dirty="0">
              <a:solidFill>
                <a:srgbClr val="3333CC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9634" name="Picture 2" descr="http://ds413.mskzapad.ru/images/cms/data/1_508_1021x7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00200"/>
            <a:ext cx="6372000" cy="4628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9966"/>
                </a:solidFill>
                <a:latin typeface="Comic Sans MS" pitchFamily="66" charset="0"/>
              </a:rPr>
              <a:t/>
            </a:r>
            <a:br>
              <a:rPr lang="ru-RU" sz="3200" b="1" dirty="0" smtClean="0">
                <a:solidFill>
                  <a:srgbClr val="FF9966"/>
                </a:solidFill>
                <a:latin typeface="Comic Sans MS" pitchFamily="66" charset="0"/>
              </a:rPr>
            </a:br>
            <a:r>
              <a:rPr lang="ru-RU" sz="3200" b="1" dirty="0" smtClean="0">
                <a:solidFill>
                  <a:srgbClr val="FF9966"/>
                </a:solidFill>
                <a:latin typeface="Comic Sans MS" pitchFamily="66" charset="0"/>
              </a:rPr>
              <a:t/>
            </a:r>
            <a:br>
              <a:rPr lang="ru-RU" sz="3200" b="1" dirty="0" smtClean="0">
                <a:solidFill>
                  <a:srgbClr val="FF9966"/>
                </a:solidFill>
                <a:latin typeface="Comic Sans MS" pitchFamily="66" charset="0"/>
              </a:rPr>
            </a:br>
            <a:r>
              <a:rPr lang="ru-RU" sz="3000" b="1" dirty="0" smtClean="0">
                <a:solidFill>
                  <a:srgbClr val="C15707"/>
                </a:solidFill>
                <a:latin typeface="Comic Sans MS" pitchFamily="66" charset="0"/>
              </a:rPr>
              <a:t>Основные направления взаимодействия</a:t>
            </a:r>
            <a:br>
              <a:rPr lang="ru-RU" sz="3000" b="1" dirty="0" smtClean="0">
                <a:solidFill>
                  <a:srgbClr val="C15707"/>
                </a:solidFill>
                <a:latin typeface="Comic Sans MS" pitchFamily="66" charset="0"/>
              </a:rPr>
            </a:br>
            <a:r>
              <a:rPr lang="ru-RU" sz="3000" b="1" dirty="0" smtClean="0">
                <a:solidFill>
                  <a:srgbClr val="C15707"/>
                </a:solidFill>
                <a:latin typeface="Comic Sans MS" pitchFamily="66" charset="0"/>
              </a:rPr>
              <a:t>учителя-логопеда и воспитателя по физической культуре</a:t>
            </a:r>
            <a:r>
              <a:rPr lang="ru-RU" sz="3200" b="1" dirty="0" smtClean="0">
                <a:solidFill>
                  <a:srgbClr val="FF9966"/>
                </a:solidFill>
                <a:latin typeface="Comic Sans MS" pitchFamily="66" charset="0"/>
              </a:rPr>
              <a:t/>
            </a:r>
            <a:br>
              <a:rPr lang="ru-RU" sz="3200" b="1" dirty="0" smtClean="0">
                <a:solidFill>
                  <a:srgbClr val="FF9966"/>
                </a:solidFill>
                <a:latin typeface="Comic Sans MS" pitchFamily="66" charset="0"/>
              </a:rPr>
            </a:br>
            <a:r>
              <a:rPr lang="ru-RU" sz="3200" b="1" dirty="0" smtClean="0">
                <a:solidFill>
                  <a:srgbClr val="FF9966"/>
                </a:solidFill>
                <a:latin typeface="Comic Sans MS" pitchFamily="66" charset="0"/>
              </a:rPr>
              <a:t/>
            </a:r>
            <a:br>
              <a:rPr lang="ru-RU" sz="3200" b="1" dirty="0" smtClean="0">
                <a:solidFill>
                  <a:srgbClr val="FF9966"/>
                </a:solidFill>
                <a:latin typeface="Comic Sans MS" pitchFamily="66" charset="0"/>
              </a:rPr>
            </a:br>
            <a:endParaRPr lang="ru-RU" sz="3200" b="1" dirty="0">
              <a:solidFill>
                <a:srgbClr val="FF99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133600"/>
            <a:ext cx="8095488" cy="411480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Закрепление речевых навыков, полученных детьми в логопедической НОД, путем специально подобранных подвижных игр и упражнений;</a:t>
            </a:r>
          </a:p>
          <a:p>
            <a:pPr>
              <a:buNone/>
            </a:pPr>
            <a:endParaRPr lang="ru-RU" sz="2400" dirty="0" smtClean="0">
              <a:solidFill>
                <a:srgbClr val="0066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4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развитие общей и мелкой моторики;</a:t>
            </a:r>
          </a:p>
          <a:p>
            <a:pPr>
              <a:buNone/>
            </a:pPr>
            <a:endParaRPr lang="ru-RU" sz="2400" dirty="0" smtClean="0">
              <a:solidFill>
                <a:srgbClr val="0066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4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формирование  положительных личностных качеств : взаимовыручки, решительности, настойчивости, уверенности в собственных силах.</a:t>
            </a:r>
          </a:p>
          <a:p>
            <a:endParaRPr lang="ru-RU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Comic Sans MS" pitchFamily="66" charset="0"/>
              </a:rPr>
              <a:t>ЦЕЛИ КОРРЕКЦИОННОГО БЛОКА</a:t>
            </a:r>
            <a:endParaRPr lang="ru-RU" sz="3600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Развитие  и совершенствование зрительно-пространственных функции </a:t>
            </a:r>
          </a:p>
          <a:p>
            <a:r>
              <a:rPr lang="ru-RU" dirty="0" smtClean="0"/>
              <a:t>Развитие слуховых функции</a:t>
            </a:r>
          </a:p>
          <a:p>
            <a:r>
              <a:rPr lang="ru-RU" dirty="0" smtClean="0"/>
              <a:t>Развитие эмоционально-личностных особенностей поведения ребенка</a:t>
            </a:r>
          </a:p>
          <a:p>
            <a:r>
              <a:rPr lang="ru-RU" dirty="0" smtClean="0"/>
              <a:t>Развитие двигательной памяти, переключаемости с одного движения на другое и самоконтроля при выполнении движений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ОСНОВНЫЕ ЗАДАЧИ КОРРЕКЦИОННОГО БЛОКА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Формирование двигательных умений и навыков</a:t>
            </a:r>
          </a:p>
          <a:p>
            <a:r>
              <a:rPr lang="ru-RU" dirty="0" smtClean="0"/>
              <a:t>Развитие слухового внимания и сосредоточения</a:t>
            </a:r>
          </a:p>
          <a:p>
            <a:r>
              <a:rPr lang="ru-RU" dirty="0" smtClean="0"/>
              <a:t>Развитие способности ориентироваться в собственном теле и в окружающем пространстве</a:t>
            </a:r>
          </a:p>
          <a:p>
            <a:r>
              <a:rPr lang="ru-RU" dirty="0" smtClean="0"/>
              <a:t>Развитие зрительных </a:t>
            </a:r>
            <a:r>
              <a:rPr lang="ru-RU" dirty="0" smtClean="0"/>
              <a:t>функций</a:t>
            </a:r>
            <a:endParaRPr lang="ru-RU" dirty="0" smtClean="0"/>
          </a:p>
          <a:p>
            <a:r>
              <a:rPr lang="ru-RU" dirty="0" smtClean="0"/>
              <a:t>О</a:t>
            </a:r>
            <a:r>
              <a:rPr lang="ru-RU" dirty="0" smtClean="0"/>
              <a:t>бщее физическое развитие </a:t>
            </a:r>
            <a:r>
              <a:rPr lang="ru-RU" dirty="0" smtClean="0"/>
              <a:t>детей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Важнейшие задачи в процессе воспитания и обучения детей с нарушениями речи   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Сотрудничество участников образовательного процесса. </a:t>
            </a:r>
          </a:p>
          <a:p>
            <a:endParaRPr lang="ru-RU" sz="36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  <a:t>Определение  роли каждого участника и с наибольшей эффективностью использование  их возможностей</a:t>
            </a:r>
            <a:br>
              <a:rPr lang="ru-RU" sz="3600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ru-RU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498080" cy="17526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Comic Sans MS" pitchFamily="66" charset="0"/>
              </a:rPr>
              <a:t>Формы и средства организации образовательной деятельности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95600"/>
            <a:ext cx="7498080" cy="33528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33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игры и упражнения на развитие общей, мелкой моторики.</a:t>
            </a:r>
          </a:p>
          <a:p>
            <a:pPr lvl="0"/>
            <a:r>
              <a:rPr lang="ru-RU" sz="33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упражнения на формирование правильного физиологического дыхания и фонационного выдоха.</a:t>
            </a:r>
          </a:p>
          <a:p>
            <a:pPr lvl="0"/>
            <a:r>
              <a:rPr lang="ru-RU" sz="33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подвижные, спортивные игры с речевым сопровождением на закрепление навыков правильного произношения звуков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endParaRPr lang="ru-RU" dirty="0" smtClean="0"/>
          </a:p>
          <a:p>
            <a:pPr algn="ctr" eaLnBrk="1" hangingPunct="1">
              <a:buFontTx/>
              <a:buNone/>
            </a:pPr>
            <a:endParaRPr lang="ru-RU" dirty="0" smtClean="0"/>
          </a:p>
          <a:p>
            <a:pPr algn="ctr" eaLnBrk="1" hangingPunct="1">
              <a:buFontTx/>
              <a:buNone/>
            </a:pPr>
            <a:r>
              <a:rPr lang="ru-RU" sz="5400" b="1" dirty="0" smtClean="0">
                <a:solidFill>
                  <a:srgbClr val="0000CC"/>
                </a:solidFill>
                <a:latin typeface="Monotype Corsiva" pitchFamily="66" charset="0"/>
              </a:rPr>
              <a:t>                          Спасибо </a:t>
            </a:r>
          </a:p>
          <a:p>
            <a:pPr algn="ctr" eaLnBrk="1" hangingPunct="1">
              <a:buFontTx/>
              <a:buNone/>
            </a:pPr>
            <a:r>
              <a:rPr lang="ru-RU" sz="5400" b="1" dirty="0" smtClean="0">
                <a:solidFill>
                  <a:srgbClr val="0000CC"/>
                </a:solidFill>
                <a:latin typeface="Monotype Corsiva" pitchFamily="66" charset="0"/>
              </a:rPr>
              <a:t>                           за                  </a:t>
            </a:r>
          </a:p>
          <a:p>
            <a:pPr algn="ctr" eaLnBrk="1" hangingPunct="1">
              <a:buFontTx/>
              <a:buNone/>
            </a:pPr>
            <a:r>
              <a:rPr lang="ru-RU" sz="5400" b="1" dirty="0" smtClean="0">
                <a:solidFill>
                  <a:srgbClr val="0000CC"/>
                </a:solidFill>
                <a:latin typeface="Monotype Corsiva" pitchFamily="66" charset="0"/>
              </a:rPr>
              <a:t>                         внимание!</a:t>
            </a:r>
          </a:p>
        </p:txBody>
      </p:sp>
      <p:pic>
        <p:nvPicPr>
          <p:cNvPr id="5" name="Рисунок 4" descr="34c196b8adb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836613"/>
            <a:ext cx="5257800" cy="533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57800" y="457201"/>
            <a:ext cx="342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Автор: учитель-логопед 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МБДОУ №50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Енина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Л.В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Участники образовательного процесса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Воспитатель </a:t>
            </a:r>
          </a:p>
          <a:p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Педагог - психолог</a:t>
            </a:r>
          </a:p>
          <a:p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Воспитатель по ИЗО</a:t>
            </a:r>
          </a:p>
          <a:p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 Музыкальный руководитель</a:t>
            </a:r>
          </a:p>
          <a:p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Воспитатель по физической культуре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FF9966"/>
                </a:solidFill>
                <a:latin typeface="Comic Sans MS" pitchFamily="66" charset="0"/>
              </a:rPr>
              <a:t>Воспитатель</a:t>
            </a:r>
            <a:r>
              <a:rPr lang="ru-RU" sz="44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br>
              <a:rPr lang="ru-RU" sz="4400" b="1" dirty="0" smtClean="0">
                <a:solidFill>
                  <a:srgbClr val="00B050"/>
                </a:solidFill>
                <a:latin typeface="Comic Sans MS" pitchFamily="66" charset="0"/>
              </a:rPr>
            </a:br>
            <a:endParaRPr lang="ru-RU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5540" name="Picture 4" descr="http://ds-zvezdochka.ru/images/7_11_07_2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524000"/>
            <a:ext cx="55626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Основные направления взаимодействия</a:t>
            </a:r>
            <a:b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учителя-логопеда и воспитателя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251960"/>
          </a:xfrm>
        </p:spPr>
        <p:txBody>
          <a:bodyPr>
            <a:normAutofit/>
          </a:bodyPr>
          <a:lstStyle/>
          <a:p>
            <a:endParaRPr lang="ru-RU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 преодоление речевых нарушений</a:t>
            </a:r>
          </a:p>
          <a:p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всесторонняя коррекция неречевых процессов</a:t>
            </a:r>
          </a:p>
          <a:p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формирование личности ребенка в целом</a:t>
            </a:r>
            <a:endParaRPr lang="ru-RU" sz="3600" dirty="0" smtClean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ЦЕЛИ КОРРЕКЦИОННОГО БЛОКА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24000"/>
            <a:ext cx="8229600" cy="470916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Пополнение словарного запаса, употребление слов разных видах в коммуникативной деятельности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Развитие  ручной моторики в самостоятельной работе, в конструктивных зонах группы, при обучении бытовым навыкам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Выполнение заданий логопеда в режимных моментах, в свободное время от занятий, в беседах с детьми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Закрепление навыков звукопроизношения и дифференциация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КОРРЕКЦИОННЫЕ  ЗАДАЧИ,</a:t>
            </a:r>
            <a:br>
              <a:rPr lang="ru-RU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r>
              <a:rPr lang="ru-RU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  СТОЯЩИЕ </a:t>
            </a:r>
            <a:br>
              <a:rPr lang="ru-RU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r>
              <a:rPr lang="ru-RU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 ПЕРЕД  ВОСПИТАТЕЛЕМ 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 </a:t>
            </a: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endParaRPr lang="ru-RU" dirty="0" smtClean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9600" dirty="0" smtClean="0">
                <a:solidFill>
                  <a:srgbClr val="002060"/>
                </a:solidFill>
              </a:rPr>
              <a:t>Постоянное совершенствование артикуляционной, тонкой и общей моторики.</a:t>
            </a:r>
          </a:p>
          <a:p>
            <a:pPr lvl="0"/>
            <a:r>
              <a:rPr lang="ru-RU" sz="9600" dirty="0" smtClean="0">
                <a:solidFill>
                  <a:srgbClr val="002060"/>
                </a:solidFill>
              </a:rPr>
              <a:t>Закрепление произношения поставленных логопедом звуков.</a:t>
            </a:r>
          </a:p>
          <a:p>
            <a:pPr lvl="0"/>
            <a:r>
              <a:rPr lang="ru-RU" sz="9600" dirty="0" smtClean="0">
                <a:solidFill>
                  <a:srgbClr val="002060"/>
                </a:solidFill>
              </a:rPr>
              <a:t>Обогащение, уточнение и активизация отработанной лексики в соответствии с лексическими темами программы.</a:t>
            </a:r>
          </a:p>
          <a:p>
            <a:pPr lvl="0"/>
            <a:r>
              <a:rPr lang="ru-RU" sz="9600" dirty="0" smtClean="0">
                <a:solidFill>
                  <a:srgbClr val="002060"/>
                </a:solidFill>
              </a:rPr>
              <a:t>Упражнение в правильном употреблении сформированных грамматических категорий.</a:t>
            </a:r>
          </a:p>
          <a:p>
            <a:pPr lvl="0"/>
            <a:r>
              <a:rPr lang="ru-RU" sz="9600" dirty="0" smtClean="0">
                <a:solidFill>
                  <a:srgbClr val="002060"/>
                </a:solidFill>
              </a:rPr>
              <a:t>Развитие внимания, памяти, логического мышления в играх и упражнениях не бездефектном речевом материале.</a:t>
            </a:r>
          </a:p>
          <a:p>
            <a:pPr lvl="0"/>
            <a:r>
              <a:rPr lang="ru-RU" sz="9600" dirty="0" smtClean="0">
                <a:solidFill>
                  <a:srgbClr val="002060"/>
                </a:solidFill>
              </a:rPr>
              <a:t>Закрепление формирующихся навыков </a:t>
            </a:r>
            <a:r>
              <a:rPr lang="ru-RU" sz="9600" dirty="0" err="1" smtClean="0">
                <a:solidFill>
                  <a:srgbClr val="002060"/>
                </a:solidFill>
              </a:rPr>
              <a:t>звукослогового</a:t>
            </a:r>
            <a:r>
              <a:rPr lang="ru-RU" sz="9600" dirty="0" smtClean="0">
                <a:solidFill>
                  <a:srgbClr val="002060"/>
                </a:solidFill>
              </a:rPr>
              <a:t> анализа и синтеза</a:t>
            </a:r>
          </a:p>
          <a:p>
            <a:pPr lvl="0">
              <a:buNone/>
            </a:pPr>
            <a:r>
              <a:rPr lang="ru-RU" sz="9600" dirty="0" smtClean="0">
                <a:solidFill>
                  <a:srgbClr val="002060"/>
                </a:solidFill>
              </a:rPr>
              <a:t>                   (закрепление навыков чтения и письма).</a:t>
            </a:r>
          </a:p>
          <a:p>
            <a:pPr eaLnBrk="1" hangingPunct="1">
              <a:buFontTx/>
              <a:buNone/>
            </a:pPr>
            <a:endParaRPr lang="ru-RU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Формы и средства организации образовательной деятельности</a:t>
            </a: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endParaRPr lang="ru-RU" dirty="0" smtClean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090160"/>
          </a:xfrm>
        </p:spPr>
        <p:txBody>
          <a:bodyPr>
            <a:noAutofit/>
          </a:bodyPr>
          <a:lstStyle/>
          <a:p>
            <a:pPr lvl="0"/>
            <a:endParaRPr lang="ru-RU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Артикуляционная гимнастика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 </a:t>
            </a:r>
          </a:p>
          <a:p>
            <a:pPr lvl="0"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(с элементами дыхательной и голосовой)</a:t>
            </a:r>
          </a:p>
          <a:p>
            <a:pPr lvl="0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Пальчиковая гимнастика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 </a:t>
            </a:r>
          </a:p>
          <a:p>
            <a:pPr lvl="0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Индивидуальные занятия воспитателя по заданию логопеда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- проговаривание слогов, слов, предложений на закрепляемый звук;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- повторение скороговорок, коротких рассказов, стихов;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- упражнение в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звуко-слоговом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анализе и синтезе;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- повторение лексико-грамматических упражнений;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- упражнение на развитие внимания, памяти, мышления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2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2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2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20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440</TotalTime>
  <Words>716</Words>
  <Application>Microsoft Office PowerPoint</Application>
  <PresentationFormat>Экран (4:3)</PresentationFormat>
  <Paragraphs>174</Paragraphs>
  <Slides>31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Солнцестояние</vt:lpstr>
      <vt:lpstr>Взаимодействие логопеда со специалистами ДОУ</vt:lpstr>
      <vt:lpstr>Цель:</vt:lpstr>
      <vt:lpstr>Важнейшие задачи в процессе воспитания и обучения детей с нарушениями речи   </vt:lpstr>
      <vt:lpstr>Участники образовательного процесса</vt:lpstr>
      <vt:lpstr>Воспитатель  </vt:lpstr>
      <vt:lpstr>Основные направления взаимодействия учителя-логопеда и воспитателя</vt:lpstr>
      <vt:lpstr> ЦЕЛИ КОРРЕКЦИОННОГО БЛОКА </vt:lpstr>
      <vt:lpstr>КОРРЕКЦИОННЫЕ  ЗАДАЧИ,   СТОЯЩИЕ   ПЕРЕД  ВОСПИТАТЕЛЕМ   </vt:lpstr>
      <vt:lpstr> Формы и средства организации образовательной деятельности </vt:lpstr>
      <vt:lpstr>Педагог - психолог </vt:lpstr>
      <vt:lpstr> Основные направления взаимодействия учителя-логопеда и психолога</vt:lpstr>
      <vt:lpstr>ЦЕЛИ КОРРЕКЦИОННОГО БЛОКА</vt:lpstr>
      <vt:lpstr> ОСНОВНЫЕ ЗАДАЧИ КОРРЕКЦИОННОГО БЛОКА</vt:lpstr>
      <vt:lpstr>Слайд 14</vt:lpstr>
      <vt:lpstr>Формы и средства организации образовательной деятельности</vt:lpstr>
      <vt:lpstr> Воспитатель по ИЗО </vt:lpstr>
      <vt:lpstr>Основные направления взаимодействия учителя-логопеда  и воспитателя по ИЗО</vt:lpstr>
      <vt:lpstr>ЦЕЛИ КОРРЕКЦИОННОГО БЛОКА</vt:lpstr>
      <vt:lpstr>ОСНОВНЫЕ ЗАДАЧИ КОРРЕКЦИОННОГО БЛОКА</vt:lpstr>
      <vt:lpstr>  Формы и средства организации образовательной деятельности  </vt:lpstr>
      <vt:lpstr>Слайд 21</vt:lpstr>
      <vt:lpstr>  Основные направления взаимодействия учителя-логопеда и музыкального руководителя  </vt:lpstr>
      <vt:lpstr> ЦЕЛИ КОРРЕКЦИОННОГО БЛОКА </vt:lpstr>
      <vt:lpstr>ОСНОВНЫЕ ЗАДАЧИ КОРРЕКЦИОННОГО БЛОКА</vt:lpstr>
      <vt:lpstr>  Формы и средства организации образовательной деятельности  </vt:lpstr>
      <vt:lpstr> Воспитатель по физической культуре </vt:lpstr>
      <vt:lpstr>  Основные направления взаимодействия учителя-логопеда и воспитателя по физической культуре  </vt:lpstr>
      <vt:lpstr>ЦЕЛИ КОРРЕКЦИОННОГО БЛОКА</vt:lpstr>
      <vt:lpstr>ОСНОВНЫЕ ЗАДАЧИ КОРРЕКЦИОННОГО БЛОКА</vt:lpstr>
      <vt:lpstr>Формы и средства организации образовательной деятельности</vt:lpstr>
      <vt:lpstr>Слайд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Индивидуальная работа по развитию речи</dc:title>
  <dc:creator/>
  <cp:lastModifiedBy>1</cp:lastModifiedBy>
  <cp:revision>57</cp:revision>
  <dcterms:created xsi:type="dcterms:W3CDTF">2006-08-16T00:00:00Z</dcterms:created>
  <dcterms:modified xsi:type="dcterms:W3CDTF">2012-11-08T19:30:42Z</dcterms:modified>
</cp:coreProperties>
</file>