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4" r:id="rId4"/>
    <p:sldId id="265" r:id="rId5"/>
    <p:sldId id="260" r:id="rId6"/>
    <p:sldId id="259" r:id="rId7"/>
    <p:sldId id="261" r:id="rId8"/>
    <p:sldId id="258" r:id="rId9"/>
    <p:sldId id="262" r:id="rId10"/>
    <p:sldId id="266" r:id="rId11"/>
    <p:sldId id="269" r:id="rId12"/>
    <p:sldId id="271" r:id="rId13"/>
    <p:sldId id="272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Интеллектуальная</c:v>
                </c:pt>
                <c:pt idx="1">
                  <c:v>Физическая</c:v>
                </c:pt>
                <c:pt idx="2">
                  <c:v>Коммуникативная (навыки общения)</c:v>
                </c:pt>
                <c:pt idx="3">
                  <c:v>Трудовая</c:v>
                </c:pt>
                <c:pt idx="4">
                  <c:v>Социально-личностная и навыки саморегуляции </c:v>
                </c:pt>
                <c:pt idx="5">
                  <c:v>Духовно-нравственная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</c:v>
                </c:pt>
                <c:pt idx="1">
                  <c:v>65</c:v>
                </c:pt>
                <c:pt idx="2">
                  <c:v>65</c:v>
                </c:pt>
                <c:pt idx="3">
                  <c:v>60</c:v>
                </c:pt>
                <c:pt idx="4">
                  <c:v>50</c:v>
                </c:pt>
                <c:pt idx="5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4464496" cy="33483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981751" cy="25922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Социально-личностное воспитание дошкольников.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149080"/>
            <a:ext cx="3528392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 </a:t>
            </a:r>
          </a:p>
          <a:p>
            <a:pPr algn="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Пути объединения усилий педагогов и родителей.</a:t>
            </a:r>
          </a:p>
          <a:p>
            <a:pPr algn="r"/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16016" y="4682801"/>
            <a:ext cx="3528392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педагог-психолог </a:t>
            </a:r>
          </a:p>
          <a:p>
            <a:pPr algn="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Можжухина </a:t>
            </a:r>
          </a:p>
          <a:p>
            <a:pPr algn="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Юлия Михайловна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5" y="1052736"/>
            <a:ext cx="7740327" cy="5160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999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115" y="479184"/>
            <a:ext cx="7024744" cy="1143000"/>
          </a:xfrm>
          <a:ln w="57150">
            <a:solidFill>
              <a:schemeClr val="bg2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ru-RU" sz="1600" b="1" dirty="0" smtClean="0">
                <a:solidFill>
                  <a:schemeClr val="tx1"/>
                </a:solidFill>
              </a:rPr>
              <a:t>Развитие социальных представлений о мире людей, нормах взаимоотношений со взрослыми и сверстниками, эмоций и </a:t>
            </a:r>
            <a:r>
              <a:rPr lang="ru-RU" sz="1600" b="1" dirty="0" smtClean="0">
                <a:solidFill>
                  <a:schemeClr val="tx1"/>
                </a:solidFill>
              </a:rPr>
              <a:t>самосознания, вхождение в </a:t>
            </a:r>
            <a:r>
              <a:rPr lang="ru-RU" sz="1600" b="1" dirty="0" smtClean="0">
                <a:solidFill>
                  <a:schemeClr val="tx1"/>
                </a:solidFill>
              </a:rPr>
              <a:t>мир социальных </a:t>
            </a:r>
            <a:r>
              <a:rPr lang="ru-RU" sz="1600" b="1" dirty="0" smtClean="0">
                <a:solidFill>
                  <a:schemeClr val="tx1"/>
                </a:solidFill>
              </a:rPr>
              <a:t>отношений.</a:t>
            </a: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9750" y="1628775"/>
            <a:ext cx="1778000" cy="863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i="1"/>
              <a:t>Люди </a:t>
            </a:r>
          </a:p>
          <a:p>
            <a:pPr algn="ctr"/>
            <a:r>
              <a:rPr lang="ru-RU" sz="1600" b="1" i="1"/>
              <a:t>(взрослые</a:t>
            </a:r>
          </a:p>
          <a:p>
            <a:pPr algn="ctr"/>
            <a:r>
              <a:rPr lang="ru-RU" sz="1600" b="1" i="1"/>
              <a:t> и дети)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39750" y="3213100"/>
            <a:ext cx="187325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i="1" dirty="0"/>
              <a:t>Эмоции</a:t>
            </a:r>
          </a:p>
          <a:p>
            <a:pPr algn="ctr">
              <a:defRPr/>
            </a:pPr>
            <a:r>
              <a:rPr lang="ru-RU" b="1" i="1" dirty="0"/>
              <a:t> людей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188" y="4797425"/>
            <a:ext cx="17272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i="1" dirty="0" smtClean="0"/>
              <a:t>Детский сад, </a:t>
            </a:r>
          </a:p>
          <a:p>
            <a:pPr algn="ctr">
              <a:defRPr/>
            </a:pPr>
            <a:r>
              <a:rPr lang="ru-RU" b="1" i="1" dirty="0" smtClean="0"/>
              <a:t>ш</a:t>
            </a:r>
            <a:r>
              <a:rPr lang="ru-RU" b="1" i="1" dirty="0" smtClean="0"/>
              <a:t>кола</a:t>
            </a:r>
            <a:endParaRPr lang="ru-RU" b="1" i="1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76600" y="1628775"/>
            <a:ext cx="1943100" cy="8651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/>
              <a:t>Семья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372225" y="1700213"/>
            <a:ext cx="2016125" cy="10588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/>
              <a:t>Родная страна, </a:t>
            </a:r>
          </a:p>
          <a:p>
            <a:pPr algn="ctr"/>
            <a:r>
              <a:rPr lang="ru-RU" b="1" i="1"/>
              <a:t>мир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443663" y="3357563"/>
            <a:ext cx="2209800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/>
              <a:t>Преставления </a:t>
            </a:r>
          </a:p>
          <a:p>
            <a:pPr algn="ctr"/>
            <a:r>
              <a:rPr lang="ru-RU" b="1" i="1"/>
              <a:t>о себе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372225" y="4868863"/>
            <a:ext cx="2138363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 smtClean="0"/>
              <a:t>Родное село</a:t>
            </a:r>
            <a:endParaRPr lang="ru-RU" b="1" i="1" dirty="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3419475" y="4797425"/>
            <a:ext cx="1922463" cy="914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b="1" i="1" dirty="0"/>
              <a:t>Культура </a:t>
            </a:r>
          </a:p>
          <a:p>
            <a:pPr algn="ctr"/>
            <a:r>
              <a:rPr lang="ru-RU" b="1" i="1" dirty="0"/>
              <a:t>поведения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4284663" y="24923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 flipV="1">
            <a:off x="2339975" y="2349500"/>
            <a:ext cx="1944688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2411413" y="37163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284663" y="2276475"/>
            <a:ext cx="20161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4427538" y="42926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>
            <a:off x="2339975" y="4292600"/>
            <a:ext cx="20875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5795963" y="37163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4427538" y="4292600"/>
            <a:ext cx="194468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3132137" y="3141663"/>
            <a:ext cx="2663826" cy="1150937"/>
          </a:xfrm>
          <a:prstGeom prst="ellipse">
            <a:avLst/>
          </a:prstGeom>
          <a:solidFill>
            <a:srgbClr val="969696"/>
          </a:solidFill>
          <a:ln w="38100">
            <a:solidFill>
              <a:srgbClr val="96969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b="1" dirty="0" smtClean="0"/>
              <a:t>Социализация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52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478802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endParaRPr lang="ru-RU" sz="4000" b="1" dirty="0" smtClean="0">
              <a:latin typeface="Times New Roman" pitchFamily="18" charset="0"/>
            </a:endParaRPr>
          </a:p>
          <a:p>
            <a:pPr algn="ctr" eaLnBrk="0" hangingPunct="0"/>
            <a:r>
              <a:rPr lang="ru-RU" sz="4000" b="1" dirty="0" smtClean="0">
                <a:latin typeface="Times New Roman" pitchFamily="18" charset="0"/>
              </a:rPr>
              <a:t>Формы </a:t>
            </a:r>
            <a:r>
              <a:rPr lang="ru-RU" sz="4000" b="1" dirty="0">
                <a:latin typeface="Times New Roman" pitchFamily="18" charset="0"/>
              </a:rPr>
              <a:t>работы</a:t>
            </a:r>
          </a:p>
        </p:txBody>
      </p:sp>
      <p:graphicFrame>
        <p:nvGraphicFramePr>
          <p:cNvPr id="1642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843146"/>
              </p:ext>
            </p:extLst>
          </p:nvPr>
        </p:nvGraphicFramePr>
        <p:xfrm>
          <a:off x="179512" y="836712"/>
          <a:ext cx="8785225" cy="5693664"/>
        </p:xfrm>
        <a:graphic>
          <a:graphicData uri="http://schemas.openxmlformats.org/drawingml/2006/table">
            <a:tbl>
              <a:tblPr/>
              <a:tblGrid>
                <a:gridCol w="1872332"/>
                <a:gridCol w="691289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Тема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Содержание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Культура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поведения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Кодекс правил в группе. Практические ситуации, театрализованные этюды, ситуации общения. Игровые образовательные ситуации «Волшебные слова»…. «Обсуждение вопросов  «так или не так»,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«хорошо-плохо».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Стихи о вежливости, доброте, уважении к старшим. Решение проблемных ситуаций. Дидактические и развивающие игры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Люди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(взрослые и дети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).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Рассматривание картинок, книг, иллюстраций людей по возрасту, профессии, половому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признаку. Обсуждение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 рассказывание. Этические беседы. Художественная литература.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Сюжетно-ролевые игры, и др.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Семья.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Эмоции людей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Обсуждение семейных традиций. Рассказ воспитателя о своем детстве. Рассматривание фотоальбомов. Выставки детских рисунков о семье. Стихи, рассказы о семье.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Дидактические,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театрализованные,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 др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Родная страна.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Родное село.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Рассказы о народах, населяющих страну. Знакомство с флагом, гербом, гимном. Столица. История страны Природа. (беседы, рассматривание, образовательные ситуации). Воображаемые игровые путешествия по родной стране. Знакомство с расами. Обучающие и образовательные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ситуации.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Представление о себе. 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Школа.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Описание свой внешности, друзей. Рассказы о своем организме. Высказывания «Что я умею», «Я мечтаю». Составление рассказов «Что будет в школе». «Я добрый волшебник»…Беседы о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детстве, школе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школьные года родителей. Экскурсии.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Дидактические и развивающие игры.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09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62930" y="548680"/>
            <a:ext cx="3241675" cy="914400"/>
          </a:xfrm>
          <a:prstGeom prst="rect">
            <a:avLst/>
          </a:prstGeom>
          <a:solidFill>
            <a:srgbClr val="CCFFFF"/>
          </a:solidFill>
          <a:ln w="38100">
            <a:solidFill>
              <a:srgbClr val="00808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ru-RU" dirty="0">
                <a:latin typeface="Times New Roman" pitchFamily="18" charset="0"/>
              </a:rPr>
              <a:t>Игра — это умение весело </a:t>
            </a:r>
          </a:p>
          <a:p>
            <a:pPr algn="ctr">
              <a:spcBef>
                <a:spcPct val="20000"/>
              </a:spcBef>
            </a:pPr>
            <a:r>
              <a:rPr lang="ru-RU" dirty="0">
                <a:latin typeface="Times New Roman" pitchFamily="18" charset="0"/>
              </a:rPr>
              <a:t>и непринужденно учиться.</a:t>
            </a:r>
            <a:r>
              <a:rPr lang="ru-RU" dirty="0"/>
              <a:t> 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1356797" y="1484784"/>
            <a:ext cx="914400" cy="914400"/>
          </a:xfrm>
          <a:prstGeom prst="star4">
            <a:avLst>
              <a:gd name="adj" fmla="val 12500"/>
            </a:avLst>
          </a:prstGeom>
          <a:solidFill>
            <a:srgbClr val="C0C0C0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41733" y="2492896"/>
            <a:ext cx="3313113" cy="1295400"/>
          </a:xfrm>
          <a:prstGeom prst="rect">
            <a:avLst/>
          </a:prstGeom>
          <a:solidFill>
            <a:srgbClr val="CCFFFF"/>
          </a:solidFill>
          <a:ln w="38100">
            <a:solidFill>
              <a:srgbClr val="00808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dirty="0">
                <a:latin typeface="Times New Roman" pitchFamily="18" charset="0"/>
              </a:rPr>
              <a:t>Учиться видеть и понимать </a:t>
            </a:r>
          </a:p>
          <a:p>
            <a:pPr algn="ctr"/>
            <a:r>
              <a:rPr lang="ru-RU" dirty="0">
                <a:latin typeface="Times New Roman" pitchFamily="18" charset="0"/>
              </a:rPr>
              <a:t>мир вокруг, учиться общаться </a:t>
            </a:r>
          </a:p>
          <a:p>
            <a:pPr algn="ctr"/>
            <a:r>
              <a:rPr lang="ru-RU" dirty="0">
                <a:latin typeface="Times New Roman" pitchFamily="18" charset="0"/>
              </a:rPr>
              <a:t>со взрослыми и </a:t>
            </a:r>
            <a:r>
              <a:rPr lang="ru-RU" dirty="0" smtClean="0">
                <a:latin typeface="Times New Roman" pitchFamily="18" charset="0"/>
              </a:rPr>
              <a:t>детьми.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729554" y="1043625"/>
            <a:ext cx="4752975" cy="4246563"/>
          </a:xfrm>
          <a:prstGeom prst="rect">
            <a:avLst/>
          </a:prstGeom>
          <a:solidFill>
            <a:srgbClr val="CCFFFF"/>
          </a:solidFill>
          <a:ln w="38100">
            <a:solidFill>
              <a:srgbClr val="0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spcBef>
                <a:spcPct val="20000"/>
              </a:spcBef>
            </a:pPr>
            <a:r>
              <a:rPr lang="ru-RU" sz="1600" dirty="0"/>
              <a:t>      </a:t>
            </a:r>
            <a:r>
              <a:rPr lang="ru-RU" b="1" dirty="0">
                <a:latin typeface="Times New Roman" pitchFamily="18" charset="0"/>
              </a:rPr>
              <a:t>Подвижная </a:t>
            </a:r>
            <a:r>
              <a:rPr lang="ru-RU" b="1" dirty="0" smtClean="0">
                <a:latin typeface="Times New Roman" pitchFamily="18" charset="0"/>
              </a:rPr>
              <a:t>игра–</a:t>
            </a:r>
            <a:r>
              <a:rPr lang="ru-RU" dirty="0" smtClean="0">
                <a:latin typeface="Times New Roman" pitchFamily="18" charset="0"/>
              </a:rPr>
              <a:t>эмоциональная </a:t>
            </a:r>
            <a:endParaRPr lang="ru-RU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dirty="0">
                <a:latin typeface="Times New Roman" pitchFamily="18" charset="0"/>
              </a:rPr>
              <a:t>               деятельность детей. </a:t>
            </a:r>
          </a:p>
          <a:p>
            <a:pPr algn="ctr">
              <a:spcBef>
                <a:spcPct val="20000"/>
              </a:spcBef>
            </a:pPr>
            <a:endParaRPr lang="ru-RU" dirty="0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dirty="0">
                <a:latin typeface="Times New Roman" pitchFamily="18" charset="0"/>
              </a:rPr>
              <a:t>     </a:t>
            </a:r>
            <a:r>
              <a:rPr lang="ru-RU" sz="1600" dirty="0">
                <a:latin typeface="Times New Roman" pitchFamily="18" charset="0"/>
              </a:rPr>
              <a:t>Большое воспитательное значение </a:t>
            </a:r>
          </a:p>
          <a:p>
            <a:pPr algn="ctr"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заложено  в правилах. Они определяют </a:t>
            </a:r>
          </a:p>
          <a:p>
            <a:pPr algn="ctr"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весь ход игры, регулируют  двигательную </a:t>
            </a:r>
          </a:p>
          <a:p>
            <a:pPr algn="ctr"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деятельность детей, их поведение, </a:t>
            </a:r>
          </a:p>
          <a:p>
            <a:pPr algn="ctr"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взаимоотношения, содействуют воспитанию</a:t>
            </a:r>
          </a:p>
          <a:p>
            <a:pPr algn="ctr"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морально-волевых качеств. Требование </a:t>
            </a:r>
          </a:p>
          <a:p>
            <a:pPr algn="ctr"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выполнения правил способствует преодолению </a:t>
            </a:r>
          </a:p>
          <a:p>
            <a:pPr algn="ctr"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эгоистических эмоций, побуждений при </a:t>
            </a:r>
          </a:p>
          <a:p>
            <a:pPr algn="ctr"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достижении цели.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15106" y="4797896"/>
            <a:ext cx="3384550" cy="1295400"/>
          </a:xfrm>
          <a:prstGeom prst="rect">
            <a:avLst/>
          </a:prstGeom>
          <a:solidFill>
            <a:srgbClr val="CCFFFF"/>
          </a:solidFill>
          <a:ln w="38100">
            <a:solidFill>
              <a:srgbClr val="00808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sz="1500" dirty="0">
                <a:latin typeface="Times New Roman" pitchFamily="18" charset="0"/>
              </a:rPr>
              <a:t>Для организации и планирования </a:t>
            </a:r>
          </a:p>
          <a:p>
            <a:pPr algn="ctr"/>
            <a:r>
              <a:rPr lang="ru-RU" sz="1500" dirty="0">
                <a:latin typeface="Times New Roman" pitchFamily="18" charset="0"/>
              </a:rPr>
              <a:t>имеется </a:t>
            </a:r>
            <a:r>
              <a:rPr lang="ru-RU" sz="1500" dirty="0" smtClean="0">
                <a:latin typeface="Times New Roman" pitchFamily="18" charset="0"/>
              </a:rPr>
              <a:t>картотека игр,</a:t>
            </a:r>
            <a:endParaRPr lang="ru-RU" sz="1500" dirty="0">
              <a:latin typeface="Times New Roman" pitchFamily="18" charset="0"/>
            </a:endParaRPr>
          </a:p>
          <a:p>
            <a:pPr algn="ctr"/>
            <a:r>
              <a:rPr lang="ru-RU" sz="1500" dirty="0">
                <a:latin typeface="Times New Roman" pitchFamily="18" charset="0"/>
              </a:rPr>
              <a:t>считалок для выбора на  роль, </a:t>
            </a:r>
          </a:p>
          <a:p>
            <a:pPr algn="ctr"/>
            <a:r>
              <a:rPr lang="ru-RU" sz="1500" dirty="0">
                <a:latin typeface="Times New Roman" pitchFamily="18" charset="0"/>
              </a:rPr>
              <a:t>подборка стихов, пословиц о </a:t>
            </a:r>
            <a:r>
              <a:rPr lang="ru-RU" sz="1500" dirty="0" smtClean="0">
                <a:latin typeface="Times New Roman" pitchFamily="18" charset="0"/>
              </a:rPr>
              <a:t>дружбе.</a:t>
            </a:r>
            <a:endParaRPr lang="ru-RU" sz="1500" dirty="0">
              <a:latin typeface="Times New Roman" pitchFamily="18" charset="0"/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4356100" y="5516563"/>
            <a:ext cx="914400" cy="914400"/>
          </a:xfrm>
          <a:prstGeom prst="irregularSeal2">
            <a:avLst/>
          </a:prstGeom>
          <a:solidFill>
            <a:srgbClr val="C0C0C0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7596336" y="5519430"/>
            <a:ext cx="914400" cy="914400"/>
          </a:xfrm>
          <a:prstGeom prst="irregularSeal1">
            <a:avLst/>
          </a:prstGeom>
          <a:solidFill>
            <a:srgbClr val="C0C0C0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356797" y="3810744"/>
            <a:ext cx="914400" cy="914400"/>
          </a:xfrm>
          <a:prstGeom prst="star4">
            <a:avLst>
              <a:gd name="adj" fmla="val 12500"/>
            </a:avLst>
          </a:prstGeom>
          <a:solidFill>
            <a:srgbClr val="C0C0C0"/>
          </a:solidFill>
          <a:ln w="381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4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08867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До новых встреч!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73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97216" cy="5328592"/>
          </a:xfrm>
        </p:spPr>
        <p:txBody>
          <a:bodyPr>
            <a:normAutofit fontScale="90000"/>
          </a:bodyPr>
          <a:lstStyle/>
          <a:p>
            <a:pPr lvl="0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b="1" u="sng" dirty="0"/>
              <a:t>Какие составляющие развития детей кажутся Вам наиболее важными?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273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1700808"/>
            <a:ext cx="3300573" cy="4176463"/>
          </a:xfrm>
        </p:spPr>
        <p:txBody>
          <a:bodyPr>
            <a:normAutofit/>
          </a:bodyPr>
          <a:lstStyle/>
          <a:p>
            <a:r>
              <a:rPr lang="ru-RU" sz="1800" b="1" dirty="0"/>
              <a:t>(70%) Интеллектуальная</a:t>
            </a:r>
          </a:p>
          <a:p>
            <a:r>
              <a:rPr lang="ru-RU" sz="1800" b="1" dirty="0"/>
              <a:t>(65%) Физическая</a:t>
            </a:r>
          </a:p>
          <a:p>
            <a:r>
              <a:rPr lang="ru-RU" sz="1800" b="1" dirty="0"/>
              <a:t>(65%) Коммуникативная (навыки общения)</a:t>
            </a:r>
          </a:p>
          <a:p>
            <a:r>
              <a:rPr lang="ru-RU" sz="1800" b="1" dirty="0"/>
              <a:t>(60%) Трудовая</a:t>
            </a:r>
          </a:p>
          <a:p>
            <a:r>
              <a:rPr lang="ru-RU" sz="1800" b="1" dirty="0"/>
              <a:t>(50%) Социально-личностная и навыки </a:t>
            </a:r>
            <a:r>
              <a:rPr lang="ru-RU" sz="1800" b="1" dirty="0" err="1"/>
              <a:t>саморегуляции</a:t>
            </a:r>
            <a:r>
              <a:rPr lang="ru-RU" sz="1800" b="1" dirty="0"/>
              <a:t> </a:t>
            </a:r>
          </a:p>
          <a:p>
            <a:r>
              <a:rPr lang="ru-RU" sz="1800" b="1" dirty="0"/>
              <a:t>(45%) Духовно-нравственная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71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683942"/>
              </p:ext>
            </p:extLst>
          </p:nvPr>
        </p:nvGraphicFramePr>
        <p:xfrm>
          <a:off x="539552" y="476672"/>
          <a:ext cx="8064896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92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097216" cy="3600400"/>
          </a:xfrm>
        </p:spPr>
        <p:txBody>
          <a:bodyPr>
            <a:normAutofit fontScale="90000"/>
          </a:bodyPr>
          <a:lstStyle/>
          <a:p>
            <a:pPr lvl="0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b="1" u="sng" dirty="0" smtClean="0"/>
              <a:t>Какие </a:t>
            </a:r>
            <a:r>
              <a:rPr lang="ru-RU" b="1" u="sng" dirty="0"/>
              <a:t>из ценностей Вы считаете настолько важными, что хотели бы обязательно передать их своему ребенку?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34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16016" y="908720"/>
            <a:ext cx="3300573" cy="554461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(95%) Уважение к родителям</a:t>
            </a:r>
          </a:p>
          <a:p>
            <a:r>
              <a:rPr lang="ru-RU" b="1" dirty="0"/>
              <a:t>(85%) Образование, любовь к знаниям</a:t>
            </a:r>
          </a:p>
          <a:p>
            <a:r>
              <a:rPr lang="ru-RU" b="1" dirty="0"/>
              <a:t>(80%) Любовь к Родине</a:t>
            </a:r>
          </a:p>
          <a:p>
            <a:r>
              <a:rPr lang="ru-RU" b="1" dirty="0"/>
              <a:t>(80%) Религиозные ценности</a:t>
            </a:r>
          </a:p>
          <a:p>
            <a:r>
              <a:rPr lang="ru-RU" b="1" dirty="0"/>
              <a:t>(70%) Взаимопомощь в семье</a:t>
            </a:r>
          </a:p>
          <a:p>
            <a:r>
              <a:rPr lang="ru-RU" b="1" dirty="0"/>
              <a:t>(65%) Здоровый образ жизни</a:t>
            </a:r>
          </a:p>
          <a:p>
            <a:r>
              <a:rPr lang="ru-RU" b="1" dirty="0"/>
              <a:t>(60%) Уважение к личности каждого человека</a:t>
            </a:r>
          </a:p>
          <a:p>
            <a:r>
              <a:rPr lang="ru-RU" b="1" dirty="0"/>
              <a:t>(60%) Дружеские отношения</a:t>
            </a:r>
          </a:p>
          <a:p>
            <a:r>
              <a:rPr lang="ru-RU" b="1" dirty="0"/>
              <a:t>(60%) Творчество</a:t>
            </a:r>
          </a:p>
          <a:p>
            <a:r>
              <a:rPr lang="ru-RU" b="1" dirty="0"/>
              <a:t>(55%) Забота о сохранении окружающего мира</a:t>
            </a:r>
          </a:p>
          <a:p>
            <a:r>
              <a:rPr lang="ru-RU" b="1" dirty="0"/>
              <a:t>(54%) Сочувствие, сострадание</a:t>
            </a:r>
          </a:p>
          <a:p>
            <a:r>
              <a:rPr lang="ru-RU" b="1" dirty="0"/>
              <a:t>(45%) Лидерство, стремление к успеху</a:t>
            </a:r>
          </a:p>
          <a:p>
            <a:r>
              <a:rPr lang="ru-RU" b="1" dirty="0"/>
              <a:t>(45%) Красота природы и искусства</a:t>
            </a:r>
          </a:p>
          <a:p>
            <a:r>
              <a:rPr lang="ru-RU" b="1" dirty="0"/>
              <a:t>(40%) Благосостояние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7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097216" cy="532859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/>
              <a:t/>
            </a:r>
            <a:br>
              <a:rPr lang="ru-RU" u="sng" dirty="0"/>
            </a:br>
            <a:r>
              <a:rPr lang="ru-RU" b="1" u="sng" dirty="0"/>
              <a:t>Считаете ли Вы, что для успешного социально-личностного развития ребенка нужно объединять усилия родителей и сотрудников детского сада?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38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2636912"/>
            <a:ext cx="3300573" cy="2376265"/>
          </a:xfrm>
        </p:spPr>
        <p:txBody>
          <a:bodyPr>
            <a:normAutofit/>
          </a:bodyPr>
          <a:lstStyle/>
          <a:p>
            <a:r>
              <a:rPr lang="ru-RU" sz="2800" b="1" dirty="0"/>
              <a:t>ДА – 95%</a:t>
            </a:r>
          </a:p>
          <a:p>
            <a:r>
              <a:rPr lang="ru-RU" sz="2800" b="1" dirty="0"/>
              <a:t>НЕ ЗНАЮ – 5%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8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509624"/>
              </p:ext>
            </p:extLst>
          </p:nvPr>
        </p:nvGraphicFramePr>
        <p:xfrm>
          <a:off x="539552" y="1196752"/>
          <a:ext cx="8064896" cy="491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183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183</TotalTime>
  <Words>527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      Социально-личностное воспитание дошкольников. </vt:lpstr>
      <vt:lpstr>    Какие составляющие развития детей кажутся Вам наиболее важными?   </vt:lpstr>
      <vt:lpstr>Презентация PowerPoint</vt:lpstr>
      <vt:lpstr>Презентация PowerPoint</vt:lpstr>
      <vt:lpstr>    Какие из ценностей Вы считаете настолько важными, что хотели бы обязательно передать их своему ребенку? </vt:lpstr>
      <vt:lpstr>Презентация PowerPoint</vt:lpstr>
      <vt:lpstr>    Считаете ли Вы, что для успешного социально-личностного развития ребенка нужно объединять усилия родителей и сотрудников детского сада?  </vt:lpstr>
      <vt:lpstr>Презентация PowerPoint</vt:lpstr>
      <vt:lpstr>Презентация PowerPoint</vt:lpstr>
      <vt:lpstr>Презентация PowerPoint</vt:lpstr>
      <vt:lpstr>Развитие социальных представлений о мире людей, нормах взаимоотношений со взрослыми и сверстниками, эмоций и самосознания, вхождение в мир социальных отношений.</vt:lpstr>
      <vt:lpstr>Презентация PowerPoint</vt:lpstr>
      <vt:lpstr>Презентация PowerPoint</vt:lpstr>
      <vt:lpstr>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Социально-личностное воспитание дошкольников. </dc:title>
  <dc:creator>Юлия</dc:creator>
  <cp:lastModifiedBy>Юлия</cp:lastModifiedBy>
  <cp:revision>10</cp:revision>
  <dcterms:created xsi:type="dcterms:W3CDTF">2015-02-09T08:51:17Z</dcterms:created>
  <dcterms:modified xsi:type="dcterms:W3CDTF">2015-02-12T10:03:30Z</dcterms:modified>
</cp:coreProperties>
</file>