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0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75" r:id="rId11"/>
    <p:sldId id="285" r:id="rId12"/>
    <p:sldId id="271" r:id="rId13"/>
    <p:sldId id="287" r:id="rId14"/>
    <p:sldId id="260" r:id="rId15"/>
    <p:sldId id="267" r:id="rId16"/>
    <p:sldId id="259" r:id="rId17"/>
    <p:sldId id="264" r:id="rId18"/>
    <p:sldId id="266" r:id="rId19"/>
    <p:sldId id="265" r:id="rId20"/>
    <p:sldId id="262" r:id="rId21"/>
    <p:sldId id="270" r:id="rId22"/>
    <p:sldId id="257" r:id="rId23"/>
    <p:sldId id="273" r:id="rId24"/>
    <p:sldId id="258" r:id="rId25"/>
    <p:sldId id="272" r:id="rId26"/>
    <p:sldId id="261" r:id="rId27"/>
    <p:sldId id="268" r:id="rId28"/>
    <p:sldId id="27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gency FB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gency FB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CC00CC"/>
    <a:srgbClr val="FFFF00"/>
    <a:srgbClr val="FF0000"/>
    <a:srgbClr val="FF5050"/>
    <a:srgbClr val="FF0066"/>
    <a:srgbClr val="00CC00"/>
    <a:srgbClr val="CC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4FC94B-1975-4286-992B-A22469171628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28253A-3BA5-4CFA-9B54-08015E7BE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116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64463B-22D0-4336-8C73-455A8DCE3FB5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9444-3B2D-4149-AFD7-FA0E20605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4CDA-D8F2-4FC8-B562-6DF9E282F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B481-B56E-4DBE-B571-7E2E65A16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A76A8-89EC-48EB-8B0C-44498979E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B9BC-065E-49F7-B959-D4E3BBED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D2F2-7959-4AB8-97E2-9DEDB5E352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CABE0-0F9D-4679-8328-2C61A158B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86AEE-F410-4FE0-9FA6-FCAF1EF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52C5-92E7-4D74-BDB7-66F18E6CF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313E-ED17-4B5E-8E6F-0EDC74B85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E459-E892-4F99-A631-FAC62898D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опубликовано на </a:t>
            </a:r>
            <a:r>
              <a:rPr lang="en-US"/>
              <a:t>www.logolife.ru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4628B4-F478-4031-AA0B-DB877C878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d"/>
  </p:transition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children-books.ru/3/page-1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nat-11.ru/DS_ulybka/garmon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logopedmaster.ru/UserFiles/image12(1)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voproskmame.com/pages5/a3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life.ru/wp-content/uploads/logopedicheskoe-upraznenie-baraban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children-books.ru/3/page-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lib.rus.ec/i/0/203700/i_018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ogopedmaster.ru/UserFiles/image2(2).jpe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www.74207s481.edusite.ru/images/clip_image067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edlib.ru/books1/3/0298/image08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festival.1september.ru/files/articles/53/5387/538732/img1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7akadem.ru/content/articles/167/af153d7700c9efb67b341d7e7bf430f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www.7akadem.ru/content/articles/167/c5ac7d628907cbb9a171cb4e3460d670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children-books.ru/3/page-10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www.logopedmaster.ru/UserFiles/image16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142852"/>
            <a:ext cx="79296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>
                  <a:solidFill>
                    <a:srgbClr val="F55413"/>
                  </a:solidFill>
                </a:ln>
                <a:solidFill>
                  <a:schemeClr val="bg1"/>
                </a:solidFill>
                <a:latin typeface="+mj-lt"/>
                <a:cs typeface="Aparajita" pitchFamily="34" charset="0"/>
              </a:rPr>
              <a:t>Речевой тренинг</a:t>
            </a:r>
          </a:p>
          <a:p>
            <a:pPr algn="ctr"/>
            <a:r>
              <a:rPr lang="ru-RU" sz="4800" b="1" i="1" dirty="0" smtClean="0">
                <a:ln>
                  <a:solidFill>
                    <a:srgbClr val="F55413"/>
                  </a:solidFill>
                </a:ln>
                <a:solidFill>
                  <a:schemeClr val="bg1"/>
                </a:solidFill>
                <a:cs typeface="Aparajita" pitchFamily="34" charset="0"/>
              </a:rPr>
              <a:t>«</a:t>
            </a:r>
            <a:r>
              <a:rPr lang="ru-RU" sz="4800" b="1" dirty="0" err="1" smtClean="0">
                <a:ln>
                  <a:solidFill>
                    <a:srgbClr val="F55413"/>
                  </a:solidFill>
                </a:ln>
                <a:solidFill>
                  <a:schemeClr val="bg1"/>
                </a:solidFill>
              </a:rPr>
              <a:t>Игралочка</a:t>
            </a:r>
            <a:r>
              <a:rPr lang="ru-RU" sz="4800" b="1" dirty="0" smtClean="0">
                <a:ln>
                  <a:solidFill>
                    <a:srgbClr val="F55413"/>
                  </a:solidFill>
                </a:ln>
                <a:solidFill>
                  <a:schemeClr val="bg1"/>
                </a:solidFill>
              </a:rPr>
              <a:t> для язычка»</a:t>
            </a:r>
            <a:endParaRPr lang="ru-RU" sz="4800" b="1" dirty="0">
              <a:ln>
                <a:solidFill>
                  <a:srgbClr val="F55413"/>
                </a:solidFill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ln w="3175">
                  <a:noFill/>
                </a:ln>
                <a:solidFill>
                  <a:srgbClr val="0000CC"/>
                </a:solidFill>
              </a:rPr>
              <a:t>Учитель-логопед: </a:t>
            </a:r>
          </a:p>
          <a:p>
            <a:pPr algn="r"/>
            <a:r>
              <a:rPr lang="ru-RU" b="1" i="1" dirty="0">
                <a:ln w="3175">
                  <a:noFill/>
                </a:ln>
                <a:solidFill>
                  <a:srgbClr val="0000CC"/>
                </a:solidFill>
              </a:rPr>
              <a:t>Теленченко Татьяна Анатольевна</a:t>
            </a:r>
          </a:p>
          <a:p>
            <a:pPr algn="r"/>
            <a:r>
              <a:rPr lang="ru-RU" b="1" i="1" dirty="0">
                <a:ln w="3175">
                  <a:noFill/>
                </a:ln>
                <a:solidFill>
                  <a:srgbClr val="0000CC"/>
                </a:solidFill>
              </a:rPr>
              <a:t>МАДОУ № 7 «Сказка»</a:t>
            </a:r>
          </a:p>
          <a:p>
            <a:pPr algn="r"/>
            <a:r>
              <a:rPr lang="ru-RU" b="1" i="1" dirty="0">
                <a:ln w="3175">
                  <a:noFill/>
                </a:ln>
                <a:solidFill>
                  <a:srgbClr val="0000CC"/>
                </a:solidFill>
              </a:rPr>
              <a:t>г. Троицк</a:t>
            </a:r>
            <a:r>
              <a:rPr lang="ru-RU" b="1" i="1" dirty="0">
                <a:ln w="317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rgbClr val="0000CC"/>
                </a:solidFill>
              </a:rPr>
              <a:t>   </a:t>
            </a:r>
          </a:p>
        </p:txBody>
      </p:sp>
      <p:pic>
        <p:nvPicPr>
          <p:cNvPr id="2056" name="Picture 8" descr="Картинка 13 из 318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1714488"/>
            <a:ext cx="4643470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3" name="Рисунок 6" descr="cvetik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857364"/>
            <a:ext cx="857256" cy="88107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romashka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6" y="4214818"/>
            <a:ext cx="1071570" cy="1073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242889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CC"/>
                </a:solidFill>
              </a:rPr>
              <a:t>«ГРИБОК»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</a:t>
            </a:r>
            <a:br>
              <a:rPr lang="ru-RU" sz="1800" dirty="0" smtClean="0"/>
            </a:br>
            <a:r>
              <a:rPr lang="ru-RU" sz="1800" dirty="0" smtClean="0"/>
              <a:t>губы - в улыбке. </a:t>
            </a:r>
            <a:br>
              <a:rPr lang="ru-RU" sz="1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800" i="1" dirty="0" smtClean="0"/>
              <a:t>На лесной опушке, где жила кукушка,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i="1" dirty="0" smtClean="0"/>
              <a:t>Вырос гриб волнушка, шляпа на макушке.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4" name="Picture 7" descr="__933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928934"/>
            <a:ext cx="685804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__9335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85852" y="3214686"/>
            <a:ext cx="337152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5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2714612" y="142852"/>
            <a:ext cx="3857652" cy="57148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«ГАРМОШКА»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14314" y="682450"/>
            <a:ext cx="842965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Улыбнуться, открыть рот, присосать язык к небу и, не отпуская языка, открывать и закрывать рот, растягивая подъязычную уздечку.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На гармошке я играю,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Рот пошире открываю,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К небу язычок прижму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Ниже челюсть отведу.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Picture 7" descr="__9335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857496"/>
            <a:ext cx="685805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Картинка 139 из 3187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3214686"/>
            <a:ext cx="3214710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229600" cy="439717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«ФУТБОЛ»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>
          <a:xfrm>
            <a:off x="428596" y="571480"/>
            <a:ext cx="8229600" cy="142876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Рот закрыть, кончик языка с напряжением упирать то в одну, то в другую</a:t>
            </a:r>
          </a:p>
          <a:p>
            <a:pPr algn="ctr">
              <a:buFont typeface="Arial" charset="0"/>
              <a:buNone/>
            </a:pPr>
            <a:r>
              <a:rPr lang="ru-RU" sz="1800" dirty="0" smtClean="0"/>
              <a:t> щёку так, чтобы под щекой надувались «мячики».</a:t>
            </a:r>
          </a:p>
          <a:p>
            <a:pPr algn="ctr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20484" name="Picture 7" descr="__1278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928813"/>
            <a:ext cx="87153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EA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500306"/>
            <a:ext cx="7072362" cy="364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370" name="Picture 2" descr="Картинка 423 из 318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28728" y="2928934"/>
            <a:ext cx="2928958" cy="2668305"/>
          </a:xfrm>
          <a:prstGeom prst="rect">
            <a:avLst/>
          </a:prstGeom>
          <a:noFill/>
        </p:spPr>
      </p:pic>
      <p:pic>
        <p:nvPicPr>
          <p:cNvPr id="58372" name="Picture 4" descr="Картинка 606 из 3185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071810"/>
            <a:ext cx="3214710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  <a:latin typeface="+mj-lt"/>
              </a:rPr>
              <a:t>«ЛАКАТЬ МОЛОКО»</a:t>
            </a:r>
            <a:endParaRPr lang="ru-RU" sz="40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928670"/>
            <a:ext cx="6715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+mj-lt"/>
              </a:rPr>
              <a:t>Улыбнуться, открыть рот, положить широкий язык на нижнюю губу. П</a:t>
            </a:r>
            <a:r>
              <a:rPr lang="ru-RU" dirty="0" smtClean="0">
                <a:latin typeface="+mj-lt"/>
              </a:rPr>
              <a:t>риподнимать язык, </a:t>
            </a:r>
            <a:r>
              <a:rPr lang="ru-RU" sz="1800" dirty="0" smtClean="0">
                <a:latin typeface="+mj-lt"/>
              </a:rPr>
              <a:t>загибая боковые края языка, </a:t>
            </a:r>
            <a:r>
              <a:rPr lang="ru-RU" dirty="0" smtClean="0">
                <a:latin typeface="+mj-lt"/>
              </a:rPr>
              <a:t>убрать его вглубь </a:t>
            </a:r>
            <a:r>
              <a:rPr lang="ru-RU" dirty="0">
                <a:latin typeface="+mj-lt"/>
              </a:rPr>
              <a:t>рта. </a:t>
            </a:r>
            <a:r>
              <a:rPr lang="ru-RU" sz="1800" dirty="0" smtClean="0"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6540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FF"/>
                </a:solidFill>
              </a:rPr>
              <a:t>«ЁЖИК»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1"/>
          </p:nvPr>
        </p:nvSpPr>
        <p:spPr>
          <a:xfrm>
            <a:off x="642910" y="785794"/>
            <a:ext cx="8229600" cy="12144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Рот закрыт. Язык движется с внутренней стороны, плавно очерчивая кончиком языка круг ( правая щека- под верхней губой, левая щека- под нижней губой). Затем язык двигается в обратном направлении. Так "нарисовать" по 5- 6 кругов в одну и другую стороны.</a:t>
            </a:r>
          </a:p>
        </p:txBody>
      </p:sp>
      <p:pic>
        <p:nvPicPr>
          <p:cNvPr id="10244" name="Picture 7" descr="__2886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8572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3"/>
            <a:ext cx="8229600" cy="35719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90099"/>
                </a:solidFill>
              </a:rPr>
              <a:t>«ПАРУС»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571480"/>
            <a:ext cx="8229600" cy="10001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Улыбнуться, широко открыть рот, кончик языка поднять и поставить на бугорки (альвеолы) за верхними зубами. Удерживать язык в таком положении на счёт до восьми, потом до десяти. Опустить язык и повторить упражнение 2-3 раза.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16388" name="Picture 7" descr="__1713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500306"/>
            <a:ext cx="7715274" cy="416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1736" y="171448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+mj-lt"/>
              </a:rPr>
              <a:t>Лодочка под парусом по реке плывет,</a:t>
            </a:r>
          </a:p>
          <a:p>
            <a:r>
              <a:rPr lang="ru-RU" i="1" dirty="0" smtClean="0">
                <a:latin typeface="+mj-lt"/>
              </a:rPr>
              <a:t>На прогулку лодочка малышей везет. </a:t>
            </a:r>
            <a:endParaRPr lang="ru-RU" i="1" dirty="0"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2643174" y="142852"/>
            <a:ext cx="4286280" cy="500043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«БАРАБАНЩИК»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714356"/>
            <a:ext cx="8229600" cy="12858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Рот широко открыт и слегка растянут в улыбке, язычок в форме «чашечки» поднят вверх: боковые края языка прижаты к верхним коренным зубкам, а передний край  языка поднят за верхние передние зубы к альвеолам. Ребёнок говорит с придыханием Д-Д-Д или Т-Т-Т. Язык «прыгает на бугорках». </a:t>
            </a:r>
          </a:p>
        </p:txBody>
      </p:sp>
      <p:pic>
        <p:nvPicPr>
          <p:cNvPr id="9220" name="Picture 9" descr="__557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3"/>
          <a:stretch>
            <a:fillRect/>
          </a:stretch>
        </p:blipFill>
        <p:spPr bwMode="auto">
          <a:xfrm>
            <a:off x="642910" y="2428868"/>
            <a:ext cx="692890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Картинка 1402 из 318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429124" y="2428868"/>
            <a:ext cx="3863424" cy="36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2071678"/>
            <a:ext cx="7715304" cy="41434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5111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«КИСКА СЕРДИТСЯ»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idx="1"/>
          </p:nvPr>
        </p:nvSpPr>
        <p:spPr>
          <a:xfrm>
            <a:off x="428596" y="642918"/>
            <a:ext cx="8229600" cy="12858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Улыбнуться, открыть рот. Кончиком языка упереться в нижние зубы. На счет «раз»- выгнуть язык горкой, упираясь кончиком языка в нижние зубы. На счет «два» вернуться в исходное положение. </a:t>
            </a:r>
          </a:p>
          <a:p>
            <a:pPr algn="ctr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13316" name="Picture 7" descr="__125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357430"/>
            <a:ext cx="362584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__1253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571744"/>
            <a:ext cx="34290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488" y="142852"/>
            <a:ext cx="3000396" cy="511155"/>
          </a:xfrm>
        </p:spPr>
        <p:txBody>
          <a:bodyPr/>
          <a:lstStyle/>
          <a:p>
            <a:r>
              <a:rPr lang="ru-RU" b="1" dirty="0" smtClean="0">
                <a:solidFill>
                  <a:srgbClr val="6600FF"/>
                </a:solidFill>
              </a:rPr>
              <a:t>«МАЛЯР»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500042"/>
            <a:ext cx="8072494" cy="1571636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 algn="ctr">
              <a:buNone/>
            </a:pPr>
            <a:endParaRPr lang="ru-RU" sz="4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     Красить комнату пора,</a:t>
            </a:r>
            <a:endParaRPr lang="ru-RU" sz="1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Пригласили маляра.</a:t>
            </a:r>
            <a:endParaRPr lang="ru-RU" sz="1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           Челюсть ниже отпускаем, </a:t>
            </a:r>
            <a:endParaRPr lang="ru-RU" sz="1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  Маляру мы помогаем.</a:t>
            </a:r>
            <a:endParaRPr lang="ru-RU" sz="1800" dirty="0" smtClean="0"/>
          </a:p>
          <a:p>
            <a:pPr algn="ctr">
              <a:buNone/>
            </a:pPr>
            <a:endParaRPr lang="ru-RU" sz="1800" dirty="0" smtClean="0"/>
          </a:p>
          <a:p>
            <a:pPr algn="ctr"/>
            <a:endParaRPr lang="ru-RU" sz="1800" dirty="0" smtClean="0"/>
          </a:p>
          <a:p>
            <a:endParaRPr lang="ru-RU" dirty="0" smtClean="0"/>
          </a:p>
        </p:txBody>
      </p:sp>
      <p:pic>
        <p:nvPicPr>
          <p:cNvPr id="15364" name="Picture 7" descr="__1241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143116"/>
            <a:ext cx="81439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CC"/>
                </a:solidFill>
              </a:rPr>
              <a:t>«КАЧЕЛИ»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571480"/>
            <a:ext cx="8229600" cy="17145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Улыбнуться, открыть рот. На счет 1-2 поочередно упираться языком то в верхние, то в нижние зубы. Нижняя челюсть при этом неподвижна.</a:t>
            </a:r>
          </a:p>
          <a:p>
            <a:pPr algn="ctr">
              <a:buFont typeface="Arial" charset="0"/>
              <a:buNone/>
            </a:pPr>
            <a:endParaRPr lang="ru-RU" sz="4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               На качелях я качаюсь,</a:t>
            </a:r>
            <a:endParaRPr lang="ru-RU" sz="1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Вверх – вниз, </a:t>
            </a:r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                    И все выше поднимаюсь,</a:t>
            </a:r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А потом вниз.</a:t>
            </a: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14340" name="Picture 7" descr="__100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214554"/>
            <a:ext cx="7000924" cy="45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42852"/>
            <a:ext cx="864399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ln>
                  <a:solidFill>
                    <a:srgbClr val="3333CC"/>
                  </a:solidFill>
                </a:ln>
                <a:solidFill>
                  <a:srgbClr val="FF0000"/>
                </a:solidFill>
              </a:rPr>
              <a:t>Артикуляционная гимнастика </a:t>
            </a:r>
          </a:p>
          <a:p>
            <a:pPr>
              <a:buFontTx/>
              <a:buChar char="-"/>
              <a:defRPr/>
            </a:pPr>
            <a:r>
              <a:rPr lang="ru-RU" sz="2400" b="1" dirty="0" smtClean="0">
                <a:solidFill>
                  <a:srgbClr val="0000CC"/>
                </a:solidFill>
              </a:rPr>
              <a:t> основа </a:t>
            </a:r>
            <a:r>
              <a:rPr lang="ru-RU" sz="2400" b="1" dirty="0">
                <a:solidFill>
                  <a:srgbClr val="0000CC"/>
                </a:solidFill>
              </a:rPr>
              <a:t>формирования речевых </a:t>
            </a:r>
            <a:r>
              <a:rPr lang="ru-RU" sz="2400" b="1" dirty="0" smtClean="0">
                <a:solidFill>
                  <a:srgbClr val="0000CC"/>
                </a:solidFill>
              </a:rPr>
              <a:t>звуков, профилактики и </a:t>
            </a:r>
            <a:r>
              <a:rPr lang="ru-RU" sz="2400" b="1" dirty="0">
                <a:solidFill>
                  <a:srgbClr val="0000CC"/>
                </a:solidFill>
              </a:rPr>
              <a:t>коррекции нарушений </a:t>
            </a:r>
            <a:r>
              <a:rPr lang="ru-RU" sz="2400" b="1" dirty="0" smtClean="0">
                <a:solidFill>
                  <a:srgbClr val="0000CC"/>
                </a:solidFill>
              </a:rPr>
              <a:t>звукопроизношения.</a:t>
            </a:r>
            <a:r>
              <a:rPr lang="ru-RU" sz="2800" b="1" i="1" dirty="0" smtClean="0">
                <a:ln>
                  <a:solidFill>
                    <a:srgbClr val="0000CC"/>
                  </a:solidFill>
                </a:ln>
                <a:solidFill>
                  <a:srgbClr val="C00000"/>
                </a:solidFill>
                <a:latin typeface="+mj-lt"/>
                <a:ea typeface="Times New Roman" pitchFamily="18" charset="0"/>
                <a:cs typeface="Aparajita" pitchFamily="34" charset="0"/>
              </a:rPr>
              <a:t>  </a:t>
            </a:r>
            <a:endParaRPr lang="ru-RU" sz="2400" b="1" dirty="0">
              <a:solidFill>
                <a:srgbClr val="009900"/>
              </a:solidFill>
              <a:latin typeface="+mj-lt"/>
            </a:endParaRPr>
          </a:p>
        </p:txBody>
      </p:sp>
      <p:pic>
        <p:nvPicPr>
          <p:cNvPr id="3075" name="Рисунок 9" descr="4129089_gif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06840">
            <a:off x="966325" y="3454053"/>
            <a:ext cx="78581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10" descr="multik-9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38" y="4214813"/>
            <a:ext cx="24923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3714744" y="3714752"/>
            <a:ext cx="5214974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Arial" pitchFamily="34" charset="0"/>
              </a:rPr>
              <a:t>Дошкольникам 2-4-х </a:t>
            </a:r>
            <a:r>
              <a:rPr lang="ru-RU" sz="2000" b="1" dirty="0">
                <a:solidFill>
                  <a:srgbClr val="000099"/>
                </a:solidFill>
                <a:latin typeface="+mn-lt"/>
                <a:ea typeface="Times New Roman" pitchFamily="18" charset="0"/>
                <a:cs typeface="Arial" pitchFamily="34" charset="0"/>
              </a:rPr>
              <a:t>лет артикуляционная гимнастика поможет быстрее достичь правильного звукопроизношения. </a:t>
            </a:r>
          </a:p>
          <a:p>
            <a:pPr eaLnBrk="0" hangingPunct="0">
              <a:defRPr/>
            </a:pPr>
            <a:endParaRPr lang="ru-RU" sz="1000" b="1" dirty="0" smtClean="0">
              <a:solidFill>
                <a:srgbClr val="000099"/>
              </a:solidFill>
              <a:latin typeface="+mn-lt"/>
              <a:ea typeface="Times New Roman" pitchFamily="18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2000" b="1" dirty="0" smtClean="0">
                <a:solidFill>
                  <a:srgbClr val="000099"/>
                </a:solidFill>
                <a:latin typeface="+mn-lt"/>
                <a:ea typeface="Times New Roman" pitchFamily="18" charset="0"/>
                <a:cs typeface="Arial" pitchFamily="34" charset="0"/>
              </a:rPr>
              <a:t>Дети 5-7-ми </a:t>
            </a:r>
            <a:r>
              <a:rPr lang="ru-RU" sz="2000" b="1" dirty="0">
                <a:solidFill>
                  <a:srgbClr val="000099"/>
                </a:solidFill>
                <a:latin typeface="+mn-lt"/>
                <a:ea typeface="Times New Roman" pitchFamily="18" charset="0"/>
                <a:cs typeface="Arial" pitchFamily="34" charset="0"/>
              </a:rPr>
              <a:t>лет и далее смогут при помощи артикуляционной гимнастики во многом преодолеть уже сложившиеся  нарушения</a:t>
            </a:r>
            <a:r>
              <a:rPr lang="ru-RU" sz="2400" b="1" dirty="0">
                <a:solidFill>
                  <a:srgbClr val="000099"/>
                </a:solidFill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43010" y="1571612"/>
            <a:ext cx="750099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1400" b="1" i="1" dirty="0" smtClean="0">
              <a:ln w="6350">
                <a:solidFill>
                  <a:srgbClr val="CC99FF"/>
                </a:solidFill>
              </a:ln>
              <a:solidFill>
                <a:srgbClr val="C00000"/>
              </a:solidFill>
              <a:latin typeface="+mn-lt"/>
              <a:ea typeface="Times New Roman" pitchFamily="18" charset="0"/>
              <a:cs typeface="Aparajita" pitchFamily="34" charset="0"/>
            </a:endParaRPr>
          </a:p>
          <a:p>
            <a:pPr>
              <a:defRPr/>
            </a:pPr>
            <a:r>
              <a:rPr lang="ru-RU" sz="2400" b="1" i="1" dirty="0" smtClean="0">
                <a:ln w="6350">
                  <a:solidFill>
                    <a:srgbClr val="CC99FF"/>
                  </a:solidFill>
                </a:ln>
                <a:solidFill>
                  <a:srgbClr val="C00000"/>
                </a:solidFill>
                <a:latin typeface="+mn-lt"/>
                <a:ea typeface="Times New Roman" pitchFamily="18" charset="0"/>
                <a:cs typeface="Aparajita" pitchFamily="34" charset="0"/>
              </a:rPr>
              <a:t>Цель </a:t>
            </a:r>
            <a:r>
              <a:rPr lang="ru-RU" sz="2400" b="1" i="1" dirty="0">
                <a:ln w="6350">
                  <a:solidFill>
                    <a:srgbClr val="CC99FF"/>
                  </a:solidFill>
                </a:ln>
                <a:solidFill>
                  <a:srgbClr val="C00000"/>
                </a:solidFill>
                <a:latin typeface="+mn-lt"/>
                <a:ea typeface="Times New Roman" pitchFamily="18" charset="0"/>
                <a:cs typeface="Aparajita" pitchFamily="34" charset="0"/>
              </a:rPr>
              <a:t>артикуляционной гимнастики </a:t>
            </a:r>
            <a:endParaRPr lang="ru-RU" sz="2400" b="1" dirty="0">
              <a:ln w="6350">
                <a:solidFill>
                  <a:srgbClr val="CC99FF"/>
                </a:solidFill>
              </a:ln>
              <a:solidFill>
                <a:srgbClr val="009900"/>
              </a:solidFill>
              <a:latin typeface="+mn-lt"/>
              <a:ea typeface="Times New Roman" pitchFamily="18" charset="0"/>
              <a:cs typeface="Aparajita" pitchFamily="34" charset="0"/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9900"/>
                </a:solidFill>
                <a:latin typeface="+mn-lt"/>
                <a:ea typeface="Times New Roman" pitchFamily="18" charset="0"/>
                <a:cs typeface="Aparajita" pitchFamily="34" charset="0"/>
              </a:rPr>
              <a:t>- </a:t>
            </a:r>
            <a:r>
              <a:rPr lang="ru-RU" sz="2400" b="1" dirty="0" smtClean="0">
                <a:solidFill>
                  <a:srgbClr val="6600FF"/>
                </a:solidFill>
                <a:latin typeface="+mn-lt"/>
                <a:ea typeface="Times New Roman" pitchFamily="18" charset="0"/>
                <a:cs typeface="Aparajita" pitchFamily="34" charset="0"/>
              </a:rPr>
              <a:t>выработка </a:t>
            </a:r>
            <a:r>
              <a:rPr lang="ru-RU" sz="2400" b="1" dirty="0">
                <a:solidFill>
                  <a:srgbClr val="6600FF"/>
                </a:solidFill>
                <a:latin typeface="+mn-lt"/>
                <a:ea typeface="Times New Roman" pitchFamily="18" charset="0"/>
                <a:cs typeface="Aparajita" pitchFamily="34" charset="0"/>
              </a:rPr>
              <a:t>полноценных движений и определенных положений органов артикуляционного аппарата (</a:t>
            </a:r>
            <a:r>
              <a:rPr lang="ru-RU" sz="2400" b="1" dirty="0">
                <a:solidFill>
                  <a:srgbClr val="6600FF"/>
                </a:solidFill>
                <a:latin typeface="+mn-lt"/>
                <a:cs typeface="Aharoni" pitchFamily="2" charset="-79"/>
              </a:rPr>
              <a:t>губ, языка, мягкого неба</a:t>
            </a:r>
            <a:r>
              <a:rPr lang="ru-RU" sz="2400" b="1" dirty="0">
                <a:solidFill>
                  <a:srgbClr val="6600FF"/>
                </a:solidFill>
                <a:latin typeface="+mn-lt"/>
                <a:cs typeface="Aparajita" pitchFamily="34" charset="0"/>
              </a:rPr>
              <a:t>)</a:t>
            </a:r>
            <a:r>
              <a:rPr lang="ru-RU" sz="2400" b="1" dirty="0">
                <a:solidFill>
                  <a:srgbClr val="6600FF"/>
                </a:solidFill>
                <a:latin typeface="+mn-lt"/>
                <a:ea typeface="Times New Roman" pitchFamily="18" charset="0"/>
                <a:cs typeface="Aparajita" pitchFamily="34" charset="0"/>
              </a:rPr>
              <a:t> необходимых для правильного произношения </a:t>
            </a:r>
            <a:r>
              <a:rPr lang="ru-RU" sz="2400" b="1" dirty="0" smtClean="0">
                <a:solidFill>
                  <a:srgbClr val="6600FF"/>
                </a:solidFill>
                <a:latin typeface="+mn-lt"/>
                <a:ea typeface="Times New Roman" pitchFamily="18" charset="0"/>
                <a:cs typeface="Aparajita" pitchFamily="34" charset="0"/>
              </a:rPr>
              <a:t>звуков.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51115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</a:rPr>
              <a:t>«ИНДЮК»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571480"/>
            <a:ext cx="8229600" cy="1785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Приоткрыть рот, положить язык на верхнюю губу и производить движения широким передним краем языка по верхней губе вперед- назад, добавить голос, чтобы слышалось «БЛ-БЛ-БЛ». </a:t>
            </a:r>
          </a:p>
          <a:p>
            <a:pPr algn="ctr">
              <a:buFont typeface="Arial" charset="0"/>
              <a:buNone/>
            </a:pPr>
            <a:endParaRPr lang="ru-RU" sz="800" dirty="0" smtClean="0"/>
          </a:p>
          <a:p>
            <a:pPr>
              <a:lnSpc>
                <a:spcPct val="70000"/>
              </a:lnSpc>
              <a:buNone/>
            </a:pPr>
            <a:r>
              <a:rPr lang="ru-RU" sz="1800" i="1" dirty="0" smtClean="0"/>
              <a:t>                                </a:t>
            </a:r>
            <a:r>
              <a:rPr lang="ru-RU" sz="1800" i="1" dirty="0" err="1" smtClean="0"/>
              <a:t>Индюшок</a:t>
            </a:r>
            <a:r>
              <a:rPr lang="ru-RU" sz="1800" i="1" dirty="0" smtClean="0"/>
              <a:t>, мой дружок, весело </a:t>
            </a:r>
            <a:r>
              <a:rPr lang="ru-RU" sz="1800" i="1" dirty="0" err="1" smtClean="0"/>
              <a:t>болбочет</a:t>
            </a:r>
            <a:r>
              <a:rPr lang="ru-RU" sz="1800" i="1" dirty="0" smtClean="0"/>
              <a:t>.</a:t>
            </a:r>
            <a:endParaRPr lang="ru-RU" sz="1800" dirty="0" smtClean="0"/>
          </a:p>
          <a:p>
            <a:pPr>
              <a:lnSpc>
                <a:spcPct val="70000"/>
              </a:lnSpc>
              <a:buNone/>
            </a:pPr>
            <a:r>
              <a:rPr lang="ru-RU" sz="1800" i="1" dirty="0" smtClean="0"/>
              <a:t>                                </a:t>
            </a:r>
            <a:r>
              <a:rPr lang="ru-RU" sz="1800" i="1" dirty="0" err="1" smtClean="0"/>
              <a:t>Малышата</a:t>
            </a:r>
            <a:r>
              <a:rPr lang="ru-RU" sz="1800" i="1" dirty="0" smtClean="0"/>
              <a:t> – индюшата, ножками топочут, весело </a:t>
            </a:r>
            <a:r>
              <a:rPr lang="ru-RU" sz="1800" i="1" dirty="0" err="1" smtClean="0"/>
              <a:t>болбочут</a:t>
            </a:r>
            <a:r>
              <a:rPr lang="ru-RU" sz="1800" i="1" dirty="0" smtClean="0"/>
              <a:t>.</a:t>
            </a: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12292" name="Picture 7" descr="__6634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8429654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FF6600"/>
                </a:solidFill>
              </a:rPr>
              <a:t>«МЕСИМ ТЕСТО»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714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smtClean="0"/>
              <a:t>Улыбнуться, открыть рот, покусать язык зубами та-та-та…; пошлёпать язык губами пя-пя-пя…; закусить язык зубами и протаскивать его сквозь зубы с усилием.</a:t>
            </a:r>
          </a:p>
        </p:txBody>
      </p:sp>
      <p:pic>
        <p:nvPicPr>
          <p:cNvPr id="19460" name="Picture 7" descr="__20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842962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CC"/>
                </a:solidFill>
              </a:rPr>
              <a:t>«БЛИНЧИК»</a:t>
            </a:r>
            <a:r>
              <a:rPr lang="ru-RU" b="1" dirty="0" smtClean="0">
                <a:solidFill>
                  <a:srgbClr val="00B0F0"/>
                </a:solidFill>
              </a:rPr>
              <a:t/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sz="2000" dirty="0" smtClean="0"/>
              <a:t>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</a:t>
            </a:r>
            <a:br>
              <a:rPr lang="ru-RU" sz="2000" dirty="0" smtClean="0"/>
            </a:br>
            <a:endParaRPr lang="ru-RU" sz="2000" b="1" dirty="0" smtClean="0">
              <a:solidFill>
                <a:srgbClr val="00B0F0"/>
              </a:solidFill>
            </a:endParaRPr>
          </a:p>
        </p:txBody>
      </p:sp>
      <p:pic>
        <p:nvPicPr>
          <p:cNvPr id="7171" name="Picture 7" descr="__6405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8596" y="2714620"/>
            <a:ext cx="83348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00364" y="1643050"/>
            <a:ext cx="3071834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i="1" dirty="0" smtClean="0">
                <a:latin typeface="+mj-lt"/>
              </a:rPr>
              <a:t>Испекли блинов немножко, </a:t>
            </a:r>
          </a:p>
          <a:p>
            <a:pPr>
              <a:lnSpc>
                <a:spcPct val="80000"/>
              </a:lnSpc>
            </a:pPr>
            <a:r>
              <a:rPr lang="ru-RU" i="1" dirty="0" smtClean="0">
                <a:latin typeface="+mj-lt"/>
              </a:rPr>
              <a:t>Остудили на окошке.</a:t>
            </a:r>
          </a:p>
          <a:p>
            <a:pPr>
              <a:lnSpc>
                <a:spcPct val="80000"/>
              </a:lnSpc>
            </a:pPr>
            <a:r>
              <a:rPr lang="ru-RU" i="1" dirty="0" smtClean="0">
                <a:latin typeface="+mj-lt"/>
              </a:rPr>
              <a:t>Есть их будем со сметаной,</a:t>
            </a:r>
          </a:p>
          <a:p>
            <a:pPr>
              <a:lnSpc>
                <a:spcPct val="80000"/>
              </a:lnSpc>
            </a:pPr>
            <a:r>
              <a:rPr lang="ru-RU" i="1" dirty="0" smtClean="0">
                <a:latin typeface="+mj-lt"/>
              </a:rPr>
              <a:t>Пригласим и Таню с Ваней.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36828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FF"/>
                </a:solidFill>
              </a:rPr>
              <a:t>«ЧАШЕЧКА»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idx="1"/>
          </p:nvPr>
        </p:nvSpPr>
        <p:spPr>
          <a:xfrm>
            <a:off x="428596" y="428604"/>
            <a:ext cx="8229600" cy="2000264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dirty="0" smtClean="0"/>
              <a:t> </a:t>
            </a:r>
            <a:r>
              <a:rPr lang="ru-RU" sz="1800" dirty="0" smtClean="0"/>
              <a:t>Улыбнуться, открыть рот, положить широкий язык на нижнюю губу, боковые края языка загнуть в форме чашечки. Удерживать на счет до пяти. Нижняя губа не должна обтягивать нижние зубы.</a:t>
            </a:r>
          </a:p>
          <a:p>
            <a:pPr algn="ctr">
              <a:buFont typeface="Arial" charset="0"/>
              <a:buNone/>
            </a:pPr>
            <a:endParaRPr lang="ru-RU" sz="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              Язык широкий положи, а края приподними.</a:t>
            </a:r>
            <a:endParaRPr lang="ru-RU" sz="1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Получилась пиала, округленная она.</a:t>
            </a:r>
            <a:endParaRPr lang="ru-RU" sz="1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                   В рот ее мы занесем и бока к губам прижмем.</a:t>
            </a: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22532" name="Picture 7" descr="__452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285992"/>
            <a:ext cx="8215313" cy="42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35719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«ВКУСНОЕ ВАРЕНЬЕ»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1"/>
          </p:nvPr>
        </p:nvSpPr>
        <p:spPr>
          <a:xfrm>
            <a:off x="642910" y="571480"/>
            <a:ext cx="8229600" cy="1714512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Улыбнуться, открыть рот. Языком в форме чашечки облизывать верхнюю губу сверху- вниз(можно помазать ее вареньем). Нижняя губа не должна обтягивать зубы (можно оттянуть ее  вниз рукой).</a:t>
            </a:r>
          </a:p>
          <a:p>
            <a:pPr algn="ctr">
              <a:lnSpc>
                <a:spcPct val="50000"/>
              </a:lnSpc>
              <a:buFont typeface="Arial" charset="0"/>
              <a:buNone/>
            </a:pPr>
            <a:endParaRPr lang="ru-RU" sz="800" dirty="0" smtClean="0"/>
          </a:p>
          <a:p>
            <a:pPr algn="ctr">
              <a:lnSpc>
                <a:spcPct val="50000"/>
              </a:lnSpc>
              <a:buFont typeface="Arial" charset="0"/>
              <a:buNone/>
            </a:pPr>
            <a:r>
              <a:rPr lang="ru-RU" sz="1800" i="1" dirty="0" smtClean="0"/>
              <a:t>            Чай мы пили с наслажденьем –</a:t>
            </a:r>
          </a:p>
          <a:p>
            <a:pPr algn="ctr">
              <a:lnSpc>
                <a:spcPct val="60000"/>
              </a:lnSpc>
              <a:buFont typeface="Arial" charset="0"/>
              <a:buNone/>
            </a:pPr>
            <a:r>
              <a:rPr lang="ru-RU" sz="1800" i="1" dirty="0" smtClean="0"/>
              <a:t>  Перепачкались вареньем,</a:t>
            </a:r>
          </a:p>
          <a:p>
            <a:pPr algn="ctr">
              <a:lnSpc>
                <a:spcPct val="60000"/>
              </a:lnSpc>
              <a:buFont typeface="Arial" charset="0"/>
              <a:buNone/>
            </a:pPr>
            <a:r>
              <a:rPr lang="ru-RU" sz="1800" i="1" dirty="0" smtClean="0"/>
              <a:t>      Чтоб варенье с губ убрать,</a:t>
            </a:r>
          </a:p>
          <a:p>
            <a:pPr algn="ctr">
              <a:lnSpc>
                <a:spcPct val="60000"/>
              </a:lnSpc>
              <a:buFont typeface="Arial" charset="0"/>
              <a:buNone/>
            </a:pPr>
            <a:r>
              <a:rPr lang="ru-RU" sz="1800" i="1" dirty="0" smtClean="0"/>
              <a:t>Ротик нужно облизать.</a:t>
            </a:r>
          </a:p>
          <a:p>
            <a:pPr algn="ctr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8196" name="Picture 7" descr="__428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428868"/>
            <a:ext cx="7000924" cy="429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43971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FF00"/>
                </a:solidFill>
              </a:rPr>
              <a:t>«ЧАСИКИ»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571480"/>
            <a:ext cx="8229600" cy="17145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Улыбнуться, открыть рот. Кончик языка переводить на счет «раз-два» из одного уголка рта в другой. Нижняя челюсть при этом остается неподвижной.</a:t>
            </a:r>
          </a:p>
          <a:p>
            <a:pPr algn="ctr">
              <a:buFont typeface="Arial" charset="0"/>
              <a:buNone/>
            </a:pPr>
            <a:endParaRPr lang="ru-RU" sz="800" dirty="0" smtClean="0"/>
          </a:p>
          <a:p>
            <a:pPr algn="ctr">
              <a:buNone/>
            </a:pPr>
            <a:r>
              <a:rPr lang="ru-RU" sz="1800" i="1" dirty="0" smtClean="0"/>
              <a:t>    Тик-так, тик-так</a:t>
            </a:r>
            <a:endParaRPr lang="ru-RU" sz="1800" dirty="0" smtClean="0"/>
          </a:p>
          <a:p>
            <a:pPr algn="ctr">
              <a:buNone/>
            </a:pPr>
            <a:r>
              <a:rPr lang="ru-RU" sz="1800" i="1" dirty="0" smtClean="0"/>
              <a:t>Часики стучат.</a:t>
            </a: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21508" name="Picture 7" descr="__1497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143116"/>
            <a:ext cx="748749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42860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«ЧИСТИМ ЗУБКИ»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571480"/>
            <a:ext cx="8229600" cy="1571636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dirty="0" smtClean="0"/>
              <a:t>Улыбнуться, приоткрыть рот. Кончиком языка «почистить» нижние, 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 algn="ctr">
              <a:buFont typeface="Arial" charset="0"/>
              <a:buNone/>
            </a:pPr>
            <a:endParaRPr lang="ru-RU" sz="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       Чисти зубы, чисти зубы</a:t>
            </a:r>
            <a:endParaRPr lang="ru-RU" sz="1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И снаружи и внутри,</a:t>
            </a:r>
            <a:endParaRPr lang="ru-RU" sz="1800" dirty="0" smtClean="0"/>
          </a:p>
          <a:p>
            <a:pPr algn="ctr">
              <a:lnSpc>
                <a:spcPct val="60000"/>
              </a:lnSpc>
              <a:buNone/>
            </a:pPr>
            <a:r>
              <a:rPr lang="ru-RU" sz="1800" i="1" dirty="0" smtClean="0"/>
              <a:t>Не болели, чтоб они.</a:t>
            </a: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 algn="ctr">
              <a:buFont typeface="Arial" charset="0"/>
              <a:buNone/>
            </a:pPr>
            <a:endParaRPr lang="ru-RU" sz="1800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11268" name="Picture 7" descr="__193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428868"/>
            <a:ext cx="6572269" cy="418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b="1" dirty="0" smtClean="0">
                <a:solidFill>
                  <a:srgbClr val="CC00FF"/>
                </a:solidFill>
              </a:rPr>
              <a:t>«РАСЧЕСКА»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>
          <a:xfrm>
            <a:off x="500034" y="1142984"/>
            <a:ext cx="8229600" cy="857250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8000" dirty="0" smtClean="0"/>
              <a:t>Улыбнуться, закусить язык зубами. «Протаскивать» язык между зубами вперёд-назад, как бы «причёсывая» его. Выполнять 3-4 раза.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ru-RU" sz="1800" dirty="0" smtClean="0"/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.</a:t>
            </a:r>
          </a:p>
        </p:txBody>
      </p:sp>
      <p:pic>
        <p:nvPicPr>
          <p:cNvPr id="17412" name="Picture 7" descr="__143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357430"/>
            <a:ext cx="7643836" cy="396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928670"/>
            <a:ext cx="79296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6000" b="1" i="1" dirty="0" smtClean="0">
                <a:ln w="19050">
                  <a:solidFill>
                    <a:srgbClr val="0000CC"/>
                  </a:solidFill>
                </a:ln>
                <a:solidFill>
                  <a:srgbClr val="F8F8F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Спасибо за </a:t>
            </a:r>
            <a:r>
              <a:rPr lang="ru-RU" sz="6000" b="1" i="1" dirty="0">
                <a:ln w="19050">
                  <a:solidFill>
                    <a:srgbClr val="0000CC"/>
                  </a:solidFill>
                </a:ln>
                <a:solidFill>
                  <a:srgbClr val="F8F8F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внимание</a:t>
            </a:r>
          </a:p>
        </p:txBody>
      </p:sp>
      <p:pic>
        <p:nvPicPr>
          <p:cNvPr id="10" name="Рисунок 9" descr="romashka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231710">
            <a:off x="7946098" y="5652424"/>
            <a:ext cx="991520" cy="1005026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12" name="Рисунок 11" descr="part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348880"/>
            <a:ext cx="4116081" cy="3478088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714375" y="642938"/>
            <a:ext cx="757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57158" y="56138"/>
            <a:ext cx="857256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>
                  <a:solidFill>
                    <a:srgbClr val="FF3399"/>
                  </a:solidFill>
                </a:ln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Рекомендации </a:t>
            </a:r>
          </a:p>
          <a:p>
            <a:pPr algn="ctr" eaLnBrk="0" hangingPunct="0">
              <a:defRPr/>
            </a:pPr>
            <a:r>
              <a:rPr lang="ru-RU" sz="2400" b="1" dirty="0">
                <a:ln>
                  <a:solidFill>
                    <a:srgbClr val="FF3399"/>
                  </a:solidFill>
                </a:ln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проведению упражнений артикуляционной гимнастики</a:t>
            </a:r>
            <a:endParaRPr lang="ru-RU" sz="2400" dirty="0">
              <a:ln>
                <a:solidFill>
                  <a:srgbClr val="FF3399"/>
                </a:solidFill>
              </a:ln>
              <a:solidFill>
                <a:srgbClr val="0000CC"/>
              </a:solidFill>
            </a:endParaRPr>
          </a:p>
          <a:p>
            <a:pPr eaLnBrk="0" hangingPunct="0">
              <a:defRPr/>
            </a:pPr>
            <a:r>
              <a:rPr lang="ru-RU" sz="800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Проводить артикуляционную гимнастику нужно ежедневно. Выполнять упражнения 3-4 раза в день по 3-5 минут, не более 2-3 упражнений за один раз. </a:t>
            </a:r>
            <a:b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Каждое упражнение выполняется по 3-5-7 раз. </a:t>
            </a:r>
            <a:b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Статические упражнения выполняются по 10-15 секунд (удержание артикуляционной позы в одном положении). </a:t>
            </a:r>
            <a:b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При отборе упражнений идти от простых упражнений к более сложным. Проводить их лучше эмоционально, в игровой форме. </a:t>
            </a:r>
            <a:b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Из выполняемых двух-трех упражнений новым может быть только одно, второе и третье даются для повторения и закрепления. </a:t>
            </a:r>
          </a:p>
          <a:p>
            <a:pPr eaLnBrk="0" hangingPunct="0">
              <a:defRPr/>
            </a:pPr>
            <a: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 </a:t>
            </a:r>
            <a:b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Также можно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воспользоваться небольшим 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настольным (ручным) 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зеркалом (примерно 9х12 см</a:t>
            </a:r>
            <a:r>
              <a:rPr lang="ru-RU" b="1" dirty="0" smtClean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800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006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Начинать гимнастику лучше с упражнений для губ. </a:t>
            </a:r>
            <a:endParaRPr lang="ru-RU" b="1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57158" y="82881"/>
            <a:ext cx="828680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ln>
                  <a:solidFill>
                    <a:srgbClr val="FF3399"/>
                  </a:solidFill>
                </a:ln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Организация </a:t>
            </a:r>
          </a:p>
          <a:p>
            <a:pPr algn="ctr" eaLnBrk="0" hangingPunct="0">
              <a:defRPr/>
            </a:pPr>
            <a:r>
              <a:rPr lang="ru-RU" sz="2400" b="1" dirty="0">
                <a:ln>
                  <a:solidFill>
                    <a:srgbClr val="FF3399"/>
                  </a:solidFill>
                </a:ln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проведения артикуляционной гимнастики</a:t>
            </a:r>
            <a:endParaRPr lang="ru-RU" sz="2400" dirty="0">
              <a:ln>
                <a:solidFill>
                  <a:srgbClr val="FF3399"/>
                </a:solidFill>
              </a:ln>
              <a:solidFill>
                <a:srgbClr val="0000CC"/>
              </a:solidFill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sz="1200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sz="1200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1. Взрослый рассказывает о предстоящем упражнении, используя игровые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приемы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. </a:t>
            </a:r>
            <a:b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2. Взрослый показывает выполнение упражнения.</a:t>
            </a:r>
            <a:b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3. Упражнение делает ребенок, а взрослый контролирует выполнение, 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следит 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за качеством выполняемых ребенком движений: точность </a:t>
            </a:r>
            <a:endParaRPr lang="ru-RU" dirty="0" smtClean="0">
              <a:solidFill>
                <a:srgbClr val="000066"/>
              </a:solidFill>
              <a:latin typeface="Arial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движения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, плавность, темп выполнения, устойчивость, переход от </a:t>
            </a:r>
            <a:endParaRPr lang="ru-RU" dirty="0" smtClean="0">
              <a:solidFill>
                <a:srgbClr val="000066"/>
              </a:solidFill>
              <a:latin typeface="Arial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одного 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движения к другому. Также важно следить, чтобы движения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каждого 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органа артикуляции выполнялись симметрично по отношению к </a:t>
            </a:r>
            <a:endParaRPr lang="ru-RU" dirty="0" smtClean="0">
              <a:solidFill>
                <a:srgbClr val="000066"/>
              </a:solidFill>
              <a:latin typeface="Arial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правой 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и левой стороне лица. 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4. Если у ребенка не получается какое-то движение, помогать ему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(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шпателем, ручкой чайной ложки или просто чистым пальцем). </a:t>
            </a:r>
            <a:b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/>
            </a:r>
            <a:b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</a:b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5. Для того, чтобы ребенок нашел правильное положение языка, например, </a:t>
            </a:r>
            <a:endParaRPr lang="ru-RU" dirty="0" smtClean="0">
              <a:solidFill>
                <a:srgbClr val="000066"/>
              </a:solidFill>
              <a:latin typeface="Arial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облизал 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верхнюю губу, намазать ее вареньем, шоколадом или чем-то </a:t>
            </a:r>
            <a:endParaRPr lang="ru-RU" dirty="0" smtClean="0">
              <a:solidFill>
                <a:srgbClr val="000066"/>
              </a:solidFill>
              <a:latin typeface="Arial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еще</a:t>
            </a: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, что любит ваш ребенок. Подходить к выполнению упражнений </a:t>
            </a:r>
            <a:endParaRPr lang="ru-RU" dirty="0" smtClean="0">
              <a:solidFill>
                <a:srgbClr val="000066"/>
              </a:solidFill>
              <a:latin typeface="Arial" pitchFamily="34" charset="0"/>
              <a:ea typeface="Times New Roman" pitchFamily="18" charset="0"/>
            </a:endParaRPr>
          </a:p>
          <a:p>
            <a:pPr eaLnBrk="0" hangingPunct="0">
              <a:defRPr/>
            </a:pPr>
            <a:r>
              <a:rPr lang="ru-RU" dirty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solidFill>
                  <a:srgbClr val="000066"/>
                </a:solidFill>
                <a:latin typeface="Arial" pitchFamily="34" charset="0"/>
                <a:ea typeface="Times New Roman" pitchFamily="18" charset="0"/>
              </a:rPr>
              <a:t>   творчески.</a:t>
            </a: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625" y="1"/>
            <a:ext cx="8229600" cy="171448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«УЛЫБКА»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71604" y="785794"/>
            <a:ext cx="642942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Растягивать губы в улыбке, как можно шире. Губы сомкнуты.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                      Тянуть губки прямо к ушкам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                      Очень нравится лягушке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357430"/>
            <a:ext cx="7072362" cy="3571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9" name="Picture 5" descr="Картинка 61 из 318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857752" y="2786058"/>
            <a:ext cx="2857520" cy="2694233"/>
          </a:xfrm>
          <a:prstGeom prst="rect">
            <a:avLst/>
          </a:prstGeom>
          <a:noFill/>
        </p:spPr>
      </p:pic>
      <p:pic>
        <p:nvPicPr>
          <p:cNvPr id="26633" name="Picture 9" descr="Картинка 688 из 3185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786058"/>
            <a:ext cx="3182211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14290"/>
            <a:ext cx="8229600" cy="5000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«ТРУБОЧКА»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071678"/>
            <a:ext cx="7929618" cy="414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4" name="Picture 6" descr="Картинка 364 из 318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3412213" cy="3429024"/>
          </a:xfrm>
          <a:prstGeom prst="rect">
            <a:avLst/>
          </a:prstGeom>
          <a:noFill/>
        </p:spPr>
      </p:pic>
      <p:pic>
        <p:nvPicPr>
          <p:cNvPr id="43016" name="Picture 8" descr="Картинка 819 из 318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DFE"/>
              </a:clrFrom>
              <a:clrTo>
                <a:srgbClr val="FE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420974" y="2151398"/>
            <a:ext cx="2062881" cy="3046449"/>
          </a:xfrm>
          <a:prstGeom prst="rect">
            <a:avLst/>
          </a:prstGeom>
          <a:noFill/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1500166" y="928670"/>
            <a:ext cx="7000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напряжением вытянуть вперед губы (зубы сомкнуты). 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28596" y="214290"/>
            <a:ext cx="8229600" cy="64291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«ЗАБОРЧИК»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571744"/>
            <a:ext cx="7215238" cy="364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а 260 из 318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2928934"/>
            <a:ext cx="3000396" cy="2919304"/>
          </a:xfrm>
          <a:prstGeom prst="rect">
            <a:avLst/>
          </a:prstGeom>
          <a:noFill/>
        </p:spPr>
      </p:pic>
      <p:pic>
        <p:nvPicPr>
          <p:cNvPr id="41986" name="Picture 2" descr="Картинка 413 из 318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429000"/>
            <a:ext cx="3357586" cy="21455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28794" y="1071546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+mj-lt"/>
              </a:rPr>
              <a:t>У</a:t>
            </a:r>
            <a:r>
              <a:rPr lang="ru-RU" dirty="0" smtClean="0">
                <a:latin typeface="+mj-lt"/>
              </a:rPr>
              <a:t>лыбнуться</a:t>
            </a:r>
            <a:r>
              <a:rPr lang="ru-RU" dirty="0">
                <a:latin typeface="+mj-lt"/>
              </a:rPr>
              <a:t>, с напряжением обнажив сомкнутые </a:t>
            </a:r>
            <a:r>
              <a:rPr lang="ru-RU" dirty="0" smtClean="0">
                <a:latin typeface="+mj-lt"/>
              </a:rPr>
              <a:t>зубы.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42976" y="2143116"/>
            <a:ext cx="6858048" cy="3500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00034" y="214290"/>
            <a:ext cx="8229600" cy="57147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«БУБЛИК»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85723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j-lt"/>
              </a:rPr>
              <a:t>Зубы сомкнуты. Губы округлены и чуть вытянуты вперед. </a:t>
            </a:r>
            <a:endParaRPr lang="ru-RU" dirty="0" smtClean="0">
              <a:latin typeface="+mj-lt"/>
            </a:endParaRPr>
          </a:p>
          <a:p>
            <a:pPr algn="ctr"/>
            <a:r>
              <a:rPr lang="ru-RU" dirty="0" smtClean="0">
                <a:latin typeface="+mj-lt"/>
              </a:rPr>
              <a:t>Верхние </a:t>
            </a:r>
            <a:r>
              <a:rPr lang="ru-RU" dirty="0">
                <a:latin typeface="+mj-lt"/>
              </a:rPr>
              <a:t>и нижние резцы видны.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  <p:pic>
        <p:nvPicPr>
          <p:cNvPr id="40964" name="Picture 4" descr="Картинка 1008 из 3185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8934"/>
            <a:ext cx="3143272" cy="2071702"/>
          </a:xfrm>
          <a:prstGeom prst="rect">
            <a:avLst/>
          </a:prstGeom>
          <a:noFill/>
        </p:spPr>
      </p:pic>
      <p:pic>
        <p:nvPicPr>
          <p:cNvPr id="40962" name="Picture 2" descr="Картинка 837 из 3185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EBECF1"/>
              </a:clrFrom>
              <a:clrTo>
                <a:srgbClr val="EBEC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2500306"/>
            <a:ext cx="3000396" cy="25868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00298" y="142852"/>
            <a:ext cx="4286280" cy="92866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«ЛОШАДКА»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81025" y="152401"/>
            <a:ext cx="8229600" cy="20716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643042" y="806689"/>
            <a:ext cx="60722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gency FB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Улыбнуться, показать зубы, открыть рот и пощелкать кончиком языка.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   Я лошадка – серый бок (цок, цок),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Я копытцем постучу (цок, цок),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Если хочешь, прокачу (цок, цок).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786058"/>
            <a:ext cx="7572428" cy="371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38" name="Picture 2" descr="Картинка 64 из 318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357686" y="3071810"/>
            <a:ext cx="3286148" cy="3090502"/>
          </a:xfrm>
          <a:prstGeom prst="rect">
            <a:avLst/>
          </a:prstGeom>
          <a:noFill/>
        </p:spPr>
      </p:pic>
      <p:pic>
        <p:nvPicPr>
          <p:cNvPr id="39941" name="Picture 5" descr="Картинка 195 из 3186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286124"/>
            <a:ext cx="2855562" cy="28415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988</TotalTime>
  <Words>973</Words>
  <Application>Microsoft Office PowerPoint</Application>
  <PresentationFormat>Экран (4:3)</PresentationFormat>
  <Paragraphs>147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«ГРИБОК» Улыбнуться, открыть рот. Присосать широкий язычок к небу. Это шляпка  гриба, а подъязычная связка- ножка. Кончик языка не должен подворачиваться,  губы - в улыбке.   На лесной опушке, где жила кукушка, Вырос гриб волнушка, шляпа на макушке. </vt:lpstr>
      <vt:lpstr>Презентация PowerPoint</vt:lpstr>
      <vt:lpstr>«ФУТБОЛ»</vt:lpstr>
      <vt:lpstr>Презентация PowerPoint</vt:lpstr>
      <vt:lpstr>«ЁЖИК»</vt:lpstr>
      <vt:lpstr>«ПАРУС»</vt:lpstr>
      <vt:lpstr>«БАРАБАНЩИК»</vt:lpstr>
      <vt:lpstr>«КИСКА СЕРДИТСЯ»</vt:lpstr>
      <vt:lpstr>«МАЛЯР»</vt:lpstr>
      <vt:lpstr>«КАЧЕЛИ»</vt:lpstr>
      <vt:lpstr>«ИНДЮК»</vt:lpstr>
      <vt:lpstr>«МЕСИМ ТЕСТО»</vt:lpstr>
      <vt:lpstr>«БЛИНЧИК» Улыбнуться, открыть рот. Положить широкий язык на нижнюю губу. Удерживать в спокойном состоянии на счет до пяти. В этом упражнении важно следить, чтобы нижняя губа не напрягалась и не натягивалась на нижние зубы. </vt:lpstr>
      <vt:lpstr>«ЧАШЕЧКА»</vt:lpstr>
      <vt:lpstr>«ВКУСНОЕ ВАРЕНЬЕ»</vt:lpstr>
      <vt:lpstr>«ЧАСИКИ»</vt:lpstr>
      <vt:lpstr>«ЧИСТИМ ЗУБКИ»</vt:lpstr>
      <vt:lpstr>«РАСЧЕСКА»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УПРАЖНЕНИЕ «ГРИБОК»</dc:title>
  <dc:creator>Zver</dc:creator>
  <cp:lastModifiedBy>logoped</cp:lastModifiedBy>
  <cp:revision>126</cp:revision>
  <dcterms:created xsi:type="dcterms:W3CDTF">2009-11-22T11:33:01Z</dcterms:created>
  <dcterms:modified xsi:type="dcterms:W3CDTF">2015-01-07T18:49:14Z</dcterms:modified>
</cp:coreProperties>
</file>