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59" r:id="rId5"/>
    <p:sldId id="258" r:id="rId6"/>
    <p:sldId id="260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755576" y="908720"/>
            <a:ext cx="7344815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Развитие фонематического слуха у детей                                       с общим недоразвитием речи как часть работы по профилактике </a:t>
            </a:r>
            <a:r>
              <a:rPr lang="ru-RU" sz="2400" b="1" dirty="0" err="1" smtClean="0">
                <a:solidFill>
                  <a:srgbClr val="002060"/>
                </a:solidFill>
              </a:rPr>
              <a:t>дисграфии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835696" y="24928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Консультация для родителей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323528" y="4509120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Учитель – логопед ГБДОУ № 97                    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Центрального </a:t>
            </a:r>
            <a:r>
              <a:rPr lang="ru-RU" b="1" dirty="0" smtClean="0">
                <a:solidFill>
                  <a:srgbClr val="002060"/>
                </a:solidFill>
              </a:rPr>
              <a:t>района                                         </a:t>
            </a:r>
            <a:r>
              <a:rPr lang="ru-RU" b="1" dirty="0" err="1" smtClean="0">
                <a:solidFill>
                  <a:srgbClr val="002060"/>
                </a:solidFill>
              </a:rPr>
              <a:t>Кашеварова</a:t>
            </a:r>
            <a:r>
              <a:rPr lang="ru-RU" b="1" dirty="0" smtClean="0">
                <a:solidFill>
                  <a:srgbClr val="002060"/>
                </a:solidFill>
              </a:rPr>
              <a:t> Светлана Алексеевна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331640" y="6093296"/>
            <a:ext cx="413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Санкт </a:t>
            </a:r>
            <a:r>
              <a:rPr lang="ru-RU" b="1" dirty="0" smtClean="0">
                <a:solidFill>
                  <a:srgbClr val="002060"/>
                </a:solidFill>
              </a:rPr>
              <a:t>– Петербург 2014г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660232" y="422108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7808399">
            <a:off x="6893963" y="3213209"/>
            <a:ext cx="1537774" cy="6628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8928157">
            <a:off x="5526105" y="5281212"/>
            <a:ext cx="1437027" cy="639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5566757">
            <a:off x="6681173" y="5523801"/>
            <a:ext cx="1423843" cy="639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20788890">
            <a:off x="7637167" y="4021918"/>
            <a:ext cx="1452183" cy="639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252277">
            <a:off x="5097426" y="4348932"/>
            <a:ext cx="1546596" cy="639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3435167">
            <a:off x="5646216" y="3413717"/>
            <a:ext cx="1511424" cy="639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im3-tub-ru.yandex.net/i?id=48a19e3b53dee2ebc8e5aef0b91645cc-7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11058">
            <a:off x="6164755" y="3509587"/>
            <a:ext cx="576064" cy="576064"/>
          </a:xfrm>
          <a:prstGeom prst="ellipse">
            <a:avLst/>
          </a:prstGeom>
          <a:noFill/>
        </p:spPr>
      </p:pic>
      <p:pic>
        <p:nvPicPr>
          <p:cNvPr id="1028" name="Picture 4" descr="http://im1-tub-ru.yandex.net/i?id=306aa21553f8d27966eb67235f552bbc-11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66207">
            <a:off x="7427962" y="3278776"/>
            <a:ext cx="449330" cy="648072"/>
          </a:xfrm>
          <a:prstGeom prst="ellipse">
            <a:avLst/>
          </a:prstGeom>
          <a:noFill/>
        </p:spPr>
      </p:pic>
      <p:pic>
        <p:nvPicPr>
          <p:cNvPr id="1030" name="Picture 6" descr="http://im0-tub-ru.yandex.net/i?id=e1cd0d262fc056e8f18f29cfb17ffa13-97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437112"/>
            <a:ext cx="864096" cy="504056"/>
          </a:xfrm>
          <a:prstGeom prst="ellipse">
            <a:avLst/>
          </a:prstGeom>
          <a:noFill/>
        </p:spPr>
      </p:pic>
      <p:pic>
        <p:nvPicPr>
          <p:cNvPr id="1032" name="Picture 8" descr="http://im3-tub-ru.yandex.net/i?id=ac8e41a8b2a7abe5b96df38b7a985fb9-44-144&amp;n=21"/>
          <p:cNvPicPr>
            <a:picLocks noChangeAspect="1" noChangeArrowheads="1"/>
          </p:cNvPicPr>
          <p:nvPr/>
        </p:nvPicPr>
        <p:blipFill>
          <a:blip r:embed="rId5" cstate="print"/>
          <a:srcRect r="9281" b="14321"/>
          <a:stretch>
            <a:fillRect/>
          </a:stretch>
        </p:blipFill>
        <p:spPr bwMode="auto">
          <a:xfrm rot="6871478">
            <a:off x="8057770" y="4947991"/>
            <a:ext cx="539668" cy="569859"/>
          </a:xfrm>
          <a:prstGeom prst="ellipse">
            <a:avLst/>
          </a:prstGeom>
          <a:noFill/>
        </p:spPr>
      </p:pic>
      <p:pic>
        <p:nvPicPr>
          <p:cNvPr id="1034" name="Picture 10" descr="http://im1-tub-ru.yandex.net/i?id=9a99cdec97f47ab20872e6a7fece0bb6-15-144&amp;n=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225327">
            <a:off x="5868144" y="5445224"/>
            <a:ext cx="669120" cy="432048"/>
          </a:xfrm>
          <a:prstGeom prst="ellipse">
            <a:avLst/>
          </a:prstGeom>
          <a:noFill/>
        </p:spPr>
      </p:pic>
      <p:pic>
        <p:nvPicPr>
          <p:cNvPr id="1036" name="Picture 12" descr="http://im0-tub-ru.yandex.net/i?id=83a93bb105c5e48c3296662a637e8885-37-144&amp;n=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7092280" y="5661248"/>
            <a:ext cx="611514" cy="432048"/>
          </a:xfrm>
          <a:prstGeom prst="ellipse">
            <a:avLst/>
          </a:prstGeom>
          <a:noFill/>
        </p:spPr>
      </p:pic>
      <p:sp>
        <p:nvSpPr>
          <p:cNvPr id="21" name="Овал 20"/>
          <p:cNvSpPr/>
          <p:nvPr/>
        </p:nvSpPr>
        <p:spPr>
          <a:xfrm rot="1698253">
            <a:off x="7503386" y="4993729"/>
            <a:ext cx="1578283" cy="639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8" name="Picture 14" descr="http://im0-tub-ru.yandex.net/i?id=f7a0e4d487e0deef795b9d9fe84140d4-71-144&amp;n=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954353">
            <a:off x="8028384" y="4221088"/>
            <a:ext cx="569417" cy="288032"/>
          </a:xfrm>
          <a:prstGeom prst="rect">
            <a:avLst/>
          </a:prstGeom>
          <a:noFill/>
        </p:spPr>
      </p:pic>
      <p:pic>
        <p:nvPicPr>
          <p:cNvPr id="1040" name="Picture 16" descr="http://im0-tub-ru.yandex.net/i?id=0006cb816e6f2f5c08a224c3fe3e172c-14-144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550043">
            <a:off x="750439" y="2899989"/>
            <a:ext cx="956744" cy="10709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002060"/>
                </a:solidFill>
              </a:rPr>
              <a:t>Цель:</a:t>
            </a:r>
            <a:r>
              <a:rPr lang="ru-RU" sz="2000" b="1" dirty="0" smtClean="0">
                <a:solidFill>
                  <a:srgbClr val="002060"/>
                </a:solidFill>
              </a:rPr>
              <a:t> Познакомить родителей с понятием фонематический слух. Дать рекомендации об использовании речевых игр дома. Рассказать об используемых играх и упражнениях на занятиях.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6148" name="Picture 4" descr="Развитие фонематического восприятия у детей раннего возраста Скачать книг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16010">
            <a:off x="746770" y="2618166"/>
            <a:ext cx="1335639" cy="1986081"/>
          </a:xfrm>
          <a:prstGeom prst="rect">
            <a:avLst/>
          </a:prstGeom>
          <a:noFill/>
        </p:spPr>
      </p:pic>
      <p:pic>
        <p:nvPicPr>
          <p:cNvPr id="6150" name="Picture 6" descr="Ювента - А - Я (русский алфавит) - Интернет-магазин детских товаров CoolBab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7198">
            <a:off x="2658866" y="2354087"/>
            <a:ext cx="1447841" cy="1872208"/>
          </a:xfrm>
          <a:prstGeom prst="rect">
            <a:avLst/>
          </a:prstGeom>
          <a:noFill/>
        </p:spPr>
      </p:pic>
      <p:pic>
        <p:nvPicPr>
          <p:cNvPr id="6152" name="Picture 8" descr="Развиваем фонематический слух дошкольников &quot; Обучение и досуг для дете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72226">
            <a:off x="4880990" y="2385368"/>
            <a:ext cx="1372766" cy="1942593"/>
          </a:xfrm>
          <a:prstGeom prst="rect">
            <a:avLst/>
          </a:prstGeom>
          <a:noFill/>
        </p:spPr>
      </p:pic>
      <p:pic>
        <p:nvPicPr>
          <p:cNvPr id="6154" name="Picture 10" descr="Игры на формирование фонематического восприятия &quot; ДЕТсад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50502">
            <a:off x="6732276" y="3007591"/>
            <a:ext cx="2028825" cy="14287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flipH="1">
            <a:off x="755576" y="537321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 презентации использовались картинки из поисковой системы « </a:t>
            </a:r>
            <a:r>
              <a:rPr lang="ru-RU" sz="2000" b="1" dirty="0" err="1" smtClean="0">
                <a:solidFill>
                  <a:srgbClr val="002060"/>
                </a:solidFill>
              </a:rPr>
              <a:t>Яндекс</a:t>
            </a:r>
            <a:r>
              <a:rPr lang="ru-RU" sz="2000" b="1" dirty="0" smtClean="0">
                <a:solidFill>
                  <a:srgbClr val="002060"/>
                </a:solidFill>
              </a:rPr>
              <a:t>»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002060"/>
                </a:solidFill>
              </a:rPr>
              <a:t>Фонематический слух</a:t>
            </a:r>
            <a:r>
              <a:rPr lang="ru-RU" sz="2000" b="1" dirty="0" smtClean="0">
                <a:solidFill>
                  <a:srgbClr val="002060"/>
                </a:solidFill>
              </a:rPr>
              <a:t> — это способность человека к распознаванию речевых звуков, представленных фонемами данного языка. Фонематический слух – очень важное понятие для овладения речью, а затем и грамотностью письма.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Без развитого фонематического слуха невозможно правильное произнесение звуков. В случае фонематического недоразвития ребенок смешивает звонкие и глухие, твердые и мягкие согласные, не различает свистящие и шипящие, Р и Л, С и Ш и др. С такими детьми обязательно занимается логопед. Если же коррекционная работа вовремя не начата, то ошибки эти затрудняют развитие речи, не только устной, но и письменной.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Игра « Назови первый звук в слове»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Цель: </a:t>
            </a:r>
            <a:r>
              <a:rPr lang="ru-RU" dirty="0" smtClean="0">
                <a:solidFill>
                  <a:srgbClr val="002060"/>
                </a:solidFill>
              </a:rPr>
              <a:t>развивать фонематический слух, учить определять место звука в слове.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Взрослый показывает игрушку, например, собаку и предлагает определить, с какого звука начинается это слово. Затем показывает другие игрушки .Обращать внимание детей на то, что звуки надо произносить чётко.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9698" name="Picture 2" descr="Lava, купить Lava, Детские игрушки (Lava), Мягкие игрушки по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1296144" cy="1296144"/>
          </a:xfrm>
          <a:prstGeom prst="ellipse">
            <a:avLst/>
          </a:prstGeom>
          <a:noFill/>
        </p:spPr>
      </p:pic>
      <p:pic>
        <p:nvPicPr>
          <p:cNvPr id="29700" name="Picture 4" descr="Конспект открытого показа интегрированного развлечения (игро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725144"/>
            <a:ext cx="1011585" cy="1518896"/>
          </a:xfrm>
          <a:prstGeom prst="rect">
            <a:avLst/>
          </a:prstGeom>
          <a:noFill/>
        </p:spPr>
      </p:pic>
      <p:pic>
        <p:nvPicPr>
          <p:cNvPr id="29702" name="Picture 6" descr="Загадки про цыплят для 1 класс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573016"/>
            <a:ext cx="1152128" cy="1152128"/>
          </a:xfrm>
          <a:prstGeom prst="rect">
            <a:avLst/>
          </a:prstGeom>
          <a:noFill/>
        </p:spPr>
      </p:pic>
      <p:pic>
        <p:nvPicPr>
          <p:cNvPr id="29704" name="Picture 8" descr="Отзывы на стихи, современная литератур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573016"/>
            <a:ext cx="1661723" cy="1080120"/>
          </a:xfrm>
          <a:prstGeom prst="ellipse">
            <a:avLst/>
          </a:prstGeom>
          <a:noFill/>
        </p:spPr>
      </p:pic>
      <p:pic>
        <p:nvPicPr>
          <p:cNvPr id="29706" name="Picture 10" descr="ПЕСЕНКА ПРО МУРАВЬЯ. - Литература - Детская литератур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3717032"/>
            <a:ext cx="1018456" cy="1336724"/>
          </a:xfrm>
          <a:prstGeom prst="ellipse">
            <a:avLst/>
          </a:prstGeom>
          <a:noFill/>
        </p:spPr>
      </p:pic>
      <p:pic>
        <p:nvPicPr>
          <p:cNvPr id="29708" name="Picture 12" descr="Мягкая книжка Canpol babies Игрушка-кубик мягкий 2/805 Hotline.u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5085184"/>
            <a:ext cx="1396927" cy="108012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340768"/>
            <a:ext cx="741682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002060"/>
                </a:solidFill>
                <a:latin typeface="Helvetica Neue"/>
                <a:cs typeface="Arial" pitchFamily="34" charset="0"/>
              </a:rPr>
              <a:t>Цель: </a:t>
            </a:r>
            <a:r>
              <a:rPr lang="ru-RU" sz="1600" dirty="0" smtClean="0">
                <a:solidFill>
                  <a:srgbClr val="002060"/>
                </a:solidFill>
                <a:latin typeface="Helvetica Neue"/>
                <a:cs typeface="Arial" pitchFamily="34" charset="0"/>
              </a:rPr>
              <a:t>развивать фонематический слух, различать на слух слова, произнесённые неправильно, определять место звука в слове, делить слова на слоги, придумывать простые и сложные предложения.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2060"/>
              </a:solidFill>
              <a:latin typeface="Helvetica Neue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Helvetica Neue"/>
                <a:cs typeface="Arial" pitchFamily="34" charset="0"/>
              </a:rPr>
              <a:t>Незнайка гостил у бабушки в деревне и вот что он там видел. Слушайте внимательно и исправляйте ошибки.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</a:t>
            </a:r>
            <a:r>
              <a:rPr lang="ru-RU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прыгнула через забор.</a:t>
            </a:r>
            <a:b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</a:t>
            </a:r>
            <a:r>
              <a:rPr lang="ru-RU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ова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даёт вкусное молоко.</a:t>
            </a:r>
            <a:b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ошадь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жуёт сочную траву.</a:t>
            </a:r>
            <a:b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</a:t>
            </a:r>
            <a:r>
              <a:rPr lang="ru-RU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 ловит мышку.</a:t>
            </a:r>
            <a:b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Соба</a:t>
            </a:r>
            <a:r>
              <a:rPr lang="ru-RU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сторожит дом.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1187624" y="476672"/>
            <a:ext cx="5863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Игра « Исправь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Незнайкины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ошибки»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0" name="Picture 6" descr="Нод чтение художественной литерат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140968"/>
            <a:ext cx="1296144" cy="1296144"/>
          </a:xfrm>
          <a:prstGeom prst="ellipse">
            <a:avLst/>
          </a:prstGeom>
          <a:noFill/>
        </p:spPr>
      </p:pic>
      <p:pic>
        <p:nvPicPr>
          <p:cNvPr id="1032" name="Picture 8" descr="Наши лица - Форум района Строгино - Страница 5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924944"/>
            <a:ext cx="1253108" cy="1197092"/>
          </a:xfrm>
          <a:prstGeom prst="ellipse">
            <a:avLst/>
          </a:prstGeom>
          <a:noFill/>
        </p:spPr>
      </p:pic>
      <p:pic>
        <p:nvPicPr>
          <p:cNvPr id="1034" name="Picture 10" descr="Фото в галерее &quot;Лошадь картинки для детей&quot; - Фотография 1 @ Воскресенье, 07 апреля 2013 (11:58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3140968"/>
            <a:ext cx="1467043" cy="1296144"/>
          </a:xfrm>
          <a:prstGeom prst="ellipse">
            <a:avLst/>
          </a:prstGeom>
          <a:noFill/>
        </p:spPr>
      </p:pic>
      <p:pic>
        <p:nvPicPr>
          <p:cNvPr id="1036" name="Picture 12" descr="Кунхаунд и дети Характер, фото, описание пород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797152"/>
            <a:ext cx="1258897" cy="1224136"/>
          </a:xfrm>
          <a:prstGeom prst="ellipse">
            <a:avLst/>
          </a:prstGeom>
          <a:noFill/>
        </p:spPr>
      </p:pic>
      <p:pic>
        <p:nvPicPr>
          <p:cNvPr id="1038" name="Picture 14" descr="Обои: Чего надо? : качественные обои с кошками для рабочего стола 1280x1024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5085184"/>
            <a:ext cx="1440159" cy="1080119"/>
          </a:xfrm>
          <a:prstGeom prst="ellipse">
            <a:avLst/>
          </a:prstGeom>
          <a:noFill/>
        </p:spPr>
      </p:pic>
      <p:pic>
        <p:nvPicPr>
          <p:cNvPr id="1040" name="Picture 16" descr="Конкурс &quot;Comic-Con&quot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332656"/>
            <a:ext cx="602010" cy="144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68760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Цель: </a:t>
            </a:r>
            <a:r>
              <a:rPr lang="ru-RU" dirty="0" smtClean="0">
                <a:solidFill>
                  <a:srgbClr val="002060"/>
                </a:solidFill>
              </a:rPr>
              <a:t>развивать фонематический слух, слышать и называть слова с одинаковым звуком.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Взрослый произносит три-четыре слова, с заданным звуком: санки, кость, нос –  ребенок должен назвать одинаковый звук (с), который есть в этих словах.                                                                                                                               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5229200"/>
            <a:ext cx="3117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Мак – дым - сумка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4437112"/>
            <a:ext cx="33873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Лодка – стол – булка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717032"/>
            <a:ext cx="3551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Шапка – кошка – душ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620688"/>
            <a:ext cx="5838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Игра « Назови одинаковый звук в словах»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Игра « Добавь звук»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Цель: </a:t>
            </a:r>
            <a:r>
              <a:rPr lang="ru-RU" dirty="0" smtClean="0">
                <a:solidFill>
                  <a:srgbClr val="002060"/>
                </a:solidFill>
              </a:rPr>
              <a:t>развивать фонематический слух, слышать и называть слова с новым звуком.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Какое слово получится, если добавить в конце слова звук  </a:t>
            </a:r>
            <a:r>
              <a:rPr lang="ru-RU" b="1" dirty="0" smtClean="0">
                <a:solidFill>
                  <a:srgbClr val="002060"/>
                </a:solidFill>
              </a:rPr>
              <a:t>К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вол - волк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рыба - рыбак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завтра - завтрак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пар - парк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Добавить звук   </a:t>
            </a:r>
            <a:r>
              <a:rPr lang="ru-RU" b="1" dirty="0" smtClean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  в конце слова                                                                                                      спор - спорт  бор – борт  бра – брат                                                                                                       сор - сорт и </a:t>
            </a:r>
            <a:r>
              <a:rPr lang="ru-RU" dirty="0" err="1" smtClean="0">
                <a:solidFill>
                  <a:srgbClr val="002060"/>
                </a:solidFill>
              </a:rPr>
              <a:t>т.д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1026" name="Picture 2" descr="http://im1-tub-ru.yandex.net/i?id=286b6e62eff8ec422d574464413e25b8-4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68960"/>
            <a:ext cx="1131962" cy="840566"/>
          </a:xfrm>
          <a:prstGeom prst="ellipse">
            <a:avLst/>
          </a:prstGeom>
          <a:noFill/>
        </p:spPr>
      </p:pic>
      <p:pic>
        <p:nvPicPr>
          <p:cNvPr id="1030" name="Picture 6" descr="http://im0-tub-ru.yandex.net/i?id=bdbba41f4fe9725987dc31590d63067a-0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068960"/>
            <a:ext cx="968896" cy="726672"/>
          </a:xfrm>
          <a:prstGeom prst="ellipse">
            <a:avLst/>
          </a:prstGeom>
          <a:noFill/>
        </p:spPr>
      </p:pic>
      <p:pic>
        <p:nvPicPr>
          <p:cNvPr id="1032" name="Picture 8" descr="http://im3-tub-ru.yandex.net/i?id=73832b9a690ec205973fec8786f163c4-19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077072"/>
            <a:ext cx="1041236" cy="648072"/>
          </a:xfrm>
          <a:prstGeom prst="ellipse">
            <a:avLst/>
          </a:prstGeom>
          <a:noFill/>
        </p:spPr>
      </p:pic>
      <p:pic>
        <p:nvPicPr>
          <p:cNvPr id="1034" name="Picture 10" descr="http://im1-tub-ru.yandex.net/i?id=a0b0da92c88db2f7bebb83ecb38c95d5-40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3933056"/>
            <a:ext cx="701427" cy="884152"/>
          </a:xfrm>
          <a:prstGeom prst="ellipse">
            <a:avLst/>
          </a:prstGeom>
          <a:noFill/>
        </p:spPr>
      </p:pic>
      <p:pic>
        <p:nvPicPr>
          <p:cNvPr id="1036" name="Picture 12" descr="http://im1-tub-ru.yandex.net/i?id=6152fd73ab69b9d70cd91fb1b88340ab-09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5229200"/>
            <a:ext cx="790647" cy="648072"/>
          </a:xfrm>
          <a:prstGeom prst="ellipse">
            <a:avLst/>
          </a:prstGeom>
          <a:noFill/>
        </p:spPr>
      </p:pic>
      <p:pic>
        <p:nvPicPr>
          <p:cNvPr id="1038" name="Picture 14" descr="http://im3-tub-ru.yandex.net/i?id=652f053af6b74013a9db0d1c7e17b2f2-54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5157192"/>
            <a:ext cx="998612" cy="796765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Игра «Похлопаем – посчитаем»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Цель: </a:t>
            </a:r>
            <a:r>
              <a:rPr lang="ru-RU" dirty="0" smtClean="0">
                <a:solidFill>
                  <a:srgbClr val="002060"/>
                </a:solidFill>
              </a:rPr>
              <a:t>развивать фонематический слух, учить делить слова на слоги.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Взрослый объясняет ребенку, что есть короткие и длинные слова. Проговаривает их, интонационно разделяя на слоги. Совместно с ребенком произносит слова (</a:t>
            </a:r>
            <a:r>
              <a:rPr lang="ru-RU" dirty="0" err="1" smtClean="0">
                <a:solidFill>
                  <a:srgbClr val="002060"/>
                </a:solidFill>
              </a:rPr>
              <a:t>па-па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ло-па-та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ба-ле-ри-на</a:t>
            </a:r>
            <a:r>
              <a:rPr lang="ru-RU" dirty="0" smtClean="0">
                <a:solidFill>
                  <a:srgbClr val="002060"/>
                </a:solidFill>
              </a:rPr>
              <a:t>), отхлопывая слоги. Более сложный вариант -  предложить ребенку самостоятельно отхлопать количество слогов в слове.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1506" name="Picture 2" descr="http://im3-tub-ru.yandex.net/i?id=bfd13e65c9a96a37e74f446b8c2be01a-7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1152128" cy="1152128"/>
          </a:xfrm>
          <a:prstGeom prst="ellipse">
            <a:avLst/>
          </a:prstGeom>
          <a:noFill/>
        </p:spPr>
      </p:pic>
      <p:pic>
        <p:nvPicPr>
          <p:cNvPr id="21508" name="Picture 4" descr="http://im0-tub-ru.yandex.net/i?id=bd6698178e5422453fc43978e1b55448-6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645024"/>
            <a:ext cx="1368152" cy="996702"/>
          </a:xfrm>
          <a:prstGeom prst="roundRect">
            <a:avLst/>
          </a:prstGeom>
          <a:noFill/>
        </p:spPr>
      </p:pic>
      <p:pic>
        <p:nvPicPr>
          <p:cNvPr id="21510" name="Picture 6" descr="http://im0-tub-ru.yandex.net/i?id=757f2bcaf0fb1bcdfd3abc072db35803-117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429000"/>
            <a:ext cx="1209675" cy="1428750"/>
          </a:xfrm>
          <a:prstGeom prst="roundRect">
            <a:avLst/>
          </a:prstGeom>
          <a:noFill/>
        </p:spPr>
      </p:pic>
      <p:pic>
        <p:nvPicPr>
          <p:cNvPr id="21512" name="Picture 8" descr="http://im0-tub-ru.yandex.net/i?id=d48ecf8d7ed3d0f8f0724023e76934d6-126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429000"/>
            <a:ext cx="1284734" cy="1284734"/>
          </a:xfrm>
          <a:prstGeom prst="ellipse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flipH="1">
            <a:off x="899592" y="4797152"/>
            <a:ext cx="125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БЕЛ - 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2915816" y="48691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ЛИ - СА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4860032" y="5085184"/>
            <a:ext cx="118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ПЕ - ТУХ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6660232" y="4941168"/>
            <a:ext cx="197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ЦЫП – ЛЁ - НОК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619672" y="2636912"/>
            <a:ext cx="6336704" cy="707886"/>
          </a:xfrm>
          <a:prstGeom prst="rect">
            <a:avLst/>
          </a:prstGeom>
          <a:noFill/>
          <a:ln w="34925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67</Template>
  <TotalTime>399</TotalTime>
  <Words>180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67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45</cp:revision>
  <dcterms:created xsi:type="dcterms:W3CDTF">2014-12-18T18:25:36Z</dcterms:created>
  <dcterms:modified xsi:type="dcterms:W3CDTF">2014-12-21T17:56:39Z</dcterms:modified>
</cp:coreProperties>
</file>