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93" r:id="rId2"/>
    <p:sldMasterId id="2147483697" r:id="rId3"/>
    <p:sldMasterId id="2147483838" r:id="rId4"/>
  </p:sldMasterIdLst>
  <p:notesMasterIdLst>
    <p:notesMasterId r:id="rId29"/>
  </p:notesMasterIdLst>
  <p:sldIdLst>
    <p:sldId id="256" r:id="rId5"/>
    <p:sldId id="257" r:id="rId6"/>
    <p:sldId id="27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2" r:id="rId19"/>
    <p:sldId id="269" r:id="rId20"/>
    <p:sldId id="271" r:id="rId21"/>
    <p:sldId id="273" r:id="rId22"/>
    <p:sldId id="274" r:id="rId23"/>
    <p:sldId id="275" r:id="rId24"/>
    <p:sldId id="276" r:id="rId25"/>
    <p:sldId id="277" r:id="rId26"/>
    <p:sldId id="280" r:id="rId27"/>
    <p:sldId id="27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A6C"/>
    <a:srgbClr val="FEECE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6F1D4C7-12B1-4EE4-A5F1-396D61404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911F-1035-4903-B18C-6563B0E29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1A0C7-97EE-4606-969E-217791C7F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3CE4B-540A-43D9-AF23-4343F0D62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1DB54-A842-457F-B3B2-33BD15DE0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B563-06A3-4E93-BB1B-F088239B7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AE444-241F-4E77-ACFC-DA993DE95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FDE79-C78B-4CF3-828F-F93548D4D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39554-8C94-46C5-B63D-7E8879DD9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67BCC-5455-43AA-AF1D-B7FF2D94F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0B91-81C0-45AC-8CAB-9786B6ECB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B84D-A05D-441D-A5A9-B2FCB4AA1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41DEA-C24D-4DD1-856A-D86AF8BB4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3377C-7103-4941-9EFA-151766B91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8E510-733C-4DE3-88CA-8AD33DBAF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01BF2-FF26-4AAD-8D67-4A7F7C6E4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1E055-E49F-40C0-9EFE-19AC08392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167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167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A343-07E4-4560-A31F-5FBFD6E93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57E01-F52B-405B-BF96-65AAFADC5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AC1F9-7E63-432F-9333-895FC849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026C-5D7A-4A45-AD9F-21B2FA844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7A80F-07F5-4490-95B3-18A5FC14E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58360-BACD-4501-B621-6845AF7C1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D081-43DC-42E0-B36E-877513FD0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4A91-117D-4BAF-83B9-63CC3AB3D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4861-7F2E-4391-9D47-454A974E8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AA85-099D-4756-8447-CB523EEA8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4195-7BD5-4182-AEE8-1C8099B59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0D552-1E74-4021-8336-00A24A5B6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FD0F-DE31-4783-B333-D45681ED1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0EAA8-8FE4-4560-9716-3EF429762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B32AC-BCAD-4C83-8636-65419A64E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8D8C-9EE4-4424-B00B-DE4856938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9918-B6F2-4E4A-BE3C-597918884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1C4A0-79CA-47E2-AD4A-48B1F8E9E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2AD79-0147-458B-8CE5-BEBDFAD96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FAB55-AE05-4FB7-BB9E-16ACAB470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35F7-D2DA-4559-B227-D5A42DF27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6442-6305-447B-AA4C-96D015440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0C6B-9FB5-43C5-A7DF-918A3D648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A8197-0245-470B-969C-5AA879731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FF744-66CD-4074-A3F4-B5051DB1D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F2834-64B3-42DE-A83E-F6B011972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4956-1C7C-4363-BBDD-03AFCFF57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81A05-73A0-4E4F-83DF-38512052B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4C63-A2F1-472F-8887-D63A30463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94AC1-6040-4A80-8D0E-F7E975266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08BEC31-55DE-4EF0-874C-0FCD77E30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171A5654-0683-4975-AE37-9896CCC75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080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3081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cs typeface="+mn-cs"/>
              </a:endParaRPr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09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11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12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13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313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312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3127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28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29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3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3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311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09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9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308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6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06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08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6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09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106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09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65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5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5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6B5FC684-67B9-4E9E-A77F-DC5801D50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10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207C52A-9A36-48D5-B362-B2AA46613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4001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4002" r:id="rId9"/>
    <p:sldLayoutId id="2147483996" r:id="rId10"/>
    <p:sldLayoutId id="214748399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36988" y="2387600"/>
            <a:ext cx="5329237" cy="4292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Игры и игровые упражнения для развития грамматического строя речи.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i="1" dirty="0" smtClean="0"/>
              <a:t>Составители</a:t>
            </a:r>
            <a:r>
              <a:rPr lang="ru-RU" sz="1600" i="1" dirty="0" smtClean="0"/>
              <a:t>: </a:t>
            </a:r>
            <a:r>
              <a:rPr lang="ru-RU" sz="1600" i="1" u="sng" dirty="0" smtClean="0"/>
              <a:t>Михайлова Екатерина Васильевна,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i="1" dirty="0" smtClean="0"/>
              <a:t> учитель - логопед,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i="1" dirty="0" smtClean="0"/>
              <a:t>высшая квалификационная категория.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i="1" u="sng" dirty="0" smtClean="0"/>
              <a:t>Злобина Ольга Васильевна</a:t>
            </a:r>
            <a:r>
              <a:rPr lang="ru-RU" sz="1600" i="1" dirty="0" smtClean="0"/>
              <a:t>, учитель – логопед,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i="1" dirty="0" smtClean="0"/>
              <a:t>первая квалификационная категория.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i="1" dirty="0" smtClean="0"/>
              <a:t>2014-2015 г.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755650" y="548680"/>
            <a:ext cx="6480175" cy="503387"/>
          </a:xfrm>
          <a:prstGeom prst="rect">
            <a:avLst/>
          </a:prstGeom>
          <a:extLst>
            <a:ext uri="{AF507438-7753-43E0-B8FC-AC1667EBCBE1}"/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400" b="1" i="1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/>
                <a:cs typeface="Arial"/>
              </a:rPr>
              <a:t>Занимательная 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889174" y="1340768"/>
            <a:ext cx="5978177" cy="503461"/>
          </a:xfrm>
          <a:prstGeom prst="rect">
            <a:avLst/>
          </a:prstGeom>
          <a:extLst>
            <a:ext uri="{AF507438-7753-43E0-B8FC-AC1667EBCBE1}"/>
          </a:extLst>
        </p:spPr>
        <p:txBody>
          <a:bodyPr wrap="none" fromWordArt="1" anchor="b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400" b="1" i="1" kern="10" dirty="0">
                <a:ln w="9525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/>
                <a:ea typeface="+mj-ea"/>
                <a:cs typeface="Arial"/>
              </a:rPr>
              <a:t>грамматика 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339975" y="1989138"/>
            <a:ext cx="25923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>
              <a:ln w="9525">
                <a:solidFill>
                  <a:schemeClr val="bg2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0246" name="Picture 7" descr="D:\фото\фото январь 12\DSC049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2403475"/>
            <a:ext cx="37433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5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685800" y="115888"/>
            <a:ext cx="6694488" cy="720725"/>
          </a:xfrm>
        </p:spPr>
        <p:txBody>
          <a:bodyPr/>
          <a:lstStyle/>
          <a:p>
            <a:pPr algn="ctr">
              <a:defRPr/>
            </a:pP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СЫЩИКИ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179388" y="836613"/>
            <a:ext cx="7416800" cy="5832475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«Бывает – не бывает» – употребление предлогов.</a:t>
            </a:r>
          </a:p>
          <a:p>
            <a:pPr algn="l">
              <a:defRPr/>
            </a:pPr>
            <a:endParaRPr lang="ru-RU" sz="2800" dirty="0"/>
          </a:p>
        </p:txBody>
      </p:sp>
      <p:pic>
        <p:nvPicPr>
          <p:cNvPr id="19460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916113"/>
            <a:ext cx="619283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685800" y="115888"/>
            <a:ext cx="6550025" cy="649287"/>
          </a:xfrm>
        </p:spPr>
        <p:txBody>
          <a:bodyPr/>
          <a:lstStyle/>
          <a:p>
            <a:pPr algn="ctr">
              <a:defRPr/>
            </a:pP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СЫЩИКИ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179388" y="692150"/>
            <a:ext cx="7488237" cy="597693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«На поляне» – употребление сложных предлогов.</a:t>
            </a:r>
          </a:p>
          <a:p>
            <a:pPr algn="l">
              <a:defRPr/>
            </a:pPr>
            <a:endParaRPr lang="ru-RU" sz="2800" dirty="0" smtClean="0"/>
          </a:p>
          <a:p>
            <a:pPr algn="l">
              <a:defRPr/>
            </a:pPr>
            <a:endParaRPr lang="ru-RU" sz="2800" dirty="0"/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773238"/>
            <a:ext cx="62420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468313" y="260350"/>
            <a:ext cx="6965950" cy="647700"/>
          </a:xfrm>
        </p:spPr>
        <p:txBody>
          <a:bodyPr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«ШАПКА – НЕВИДИМКА» - </a:t>
            </a:r>
            <a:endParaRPr lang="ru-RU" dirty="0"/>
          </a:p>
        </p:txBody>
      </p:sp>
      <p:sp>
        <p:nvSpPr>
          <p:cNvPr id="21507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79388" y="836613"/>
            <a:ext cx="7416800" cy="5761037"/>
          </a:xfrm>
        </p:spPr>
        <p:txBody>
          <a:bodyPr/>
          <a:lstStyle/>
          <a:p>
            <a:pPr algn="l"/>
            <a:r>
              <a:rPr lang="ru-RU" sz="2400" smtClean="0"/>
              <a:t>образование существительных в родительном падеже множественного числа.</a:t>
            </a:r>
          </a:p>
          <a:p>
            <a:pPr algn="l"/>
            <a:endParaRPr lang="ru-RU" sz="280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773238"/>
            <a:ext cx="6080125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685800" y="115888"/>
            <a:ext cx="7772400" cy="649287"/>
          </a:xfrm>
        </p:spPr>
        <p:txBody>
          <a:bodyPr/>
          <a:lstStyle/>
          <a:p>
            <a:pPr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Bradley Hand ITC" pitchFamily="66" charset="0"/>
              </a:rPr>
              <a:t>СЛЕДОПЫТЫ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250825" y="692150"/>
            <a:ext cx="8785225" cy="597693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«Один – много», «Чего не стало?», </a:t>
            </a:r>
          </a:p>
          <a:p>
            <a:pPr algn="l">
              <a:defRPr/>
            </a:pPr>
            <a:r>
              <a:rPr lang="ru-RU" sz="2800" dirty="0" smtClean="0"/>
              <a:t> «Сколько чего?».</a:t>
            </a:r>
          </a:p>
          <a:p>
            <a:pPr algn="l">
              <a:defRPr/>
            </a:pPr>
            <a:endParaRPr lang="ru-RU" sz="2800" dirty="0"/>
          </a:p>
        </p:txBody>
      </p:sp>
      <p:pic>
        <p:nvPicPr>
          <p:cNvPr id="22532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1974850"/>
            <a:ext cx="60833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685800" y="188913"/>
            <a:ext cx="7772400" cy="576262"/>
          </a:xfrm>
        </p:spPr>
        <p:txBody>
          <a:bodyPr/>
          <a:lstStyle/>
          <a:p>
            <a:pPr>
              <a:defRPr/>
            </a:pPr>
            <a:r>
              <a:rPr lang="ru-RU" sz="3600" b="1" i="1" dirty="0">
                <a:solidFill>
                  <a:srgbClr val="C00000"/>
                </a:solidFill>
                <a:latin typeface="Bradley Hand ITC" pitchFamily="66" charset="0"/>
              </a:rPr>
              <a:t>СЛЕДОПЫТЫ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323850" y="765175"/>
            <a:ext cx="8496300" cy="5903913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dirty="0" smtClean="0"/>
              <a:t>«Какой? Какая? Какое?» – образование прилагательных от </a:t>
            </a:r>
            <a:r>
              <a:rPr lang="ru-RU" smtClean="0"/>
              <a:t>существительных.</a:t>
            </a:r>
            <a:endParaRPr lang="ru-RU" dirty="0" smtClean="0"/>
          </a:p>
        </p:txBody>
      </p:sp>
      <p:pic>
        <p:nvPicPr>
          <p:cNvPr id="23556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1916113"/>
            <a:ext cx="6337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395288" y="115888"/>
            <a:ext cx="8062912" cy="720725"/>
          </a:xfrm>
        </p:spPr>
        <p:txBody>
          <a:bodyPr/>
          <a:lstStyle/>
          <a:p>
            <a:pPr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Bradley Hand ITC" pitchFamily="66" charset="0"/>
              </a:rPr>
              <a:t>ТАИНСТВЕННЫЙ ЛЕС ( авторское)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323850" y="765175"/>
            <a:ext cx="8496300" cy="5903913"/>
          </a:xfrm>
        </p:spPr>
        <p:txBody>
          <a:bodyPr/>
          <a:lstStyle/>
          <a:p>
            <a:pPr algn="l">
              <a:defRPr/>
            </a:pPr>
            <a:r>
              <a:rPr lang="ru-RU" sz="2400" smtClean="0"/>
              <a:t>Цель: упражнять в умении употреблять притяжательные прилагательные; порядковых числительных и предлогов перед, после, между и др.; существительные с уменьшительно-ласкательными суффиксами; согласовывать существительные с числительными.</a:t>
            </a:r>
          </a:p>
        </p:txBody>
      </p:sp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2855913"/>
            <a:ext cx="51847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3600" b="1" i="1" dirty="0" smtClean="0">
                <a:solidFill>
                  <a:srgbClr val="FFFF00"/>
                </a:solidFill>
                <a:latin typeface="Bradley Hand ITC" pitchFamily="66" charset="0"/>
                <a:ea typeface="+mn-ea"/>
                <a:cs typeface="+mn-cs"/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  <a:latin typeface="Bradley Hand ITC" pitchFamily="66" charset="0"/>
                <a:ea typeface="+mn-ea"/>
                <a:cs typeface="+mn-cs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Bradley Hand ITC" pitchFamily="66" charset="0"/>
                <a:ea typeface="+mn-ea"/>
                <a:cs typeface="+mn-cs"/>
              </a:rPr>
              <a:t>ЗООПАРК </a:t>
            </a:r>
            <a:r>
              <a:rPr lang="ru-RU" sz="3600" b="1" i="1" dirty="0">
                <a:solidFill>
                  <a:srgbClr val="C00000"/>
                </a:solidFill>
                <a:latin typeface="Bradley Hand ITC" pitchFamily="66" charset="0"/>
                <a:ea typeface="+mn-ea"/>
                <a:cs typeface="+mn-cs"/>
              </a:rPr>
              <a:t>(авторское)</a:t>
            </a:r>
            <a:r>
              <a:rPr lang="ru-RU" sz="3200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250825" y="765175"/>
            <a:ext cx="8642350" cy="5832475"/>
          </a:xfrm>
        </p:spPr>
        <p:txBody>
          <a:bodyPr/>
          <a:lstStyle/>
          <a:p>
            <a:pPr algn="l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Цель – упражнять в умении называть животных и их детёнышей.</a:t>
            </a:r>
          </a:p>
          <a:p>
            <a:pPr algn="l">
              <a:defRPr/>
            </a:pPr>
            <a:endParaRPr lang="ru-RU" sz="2800" dirty="0">
              <a:solidFill>
                <a:srgbClr val="FFFF00"/>
              </a:solidFill>
            </a:endParaRPr>
          </a:p>
          <a:p>
            <a:pPr algn="l">
              <a:defRPr/>
            </a:pPr>
            <a:endParaRPr lang="ru-RU" dirty="0"/>
          </a:p>
          <a:p>
            <a:pPr algn="l">
              <a:defRPr/>
            </a:pPr>
            <a:endParaRPr lang="ru-RU" sz="2400" dirty="0"/>
          </a:p>
        </p:txBody>
      </p:sp>
      <p:pic>
        <p:nvPicPr>
          <p:cNvPr id="25604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1773238"/>
            <a:ext cx="5867400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850" y="1484313"/>
            <a:ext cx="8496300" cy="5184775"/>
          </a:xfrm>
        </p:spPr>
        <p:txBody>
          <a:bodyPr rtlCol="0"/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«Сестрица Алёнушка и братец Иванушка».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Цель – упражнять в умении называть животных и их детёнышей.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8064895" cy="1224135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Путешествие продолжается – сказка начинается!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97063" y="2781300"/>
            <a:ext cx="52578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4895" cy="648072"/>
          </a:xfrm>
        </p:spPr>
        <p:txBody>
          <a:bodyPr/>
          <a:lstStyle/>
          <a:p>
            <a:pPr marL="0" indent="0" algn="ctr" eaLnBrk="1" fontAlgn="auto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rgbClr val="5DCEAF">
                    <a:lumMod val="50000"/>
                  </a:srgbClr>
                </a:solidFill>
                <a:effectLst/>
                <a:ea typeface="+mn-ea"/>
                <a:cs typeface="+mn-cs"/>
              </a:rPr>
              <a:t>«</a:t>
            </a:r>
            <a:r>
              <a:rPr lang="ru-RU" sz="2800" dirty="0" smtClean="0">
                <a:solidFill>
                  <a:srgbClr val="5DCEAF">
                    <a:lumMod val="50000"/>
                  </a:srgbClr>
                </a:solidFill>
                <a:effectLst/>
                <a:ea typeface="+mn-ea"/>
                <a:cs typeface="+mn-cs"/>
              </a:rPr>
              <a:t>Семья Змея Горыныча».</a:t>
            </a:r>
            <a:r>
              <a:rPr lang="ru-RU" sz="2800" dirty="0">
                <a:solidFill>
                  <a:srgbClr val="5DCEAF">
                    <a:lumMod val="50000"/>
                  </a:srgbClr>
                </a:solidFill>
                <a:effectLst/>
                <a:ea typeface="+mn-ea"/>
                <a:cs typeface="+mn-cs"/>
              </a:rPr>
              <a:t/>
            </a:r>
            <a:br>
              <a:rPr lang="ru-RU" sz="2800" dirty="0">
                <a:solidFill>
                  <a:srgbClr val="5DCEAF">
                    <a:lumMod val="50000"/>
                  </a:srgb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27651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0825" y="692150"/>
            <a:ext cx="8642350" cy="5976938"/>
          </a:xfrm>
        </p:spPr>
        <p:txBody>
          <a:bodyPr/>
          <a:lstStyle/>
          <a:p>
            <a:pPr eaLnBrk="1" hangingPunct="1"/>
            <a:r>
              <a:rPr lang="ru-RU" smtClean="0"/>
              <a:t>Цель – упражнять в умении согласовывать числительные с существительными (1-3-5).</a:t>
            </a:r>
          </a:p>
          <a:p>
            <a:pPr eaLnBrk="1" hangingPunct="1"/>
            <a:endParaRPr lang="ru-RU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1700213"/>
            <a:ext cx="6180137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175351" cy="576064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«Красная Шапочка».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675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0825" y="765175"/>
            <a:ext cx="8569325" cy="5759450"/>
          </a:xfrm>
        </p:spPr>
        <p:txBody>
          <a:bodyPr/>
          <a:lstStyle/>
          <a:p>
            <a:pPr eaLnBrk="1" hangingPunct="1"/>
            <a:r>
              <a:rPr lang="ru-RU" smtClean="0"/>
              <a:t>Цель – упражнять в построении фраз на основе пространственной ориентировки.</a:t>
            </a:r>
          </a:p>
          <a:p>
            <a:pPr eaLnBrk="1" hangingPunct="1"/>
            <a:endParaRPr lang="ru-RU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1700213"/>
            <a:ext cx="360045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00608"/>
            <a:ext cx="5328592" cy="664076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Грамматика – это строй речи, иначе говоря, те закономерности, по  которым в языке образуются и соединяются слова.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Для того чтобы в речи ребёнка не закреплялись неправильные слова, необходимы специальные грамматические игры.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Цель таких игр – автоматизация правильных (нормативных) вариантов словообразования и словоизменения.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Игры дают возможность познакомить дошкольников с грамматическими формами родного языка.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Дети в процессе игры осознают смысл каждой грамматической формы и учатся правильно употреблять их в собственной речи.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Вместе с гномиком Лучиком дети отправляются в сказочное путешествие в удивительную страну занимательной грамматики.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651500" y="836613"/>
            <a:ext cx="3313113" cy="4895850"/>
          </a:xfrm>
        </p:spPr>
        <p:txBody>
          <a:bodyPr/>
          <a:lstStyle/>
          <a:p>
            <a:pPr marL="2209800" lvl="4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i="1" smtClean="0"/>
          </a:p>
        </p:txBody>
      </p:sp>
      <p:pic>
        <p:nvPicPr>
          <p:cNvPr id="11268" name="Picture 4" descr="C:\Users\ДОМ\Desktop\фото\P21480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836613"/>
            <a:ext cx="3330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175351" cy="576064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«Волк и семеро козлят».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endParaRPr lang="ru-RU" dirty="0"/>
          </a:p>
        </p:txBody>
      </p:sp>
      <p:sp>
        <p:nvSpPr>
          <p:cNvPr id="2969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825" y="692150"/>
            <a:ext cx="8642350" cy="6049963"/>
          </a:xfrm>
        </p:spPr>
        <p:txBody>
          <a:bodyPr/>
          <a:lstStyle/>
          <a:p>
            <a:pPr eaLnBrk="1" hangingPunct="1"/>
            <a:r>
              <a:rPr lang="ru-RU" smtClean="0"/>
              <a:t>Цель – упражнять в употреблении пространственных предлогов.</a:t>
            </a:r>
          </a:p>
          <a:p>
            <a:pPr eaLnBrk="1" hangingPunct="1"/>
            <a:endParaRPr lang="ru-RU" smtClean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268413"/>
            <a:ext cx="7091363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16633"/>
            <a:ext cx="7175351" cy="576064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«Гуси - лебеди».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endParaRPr lang="ru-RU" dirty="0"/>
          </a:p>
        </p:txBody>
      </p:sp>
      <p:sp>
        <p:nvSpPr>
          <p:cNvPr id="307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850" y="620713"/>
            <a:ext cx="8569325" cy="5976937"/>
          </a:xfrm>
        </p:spPr>
        <p:txBody>
          <a:bodyPr/>
          <a:lstStyle/>
          <a:p>
            <a:pPr eaLnBrk="1" hangingPunct="1"/>
            <a:r>
              <a:rPr lang="ru-RU" smtClean="0"/>
              <a:t>Цель – упражнять в употреблении слов с уменьшительно-ласкательными суффиксами.</a:t>
            </a:r>
          </a:p>
          <a:p>
            <a:pPr eaLnBrk="1" hangingPunct="1"/>
            <a:endParaRPr lang="ru-RU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1557338"/>
            <a:ext cx="666115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16633"/>
            <a:ext cx="7175351" cy="576064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«Теремок».</a:t>
            </a:r>
            <a:br>
              <a:rPr lang="ru-RU" sz="2800" dirty="0" smtClean="0">
                <a:solidFill>
                  <a:srgbClr val="C00000"/>
                </a:solidFill>
                <a:effectLst/>
              </a:rPr>
            </a:br>
            <a:endParaRPr lang="ru-RU" dirty="0"/>
          </a:p>
        </p:txBody>
      </p:sp>
      <p:sp>
        <p:nvSpPr>
          <p:cNvPr id="3174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825" y="692150"/>
            <a:ext cx="8497888" cy="5976938"/>
          </a:xfrm>
        </p:spPr>
        <p:txBody>
          <a:bodyPr/>
          <a:lstStyle/>
          <a:p>
            <a:pPr eaLnBrk="1" hangingPunct="1"/>
            <a:r>
              <a:rPr lang="ru-RU" smtClean="0"/>
              <a:t>Цель – упражнять в употреблении порядковых числительных.</a:t>
            </a:r>
          </a:p>
          <a:p>
            <a:pPr eaLnBrk="1" hangingPunct="1"/>
            <a:endParaRPr lang="ru-RU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6025" y="1341438"/>
            <a:ext cx="383381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175351" cy="1080120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Сказки на новый лад.</a:t>
            </a:r>
            <a:br>
              <a:rPr lang="ru-RU" sz="2800" dirty="0" smtClean="0">
                <a:solidFill>
                  <a:srgbClr val="C00000"/>
                </a:solidFill>
                <a:effectLst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</a:rPr>
              <a:t>«Репка». «Теремок».</a:t>
            </a:r>
            <a:r>
              <a:rPr lang="ru-RU" sz="2800" dirty="0">
                <a:solidFill>
                  <a:srgbClr val="C00000"/>
                </a:solidFill>
                <a:effectLst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</a:rPr>
            </a:br>
            <a:endParaRPr lang="ru-RU" dirty="0"/>
          </a:p>
        </p:txBody>
      </p:sp>
      <p:sp>
        <p:nvSpPr>
          <p:cNvPr id="3277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850" y="1196975"/>
            <a:ext cx="8569325" cy="5472113"/>
          </a:xfrm>
        </p:spPr>
        <p:txBody>
          <a:bodyPr/>
          <a:lstStyle/>
          <a:p>
            <a:pPr eaLnBrk="1" hangingPunct="1"/>
            <a:r>
              <a:rPr lang="ru-RU" smtClean="0"/>
              <a:t>Цель – развивать связную речь (составить новую сказку, изменив порядок появления героев).</a:t>
            </a:r>
          </a:p>
          <a:p>
            <a:pPr eaLnBrk="1" hangingPunct="1"/>
            <a:endParaRPr lang="ru-RU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2047875"/>
            <a:ext cx="40322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8064896" cy="720079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rgbClr val="4E67C8">
                    <a:lumMod val="50000"/>
                  </a:srgbClr>
                </a:solidFill>
              </a:rPr>
              <a:t>Грамматические игры с занимательными, сказочными сюжетами вызывают интерес и яркий эмоциональный </a:t>
            </a:r>
            <a:r>
              <a:rPr lang="ru-RU" sz="1800" dirty="0" smtClean="0">
                <a:solidFill>
                  <a:srgbClr val="4E67C8">
                    <a:lumMod val="50000"/>
                  </a:srgbClr>
                </a:solidFill>
              </a:rPr>
              <a:t>настрой!</a:t>
            </a:r>
            <a:r>
              <a:rPr lang="ru-RU" sz="1800" dirty="0">
                <a:solidFill>
                  <a:srgbClr val="4E67C8">
                    <a:lumMod val="50000"/>
                  </a:srgbClr>
                </a:solidFill>
              </a:rPr>
              <a:t/>
            </a:r>
            <a:br>
              <a:rPr lang="ru-RU" sz="1800" dirty="0">
                <a:solidFill>
                  <a:srgbClr val="4E67C8">
                    <a:lumMod val="50000"/>
                  </a:srgbClr>
                </a:solidFill>
              </a:rPr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388" y="836613"/>
            <a:ext cx="8856662" cy="59055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dirty="0" smtClean="0"/>
              <a:t>Процесс формирования и развития лексико-грамматического строя речи проходит более увлекательно и эффективно с помощью следующих приёмов:</a:t>
            </a:r>
          </a:p>
          <a:p>
            <a:pPr marL="342900" indent="-342900" eaLnBrk="1" fontAlgn="auto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</a:rPr>
              <a:t>с</a:t>
            </a:r>
            <a:r>
              <a:rPr lang="ru-RU" sz="2600" dirty="0" smtClean="0">
                <a:solidFill>
                  <a:schemeClr val="tx1"/>
                </a:solidFill>
              </a:rPr>
              <a:t>оздание игровых ситуаций;</a:t>
            </a:r>
          </a:p>
          <a:p>
            <a:pPr marL="342900" indent="-342900" eaLnBrk="1" fontAlgn="auto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</a:rPr>
              <a:t>в</a:t>
            </a:r>
            <a:r>
              <a:rPr lang="ru-RU" sz="2600" dirty="0" smtClean="0">
                <a:solidFill>
                  <a:schemeClr val="tx1"/>
                </a:solidFill>
              </a:rPr>
              <a:t>ведение сказочных персонажей;</a:t>
            </a:r>
          </a:p>
          <a:p>
            <a:pPr marL="342900" indent="-342900" eaLnBrk="1" fontAlgn="auto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schemeClr val="tx1"/>
                </a:solidFill>
              </a:rPr>
              <a:t>и</a:t>
            </a:r>
            <a:r>
              <a:rPr lang="ru-RU" sz="2600" dirty="0" smtClean="0">
                <a:solidFill>
                  <a:schemeClr val="tx1"/>
                </a:solidFill>
              </a:rPr>
              <a:t>спользование мелких объёмных и плоских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     игрушек.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Эти приёмы помогают создать непринужденную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dirty="0">
                <a:solidFill>
                  <a:schemeClr val="tx1"/>
                </a:solidFill>
              </a:rPr>
              <a:t>о</a:t>
            </a:r>
            <a:r>
              <a:rPr lang="ru-RU" sz="2600" dirty="0" smtClean="0">
                <a:solidFill>
                  <a:schemeClr val="tx1"/>
                </a:solidFill>
              </a:rPr>
              <a:t>бстановку, активизировать внимание детей, поддерживать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интерес к изучаемому материалу, доставляя радость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самовыражения и вызывая положительные эмоции!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600" b="1" dirty="0" smtClean="0">
              <a:solidFill>
                <a:srgbClr val="FF0000"/>
              </a:solidFill>
            </a:endParaRP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 </a:t>
            </a:r>
            <a:r>
              <a:rPr lang="ru-RU" sz="2900" b="1" dirty="0" smtClean="0">
                <a:solidFill>
                  <a:srgbClr val="FF0000"/>
                </a:solidFill>
              </a:rPr>
              <a:t>Играйте,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                 думайте,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9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900" b="1" dirty="0" smtClean="0">
                <a:solidFill>
                  <a:schemeClr val="accent4">
                    <a:lumMod val="50000"/>
                  </a:schemeClr>
                </a:solidFill>
              </a:rPr>
              <a:t>фантазируйте,</a:t>
            </a:r>
            <a:r>
              <a:rPr lang="ru-RU" sz="2900" b="1" dirty="0" smtClean="0">
                <a:solidFill>
                  <a:srgbClr val="FF0000"/>
                </a:solidFill>
              </a:rPr>
              <a:t>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900" b="1" dirty="0" smtClean="0">
                <a:solidFill>
                  <a:srgbClr val="FF0000"/>
                </a:solidFill>
              </a:rPr>
              <a:t>                              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900" b="1" dirty="0">
                <a:solidFill>
                  <a:srgbClr val="FF0000"/>
                </a:solidFill>
              </a:rPr>
              <a:t> </a:t>
            </a:r>
            <a:r>
              <a:rPr lang="ru-RU" sz="2900" b="1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ru-RU" sz="2900" b="1" dirty="0" smtClean="0">
                <a:solidFill>
                  <a:srgbClr val="7030A0"/>
                </a:solidFill>
              </a:rPr>
              <a:t>сочиняйте!!!</a:t>
            </a:r>
            <a:endParaRPr lang="ru-RU" sz="2900" dirty="0" smtClean="0"/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3500" b="1" dirty="0" smtClean="0">
              <a:solidFill>
                <a:srgbClr val="C00000"/>
              </a:solidFill>
            </a:endParaRP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3500" b="1" dirty="0">
                <a:solidFill>
                  <a:srgbClr val="C00000"/>
                </a:solidFill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</a:rPr>
              <a:t>                  Спасибо за внимание!</a:t>
            </a:r>
            <a:endParaRPr lang="ru-RU" sz="3500" b="1" dirty="0">
              <a:solidFill>
                <a:srgbClr val="C00000"/>
              </a:solidFill>
            </a:endParaRP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2609850"/>
            <a:ext cx="2319337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175351" cy="792087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kern="0" dirty="0" smtClean="0">
                <a:solidFill>
                  <a:srgbClr val="002060"/>
                </a:solidFill>
                <a:effectLst/>
                <a:latin typeface="Comic Sans MS"/>
                <a:ea typeface="+mn-ea"/>
                <a:cs typeface="+mn-cs"/>
              </a:rPr>
              <a:t>Задачи:</a:t>
            </a:r>
            <a:endParaRPr lang="ru-RU" sz="4000" dirty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125538"/>
            <a:ext cx="8207375" cy="5399087"/>
          </a:xfrm>
        </p:spPr>
        <p:txBody>
          <a:bodyPr/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ru-RU" sz="3200" smtClean="0"/>
              <a:t>Формировать и развивать лексико-грамматические категории у детей дошкольного возраста;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ru-RU" sz="3200" smtClean="0"/>
              <a:t>Формировать языковое чутьё, умение чувствовать и понимать лексические оттенки слов;</a:t>
            </a:r>
          </a:p>
          <a:p>
            <a:pPr marL="342900" indent="-342900" eaLnBrk="1" hangingPunct="1">
              <a:buFont typeface="Arial" charset="0"/>
              <a:buChar char="•"/>
            </a:pPr>
            <a:r>
              <a:rPr lang="ru-RU" sz="3200" smtClean="0"/>
              <a:t>Развивать наблюдательность за родным словом, чуткость и интерес к форме своей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3743325" cy="5122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b="1" i="1" u="sng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Ä"/>
              <a:defRPr/>
            </a:pPr>
            <a:endParaRPr lang="ru-RU" sz="20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6263" name="WordArt 7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68313" y="327025"/>
            <a:ext cx="8085137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i="1" kern="1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Волшебная книга открывается – </a:t>
            </a:r>
          </a:p>
          <a:p>
            <a:pPr algn="ctr"/>
            <a:r>
              <a:rPr lang="ru-RU" sz="2400" b="1" i="1" kern="1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путешествие начинается!</a:t>
            </a:r>
          </a:p>
        </p:txBody>
      </p:sp>
      <p:pic>
        <p:nvPicPr>
          <p:cNvPr id="13316" name="Picture 6" descr="C:\Users\ДОМ\Desktop\фото\P2148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66875" y="2060575"/>
            <a:ext cx="582771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7313" y="0"/>
            <a:ext cx="3600450" cy="105251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600" b="1" i="1" dirty="0" smtClean="0">
                <a:solidFill>
                  <a:srgbClr val="E41A6C"/>
                </a:solidFill>
                <a:latin typeface="Bradley Hand ITC" pitchFamily="66" charset="0"/>
              </a:rPr>
              <a:t>ФОКУСНИКИ</a:t>
            </a:r>
            <a:br>
              <a:rPr lang="ru-RU" sz="3600" b="1" i="1" dirty="0" smtClean="0">
                <a:solidFill>
                  <a:srgbClr val="E41A6C"/>
                </a:solidFill>
                <a:latin typeface="Bradley Hand ITC" pitchFamily="66" charset="0"/>
              </a:rPr>
            </a:br>
            <a:r>
              <a:rPr lang="ru-RU" sz="800" i="1" dirty="0" smtClean="0">
                <a:latin typeface="Bradley Hand ITC" pitchFamily="66" charset="0"/>
              </a:rPr>
              <a:t/>
            </a:r>
            <a:br>
              <a:rPr lang="ru-RU" sz="800" i="1" dirty="0" smtClean="0">
                <a:latin typeface="Bradley Hand ITC" pitchFamily="66" charset="0"/>
              </a:rPr>
            </a:br>
            <a:endParaRPr lang="ru-RU" sz="800" i="1" dirty="0" smtClean="0">
              <a:latin typeface="Bradley Hand ITC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388" y="836613"/>
            <a:ext cx="8785225" cy="5761037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«Один – много» - образование существительных множественного числа.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ru-RU" sz="2800" dirty="0"/>
          </a:p>
          <a:p>
            <a:pPr algn="l">
              <a:defRPr/>
            </a:pPr>
            <a:endParaRPr lang="ru-RU" sz="2800" dirty="0" smtClean="0"/>
          </a:p>
          <a:p>
            <a:pPr algn="l">
              <a:defRPr/>
            </a:pPr>
            <a:endParaRPr lang="ru-RU" sz="2800" dirty="0"/>
          </a:p>
        </p:txBody>
      </p:sp>
      <p:pic>
        <p:nvPicPr>
          <p:cNvPr id="14340" name="Picture 9" descr="C:\Users\ДОМ\Desktop\фото\P21480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" y="1989138"/>
            <a:ext cx="424815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 descr="C:\Users\ДОМ\Desktop\фото\P21480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81500" y="3213100"/>
            <a:ext cx="4535488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4213" y="115888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ru-RU" sz="3600" b="1" i="1" dirty="0" smtClean="0">
                <a:solidFill>
                  <a:srgbClr val="E41A6C"/>
                </a:solidFill>
                <a:latin typeface="Bradley Hand ITC" pitchFamily="66" charset="0"/>
              </a:rPr>
              <a:t/>
            </a:r>
            <a:br>
              <a:rPr lang="ru-RU" sz="3600" b="1" i="1" dirty="0" smtClean="0">
                <a:solidFill>
                  <a:srgbClr val="E41A6C"/>
                </a:solidFill>
                <a:latin typeface="Bradley Hand ITC" pitchFamily="66" charset="0"/>
              </a:rPr>
            </a:br>
            <a:r>
              <a:rPr lang="ru-RU" sz="3600" b="1" i="1" dirty="0" smtClean="0">
                <a:solidFill>
                  <a:srgbClr val="E41A6C"/>
                </a:solidFill>
                <a:latin typeface="Bradley Hand ITC" pitchFamily="66" charset="0"/>
              </a:rPr>
              <a:t>ФОКУСНИКИ</a:t>
            </a:r>
            <a:r>
              <a:rPr lang="ru-RU" sz="3600" b="1" i="1" dirty="0">
                <a:solidFill>
                  <a:srgbClr val="E41A6C"/>
                </a:solidFill>
                <a:latin typeface="Bradley Hand ITC" pitchFamily="66" charset="0"/>
              </a:rPr>
              <a:t/>
            </a:r>
            <a:br>
              <a:rPr lang="ru-RU" sz="3600" b="1" i="1" dirty="0">
                <a:solidFill>
                  <a:srgbClr val="E41A6C"/>
                </a:solidFill>
                <a:latin typeface="Bradley Hand ITC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0" y="765175"/>
            <a:ext cx="9144000" cy="5832475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«Большой – маленький» / «Назови ласково» - образование существительных с помощью уменьшительно-ласкательных суффиксов.</a:t>
            </a:r>
          </a:p>
          <a:p>
            <a:pPr algn="l">
              <a:defRPr/>
            </a:pPr>
            <a:endParaRPr lang="ru-RU" sz="2800" dirty="0"/>
          </a:p>
        </p:txBody>
      </p:sp>
      <p:pic>
        <p:nvPicPr>
          <p:cNvPr id="15364" name="Picture 8" descr="C:\Users\ДОМ\Desktop\фото\P21480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2262188"/>
            <a:ext cx="4513263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C:\Users\ДОМ\Desktop\фото\P21480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94238" y="3429000"/>
            <a:ext cx="4341812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685800" y="188913"/>
            <a:ext cx="7772400" cy="1152525"/>
          </a:xfrm>
        </p:spPr>
        <p:txBody>
          <a:bodyPr/>
          <a:lstStyle/>
          <a:p>
            <a:pPr>
              <a:defRPr/>
            </a:pPr>
            <a:r>
              <a:rPr lang="ru-RU" sz="3600" b="1" i="1" dirty="0">
                <a:solidFill>
                  <a:srgbClr val="E41A6C"/>
                </a:solidFill>
                <a:latin typeface="Bradley Hand ITC" pitchFamily="66" charset="0"/>
              </a:rPr>
              <a:t>ФОКУСНИКИ</a:t>
            </a:r>
            <a:br>
              <a:rPr lang="ru-RU" sz="3600" b="1" i="1" dirty="0">
                <a:solidFill>
                  <a:srgbClr val="E41A6C"/>
                </a:solidFill>
                <a:latin typeface="Bradley Hand ITC" pitchFamily="66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323850" y="692150"/>
            <a:ext cx="8496300" cy="597693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«Чего не стало?» – образование существительных множественного числа </a:t>
            </a:r>
            <a:r>
              <a:rPr lang="ru-RU" sz="2800" dirty="0" err="1" smtClean="0"/>
              <a:t>Р.п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6388" name="Picture 8" descr="C:\Users\ДОМ\Desktop\фото\P2148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657350"/>
            <a:ext cx="3836988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 descr="C:\Users\ДОМ\Desktop\фото\P21480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657350"/>
            <a:ext cx="3854450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313" y="4149725"/>
            <a:ext cx="3819525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5888"/>
            <a:ext cx="6478588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ФОКУСНИКИ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50825" y="1038225"/>
            <a:ext cx="7273925" cy="5486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«Сколько чего?» – согласование существительных с числительными.</a:t>
            </a:r>
          </a:p>
          <a:p>
            <a:pPr algn="l">
              <a:defRPr/>
            </a:pPr>
            <a:endParaRPr lang="ru-RU" sz="2800" dirty="0" smtClean="0"/>
          </a:p>
          <a:p>
            <a:pPr algn="l">
              <a:defRPr/>
            </a:pPr>
            <a:endParaRPr lang="ru-RU" sz="2800" dirty="0"/>
          </a:p>
        </p:txBody>
      </p:sp>
      <p:sp>
        <p:nvSpPr>
          <p:cNvPr id="108552" name="WordArt 8"/>
          <p:cNvSpPr>
            <a:spLocks noChangeArrowheads="1" noChangeShapeType="1" noTextEdit="1"/>
          </p:cNvSpPr>
          <p:nvPr/>
        </p:nvSpPr>
        <p:spPr bwMode="auto">
          <a:xfrm>
            <a:off x="1222375" y="620713"/>
            <a:ext cx="57610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989138"/>
            <a:ext cx="38163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02100" y="3933825"/>
            <a:ext cx="36004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1085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685800" y="115888"/>
            <a:ext cx="6965950" cy="720725"/>
          </a:xfrm>
        </p:spPr>
        <p:txBody>
          <a:bodyPr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СЫЩИКИ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179388" y="765175"/>
            <a:ext cx="7488237" cy="5832475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ru-RU" sz="2800" dirty="0" smtClean="0"/>
              <a:t>«Кто где? Что где?» – употребление предлогов и составление предложений.</a:t>
            </a:r>
          </a:p>
          <a:p>
            <a:pPr algn="l">
              <a:defRPr/>
            </a:pPr>
            <a:endParaRPr lang="ru-RU" sz="2800" dirty="0"/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844675"/>
            <a:ext cx="60499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474</Words>
  <Application>Microsoft Office PowerPoint</Application>
  <PresentationFormat>Экран (4:3)</PresentationFormat>
  <Paragraphs>80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Пастель</vt:lpstr>
      <vt:lpstr>Текстура</vt:lpstr>
      <vt:lpstr>Кимоно</vt:lpstr>
      <vt:lpstr>Воздушный поток</vt:lpstr>
      <vt:lpstr>Слайд 1</vt:lpstr>
      <vt:lpstr>   Грамматика – это строй речи, иначе говоря, те закономерности, по  которым в языке образуются и соединяются слова.   Для того чтобы в речи ребёнка не закреплялись неправильные слова, необходимы специальные грамматические игры.   Цель таких игр – автоматизация правильных (нормативных) вариантов словообразования и словоизменения.   Игры дают возможность познакомить дошкольников с грамматическими формами родного языка.   Дети в процессе игры осознают смысл каждой грамматической формы и учатся правильно употреблять их в собственной речи. Вместе с гномиком Лучиком дети отправляются в сказочное путешествие в удивительную страну занимательной грамматики.</vt:lpstr>
      <vt:lpstr>Задачи:</vt:lpstr>
      <vt:lpstr>Слайд 4</vt:lpstr>
      <vt:lpstr> ФОКУСНИКИ  </vt:lpstr>
      <vt:lpstr> ФОКУСНИКИ </vt:lpstr>
      <vt:lpstr>ФОКУСНИКИ </vt:lpstr>
      <vt:lpstr>ФОКУСНИКИ</vt:lpstr>
      <vt:lpstr>СЫЩИКИ</vt:lpstr>
      <vt:lpstr>СЫЩИКИ</vt:lpstr>
      <vt:lpstr>СЫЩИКИ</vt:lpstr>
      <vt:lpstr>«ШАПКА – НЕВИДИМКА» - </vt:lpstr>
      <vt:lpstr>СЛЕДОПЫТЫ </vt:lpstr>
      <vt:lpstr>СЛЕДОПЫТЫ </vt:lpstr>
      <vt:lpstr>ТАИНСТВЕННЫЙ ЛЕС ( авторское)</vt:lpstr>
      <vt:lpstr> ЗООПАРК (авторское) </vt:lpstr>
      <vt:lpstr>Путешествие продолжается – сказка начинается!</vt:lpstr>
      <vt:lpstr>«Семья Змея Горыныча». </vt:lpstr>
      <vt:lpstr>«Красная Шапочка». </vt:lpstr>
      <vt:lpstr>«Волк и семеро козлят». </vt:lpstr>
      <vt:lpstr>«Гуси - лебеди». </vt:lpstr>
      <vt:lpstr>«Теремок». </vt:lpstr>
      <vt:lpstr>Сказки на новый лад. «Репка». «Теремок». </vt:lpstr>
      <vt:lpstr>Грамматические игры с занимательными, сказочными сюжетами вызывают интерес и яркий эмоциональный настрой!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</dc:creator>
  <cp:lastModifiedBy>АЛЕКСЕЙ</cp:lastModifiedBy>
  <cp:revision>52</cp:revision>
  <dcterms:created xsi:type="dcterms:W3CDTF">1601-01-01T00:00:00Z</dcterms:created>
  <dcterms:modified xsi:type="dcterms:W3CDTF">2014-12-09T15:11:48Z</dcterms:modified>
</cp:coreProperties>
</file>