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0" r:id="rId6"/>
    <p:sldId id="260" r:id="rId7"/>
    <p:sldId id="262" r:id="rId8"/>
    <p:sldId id="274" r:id="rId9"/>
    <p:sldId id="263" r:id="rId10"/>
    <p:sldId id="271" r:id="rId11"/>
    <p:sldId id="272" r:id="rId12"/>
    <p:sldId id="273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8FDEF-C0EC-43B2-BF72-CEFB54CC40E0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C1837-758F-4260-8354-9D88D68568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C1837-758F-4260-8354-9D88D68568C7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0D4-9CBE-48A6-AC34-FE8F66208E38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80BA-E4CE-4A6F-ADD0-E0517E950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0D4-9CBE-48A6-AC34-FE8F66208E38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80BA-E4CE-4A6F-ADD0-E0517E950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0D4-9CBE-48A6-AC34-FE8F66208E38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80BA-E4CE-4A6F-ADD0-E0517E950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0D4-9CBE-48A6-AC34-FE8F66208E38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80BA-E4CE-4A6F-ADD0-E0517E950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0D4-9CBE-48A6-AC34-FE8F66208E38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80BA-E4CE-4A6F-ADD0-E0517E950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0D4-9CBE-48A6-AC34-FE8F66208E38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80BA-E4CE-4A6F-ADD0-E0517E950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0D4-9CBE-48A6-AC34-FE8F66208E38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80BA-E4CE-4A6F-ADD0-E0517E950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0D4-9CBE-48A6-AC34-FE8F66208E38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80BA-E4CE-4A6F-ADD0-E0517E950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0D4-9CBE-48A6-AC34-FE8F66208E38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80BA-E4CE-4A6F-ADD0-E0517E950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0D4-9CBE-48A6-AC34-FE8F66208E38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80BA-E4CE-4A6F-ADD0-E0517E950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0D4-9CBE-48A6-AC34-FE8F66208E38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80BA-E4CE-4A6F-ADD0-E0517E950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330D4-9CBE-48A6-AC34-FE8F66208E38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480BA-E4CE-4A6F-ADD0-E0517E950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Государственное </a:t>
            </a:r>
            <a:r>
              <a:rPr lang="ru-RU" sz="1300" dirty="0"/>
              <a:t>бюджетное дошкольное образовательное учреждение детский сад № 101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комбинированного </a:t>
            </a:r>
            <a:r>
              <a:rPr lang="ru-RU" sz="1300" dirty="0"/>
              <a:t>вида Калининского района  Санкт-Петербурга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560840" cy="4824536"/>
          </a:xfrm>
        </p:spPr>
        <p:txBody>
          <a:bodyPr>
            <a:normAutofit fontScale="62500" lnSpcReduction="20000"/>
          </a:bodyPr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4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</a:t>
            </a:r>
          </a:p>
          <a:p>
            <a:r>
              <a:rPr lang="ru-RU" sz="5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Использование </a:t>
            </a:r>
            <a:endParaRPr lang="ru-RU" sz="5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5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приёмов </a:t>
            </a:r>
            <a:r>
              <a:rPr lang="ru-RU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мнемотехники </a:t>
            </a:r>
            <a:endParaRPr lang="ru-RU" sz="5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5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в </a:t>
            </a:r>
            <a:r>
              <a:rPr lang="ru-RU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логопедической </a:t>
            </a:r>
            <a:r>
              <a:rPr lang="ru-RU" sz="5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работе</a:t>
            </a: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Составила учитель-логопед</a:t>
            </a: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ru-RU" sz="1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Рощупкина</a:t>
            </a: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О.Ф.</a:t>
            </a:r>
          </a:p>
          <a:p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Санк-Петербург</a:t>
            </a:r>
            <a:endParaRPr lang="ru-RU" sz="1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2014.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Д.И.«Окошечки»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340769"/>
            <a:ext cx="8892480" cy="1152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Цель: </a:t>
            </a:r>
            <a:r>
              <a:rPr lang="ru-RU" dirty="0" smtClean="0"/>
              <a:t>учить ребёнка изменять </a:t>
            </a:r>
            <a:r>
              <a:rPr lang="ru-RU" dirty="0" smtClean="0"/>
              <a:t>слово по падежам с </a:t>
            </a:r>
            <a:r>
              <a:rPr lang="ru-RU" dirty="0" smtClean="0"/>
              <a:t>            помощью </a:t>
            </a:r>
            <a:r>
              <a:rPr lang="ru-RU" dirty="0" smtClean="0"/>
              <a:t>вопросительного слова.</a:t>
            </a:r>
            <a:endParaRPr lang="ru-RU" dirty="0"/>
          </a:p>
        </p:txBody>
      </p:sp>
      <p:pic>
        <p:nvPicPr>
          <p:cNvPr id="5" name="Picture 2" descr="D:\DCIM\104_PANA\P10408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420888"/>
            <a:ext cx="5280000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Д.И.«Подбери </a:t>
            </a:r>
            <a:r>
              <a:rPr lang="ru-RU" dirty="0" smtClean="0"/>
              <a:t>слова-признаки»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8892480" cy="100811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dirty="0" smtClean="0"/>
              <a:t>Цель: учить подбирать прилагательные к существительным</a:t>
            </a:r>
            <a:r>
              <a:rPr lang="ru-RU" sz="4000" dirty="0" smtClean="0"/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D:\DCIM\104_PANA\P10408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132856"/>
            <a:ext cx="5280000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Д.И. «Подбери слова-действия»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124743"/>
            <a:ext cx="8424936" cy="79208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Цель: учить подбирать глаголы </a:t>
            </a:r>
            <a:r>
              <a:rPr lang="ru-RU" dirty="0" smtClean="0"/>
              <a:t>к существительным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D:\DCIM\104_PANA\P10408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16832"/>
            <a:ext cx="5280000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/>
              <a:t>Мнемотаблица</a:t>
            </a:r>
            <a:r>
              <a:rPr lang="ru-RU" sz="3600" dirty="0" smtClean="0"/>
              <a:t> для составления описательного рассказа о посуде</a:t>
            </a:r>
            <a:endParaRPr lang="ru-RU" sz="3600" dirty="0"/>
          </a:p>
        </p:txBody>
      </p:sp>
      <p:pic>
        <p:nvPicPr>
          <p:cNvPr id="4" name="Содержимое 3" descr="http://s49.radikal.ru/i126/1103/f8/2185052d2b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72816"/>
            <a:ext cx="5712000" cy="42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</a:t>
            </a:r>
            <a:r>
              <a:rPr lang="ru-RU" dirty="0" smtClean="0"/>
              <a:t>использованной </a:t>
            </a:r>
            <a:r>
              <a:rPr lang="ru-RU" dirty="0" smtClean="0"/>
              <a:t>литературы: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Воробьева В. К. Методика развития связной речи у детей с системным недоразвитием речи. — М., 2005.</a:t>
            </a:r>
          </a:p>
          <a:p>
            <a:pPr>
              <a:buNone/>
            </a:pPr>
            <a:r>
              <a:rPr lang="ru-RU" sz="2000" dirty="0" err="1" smtClean="0"/>
              <a:t>Глухов</a:t>
            </a:r>
            <a:r>
              <a:rPr lang="ru-RU" sz="2000" dirty="0"/>
              <a:t> В. П. Формирование связной речи детей дошкольного возраста с общим речевым недоразвитием. — М., 2004.</a:t>
            </a:r>
          </a:p>
          <a:p>
            <a:pPr>
              <a:buNone/>
            </a:pPr>
            <a:r>
              <a:rPr lang="ru-RU" sz="2000" dirty="0" err="1" smtClean="0"/>
              <a:t>Темникова</a:t>
            </a:r>
            <a:r>
              <a:rPr lang="ru-RU" sz="2000" dirty="0" smtClean="0"/>
              <a:t> В.Э. Логопедические игры с </a:t>
            </a:r>
            <a:r>
              <a:rPr lang="ru-RU" sz="2000" dirty="0" err="1" smtClean="0"/>
              <a:t>чистоговорками</a:t>
            </a:r>
            <a:r>
              <a:rPr lang="ru-RU" sz="2000" dirty="0" smtClean="0"/>
              <a:t>. –М.: «ГНОМ и Д», 2010.</a:t>
            </a:r>
          </a:p>
          <a:p>
            <a:pPr>
              <a:buNone/>
            </a:pPr>
            <a:r>
              <a:rPr lang="ru-RU" sz="2000" dirty="0" smtClean="0"/>
              <a:t>Ткаченко </a:t>
            </a:r>
            <a:r>
              <a:rPr lang="ru-RU" sz="2000" dirty="0" smtClean="0"/>
              <a:t>Т.А</a:t>
            </a:r>
            <a:r>
              <a:rPr lang="ru-RU" sz="2000" dirty="0" smtClean="0"/>
              <a:t>. </a:t>
            </a:r>
            <a:r>
              <a:rPr lang="ru-RU" sz="2000" dirty="0" smtClean="0"/>
              <a:t>Схемы для составления дошкольниками описательных и сравнительных рассказов. </a:t>
            </a:r>
            <a:r>
              <a:rPr lang="ru-RU" sz="2000" dirty="0" smtClean="0"/>
              <a:t>– М.: «ГНОМ </a:t>
            </a:r>
            <a:r>
              <a:rPr lang="ru-RU" sz="2000" dirty="0" smtClean="0"/>
              <a:t>и Д», 2001.</a:t>
            </a:r>
            <a:endParaRPr lang="ru-RU" sz="2000" dirty="0"/>
          </a:p>
          <a:p>
            <a:pPr>
              <a:buNone/>
            </a:pPr>
            <a:r>
              <a:rPr lang="ru-RU" sz="2000" dirty="0" smtClean="0"/>
              <a:t>Ткаченко Т. А. Учим говорить правильно. – М.: «ГНОМ и Д», 2005.</a:t>
            </a:r>
          </a:p>
          <a:p>
            <a:pPr>
              <a:buNone/>
            </a:pPr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err="1" smtClean="0"/>
              <a:t>Мнемо́ника</a:t>
            </a:r>
            <a:r>
              <a:rPr lang="ru-RU" dirty="0" smtClean="0"/>
              <a:t> </a:t>
            </a:r>
            <a:r>
              <a:rPr lang="ru-RU" dirty="0"/>
              <a:t>(греч. </a:t>
            </a:r>
            <a:r>
              <a:rPr lang="ru-RU" dirty="0" err="1"/>
              <a:t>τα μνημονιχα </a:t>
            </a:r>
            <a:r>
              <a:rPr lang="ru-RU" dirty="0"/>
              <a:t>— искусство запоминания) (</a:t>
            </a:r>
            <a:r>
              <a:rPr lang="ru-RU" b="1" dirty="0" err="1"/>
              <a:t>мнемоте́хника</a:t>
            </a:r>
            <a:r>
              <a:rPr lang="ru-RU" dirty="0"/>
              <a:t>) — совокупность приёмов и способов, облегчающих запоминание и увеличивающих объём памяти путём образования искусственных ассоциаций.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Цель </a:t>
            </a:r>
            <a:r>
              <a:rPr lang="ru-RU" b="1" dirty="0"/>
              <a:t>обучения мнемотехнике </a:t>
            </a:r>
            <a:r>
              <a:rPr lang="ru-RU" dirty="0"/>
              <a:t>- развитие памяти, мышления, воображения, внимания, а именно психических процессов, ведь именно они тесно связаны с полноценным развитием речи.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Суть </a:t>
            </a:r>
            <a:r>
              <a:rPr lang="ru-RU" b="1" dirty="0"/>
              <a:t>мнемосхем заключается в следующем</a:t>
            </a:r>
            <a:r>
              <a:rPr lang="ru-RU" dirty="0"/>
              <a:t>: на каждое слово или маленькое словосочетание придумывается картинка (изображение); таким образом, весь текст зарисовывается схематично. Глядя на схемы – рисунки ребёнок легко воспроизводит текстовую информацию.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Структура мнемотехники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Для </a:t>
            </a:r>
            <a:r>
              <a:rPr lang="ru-RU" dirty="0"/>
              <a:t>начала детей знакомят с </a:t>
            </a:r>
            <a:r>
              <a:rPr lang="ru-RU" dirty="0" err="1"/>
              <a:t>мнемоквадратами</a:t>
            </a:r>
            <a:r>
              <a:rPr lang="ru-RU" dirty="0"/>
              <a:t> – понятными изображения, которые обозначают одно слово, словосочетание, его характеристики или простое предложение.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Затем логопед </a:t>
            </a:r>
            <a:r>
              <a:rPr lang="ru-RU" dirty="0"/>
              <a:t>усложняет занятия, демонстрируя </a:t>
            </a:r>
            <a:r>
              <a:rPr lang="ru-RU" dirty="0" err="1"/>
              <a:t>мнемодорожки</a:t>
            </a:r>
            <a:r>
              <a:rPr lang="ru-RU" dirty="0"/>
              <a:t> </a:t>
            </a:r>
            <a:r>
              <a:rPr lang="ru-RU" dirty="0" smtClean="0"/>
              <a:t>– это </a:t>
            </a:r>
            <a:r>
              <a:rPr lang="ru-RU" dirty="0"/>
              <a:t>несколько схематичных рисунков, расположенных </a:t>
            </a:r>
            <a:r>
              <a:rPr lang="ru-RU" dirty="0" smtClean="0"/>
              <a:t>линейно. </a:t>
            </a:r>
          </a:p>
          <a:p>
            <a:pPr>
              <a:buNone/>
            </a:pPr>
            <a:r>
              <a:rPr lang="ru-RU" dirty="0" smtClean="0"/>
              <a:t>И</a:t>
            </a:r>
            <a:r>
              <a:rPr lang="ru-RU" dirty="0"/>
              <a:t>, наконец, самая сложная структура – это </a:t>
            </a:r>
            <a:r>
              <a:rPr lang="ru-RU" dirty="0" err="1" smtClean="0"/>
              <a:t>мнемотаблицы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Приёмы мнемотехники </a:t>
            </a:r>
            <a:r>
              <a:rPr lang="ru-RU" dirty="0" smtClean="0"/>
              <a:t>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Модели (условно-схематичные, </a:t>
            </a:r>
            <a:r>
              <a:rPr lang="ru-RU" dirty="0" err="1"/>
              <a:t>двигательно-сериационные</a:t>
            </a:r>
            <a:r>
              <a:rPr lang="ru-RU" dirty="0"/>
              <a:t>, временно-пространственные, схематичные, силуэтные, символические изображения);</a:t>
            </a:r>
          </a:p>
          <a:p>
            <a:r>
              <a:rPr lang="ru-RU" dirty="0" smtClean="0"/>
              <a:t> </a:t>
            </a:r>
            <a:r>
              <a:rPr lang="ru-RU" dirty="0" err="1"/>
              <a:t>картинография</a:t>
            </a:r>
            <a:r>
              <a:rPr lang="ru-RU" dirty="0"/>
              <a:t>; </a:t>
            </a:r>
          </a:p>
          <a:p>
            <a:r>
              <a:rPr lang="ru-RU" dirty="0" smtClean="0"/>
              <a:t> </a:t>
            </a:r>
            <a:r>
              <a:rPr lang="ru-RU" dirty="0"/>
              <a:t>коллажи; </a:t>
            </a:r>
          </a:p>
          <a:p>
            <a:r>
              <a:rPr lang="ru-RU" dirty="0" smtClean="0"/>
              <a:t> </a:t>
            </a:r>
            <a:r>
              <a:rPr lang="ru-RU" dirty="0"/>
              <a:t>планы-схемы; </a:t>
            </a:r>
          </a:p>
          <a:p>
            <a:r>
              <a:rPr lang="ru-RU" dirty="0" smtClean="0"/>
              <a:t> </a:t>
            </a:r>
            <a:r>
              <a:rPr lang="ru-RU" dirty="0" err="1"/>
              <a:t>мнемотаблицы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Преимущества</a:t>
            </a:r>
            <a:r>
              <a:rPr lang="ru-RU" sz="3600" dirty="0"/>
              <a:t>  использования  наглядного 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моделирования</a:t>
            </a:r>
            <a:r>
              <a:rPr lang="ru-RU" sz="3600" dirty="0"/>
              <a:t>  в работе с дошкольниками состоят в том, что: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дошкольник  очень пластичен и легко обучаем, но для  детей   с нарушениями речи  характерна быстрая утомляемость и потеря интереса к занятию, данный метод  вызывает интерес и помогает решить эту проблему;</a:t>
            </a:r>
          </a:p>
          <a:p>
            <a:r>
              <a:rPr lang="ru-RU" dirty="0" smtClean="0"/>
              <a:t> </a:t>
            </a:r>
            <a:r>
              <a:rPr lang="ru-RU" dirty="0"/>
              <a:t>использование  символической аналогии облегчает и ускоряет процесс запоминания и усвоения материала, формирует приемы работы с памятью. Ведь одно из правил укрепления памяти гласит: “Когда учишь – записывай, рисуй схемы, диаграммы, черти графики”;</a:t>
            </a:r>
          </a:p>
          <a:p>
            <a:r>
              <a:rPr lang="ru-RU" dirty="0" smtClean="0"/>
              <a:t>применяя </a:t>
            </a:r>
            <a:r>
              <a:rPr lang="ru-RU" dirty="0"/>
              <a:t>графическую аналогию, мы учим  детей  видеть главное, систематизировать полученные знания.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/>
              <a:t>Мнемотаблицы</a:t>
            </a:r>
            <a:r>
              <a:rPr lang="ru-RU" sz="3600" dirty="0" smtClean="0"/>
              <a:t> - схемы помогают мне в моей работе по развитию речи детей: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ru-RU" dirty="0" smtClean="0"/>
              <a:t>при </a:t>
            </a:r>
            <a:r>
              <a:rPr lang="ru-RU" dirty="0"/>
              <a:t>обогащении словарного </a:t>
            </a:r>
            <a:r>
              <a:rPr lang="ru-RU" dirty="0" smtClean="0"/>
              <a:t>запаса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при развитии грамматического строя </a:t>
            </a:r>
            <a:r>
              <a:rPr lang="ru-RU" dirty="0" smtClean="0"/>
              <a:t>речи; </a:t>
            </a:r>
            <a:endParaRPr lang="ru-RU" dirty="0"/>
          </a:p>
          <a:p>
            <a:r>
              <a:rPr lang="ru-RU" dirty="0"/>
              <a:t>при обучении составлению </a:t>
            </a:r>
            <a:r>
              <a:rPr lang="ru-RU" dirty="0" smtClean="0"/>
              <a:t>рассказов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при составлении </a:t>
            </a:r>
            <a:r>
              <a:rPr lang="ru-RU" dirty="0" smtClean="0"/>
              <a:t>пересказов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при отгадывании и загадывании </a:t>
            </a:r>
            <a:r>
              <a:rPr lang="ru-RU" dirty="0" smtClean="0"/>
              <a:t>загадок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при заучивании </a:t>
            </a:r>
            <a:r>
              <a:rPr lang="ru-RU" dirty="0" smtClean="0"/>
              <a:t>стихов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при автоматизации </a:t>
            </a:r>
            <a:r>
              <a:rPr lang="ru-RU" dirty="0" smtClean="0"/>
              <a:t>звуков; </a:t>
            </a:r>
            <a:endParaRPr lang="ru-RU" dirty="0"/>
          </a:p>
          <a:p>
            <a:r>
              <a:rPr lang="ru-RU" dirty="0"/>
              <a:t>при обучении </a:t>
            </a:r>
            <a:r>
              <a:rPr lang="ru-RU" dirty="0" smtClean="0"/>
              <a:t>грамоте.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Мнемотехника </a:t>
            </a:r>
            <a:r>
              <a:rPr lang="ru-RU" dirty="0" smtClean="0"/>
              <a:t>многофункциональна, на её основе можно создать разнообразные дидактические игры. Вот некоторые из них.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326</Words>
  <Application>Microsoft Office PowerPoint</Application>
  <PresentationFormat>Экран (4:3)</PresentationFormat>
  <Paragraphs>65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Государственное бюджетное дошкольное образовательное учреждение детский сад № 101  комбинированного вида Калининского района  Санкт-Петербурга </vt:lpstr>
      <vt:lpstr>Слайд 2</vt:lpstr>
      <vt:lpstr>Слайд 3</vt:lpstr>
      <vt:lpstr>Слайд 4</vt:lpstr>
      <vt:lpstr>Структура мнемотехники</vt:lpstr>
      <vt:lpstr>Приёмы мнемотехники :  </vt:lpstr>
      <vt:lpstr> Преимущества  использования  наглядного   моделирования  в работе с дошкольниками состоят в том, что: </vt:lpstr>
      <vt:lpstr>Мнемотаблицы - схемы помогают мне в моей работе по развитию речи детей:  </vt:lpstr>
      <vt:lpstr>Слайд 9</vt:lpstr>
      <vt:lpstr>Д.И.«Окошечки»</vt:lpstr>
      <vt:lpstr>Д.И.«Подбери слова-признаки»</vt:lpstr>
      <vt:lpstr>Д.И. «Подбери слова-действия» </vt:lpstr>
      <vt:lpstr>Мнемотаблица для составления описательного рассказа о посуде</vt:lpstr>
      <vt:lpstr>Список использованной литературы: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 101  комбинированного вида Калининского района  Санкт-Петербурга </dc:title>
  <dc:creator>User</dc:creator>
  <cp:lastModifiedBy>User</cp:lastModifiedBy>
  <cp:revision>27</cp:revision>
  <dcterms:created xsi:type="dcterms:W3CDTF">2014-12-10T14:38:53Z</dcterms:created>
  <dcterms:modified xsi:type="dcterms:W3CDTF">2014-12-11T18:00:53Z</dcterms:modified>
</cp:coreProperties>
</file>