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AC53-AC11-4DD3-B056-0314A6F53B0F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CF50-BB7B-4146-8225-B01A6148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200" b="1" dirty="0">
                <a:solidFill>
                  <a:srgbClr val="7030A0"/>
                </a:solidFill>
                <a:latin typeface="Monotype Corsiva" pitchFamily="66" charset="0"/>
              </a:rPr>
              <a:t>Государственное бюджетное дошкольное образовательное учреждение детский сад № 101 комбинированного вида Калининского района  Санкт-Петербурга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1322388" y="1077913"/>
            <a:ext cx="6429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« Учимся говорить правильно с Зайкой, Мишкой, Леопардом»</a:t>
            </a: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5580063" y="6389688"/>
            <a:ext cx="33527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1600" b="1" i="1" dirty="0">
                <a:latin typeface="Times New Roman" pitchFamily="18" charset="0"/>
              </a:rPr>
              <a:t>Учитель-логопед: </a:t>
            </a:r>
            <a:r>
              <a:rPr lang="ru-RU" sz="1600" b="1" i="1" dirty="0" smtClean="0">
                <a:latin typeface="Times New Roman" pitchFamily="18" charset="0"/>
              </a:rPr>
              <a:t>Абросимова Р.Л.</a:t>
            </a:r>
            <a:endParaRPr lang="ru-RU" sz="1600" dirty="0">
              <a:latin typeface="Times New Roman" pitchFamily="18" charset="0"/>
            </a:endParaRPr>
          </a:p>
        </p:txBody>
      </p:sp>
      <p:pic>
        <p:nvPicPr>
          <p:cNvPr id="2053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2200" y="2092325"/>
            <a:ext cx="2143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6763" y="2362200"/>
            <a:ext cx="1928812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851025"/>
            <a:ext cx="2357438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Прямоугольник 1"/>
          <p:cNvSpPr>
            <a:spLocks noChangeArrowheads="1"/>
          </p:cNvSpPr>
          <p:nvPr/>
        </p:nvSpPr>
        <p:spPr bwMode="auto">
          <a:xfrm>
            <a:off x="539750" y="497998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Упражнения для </a:t>
            </a:r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детей с </a:t>
            </a:r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ОНР на развитие фонематического восприятия, анализа и синтеза по лексической теме «Зимние </a:t>
            </a:r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виды спорта».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926"/>
            <a:ext cx="82868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УПРАЖНЕНИЕ 2</a:t>
            </a:r>
          </a:p>
          <a:p>
            <a:pPr algn="ctr"/>
            <a:r>
              <a:rPr lang="ru-RU" sz="2000" b="1" dirty="0" smtClean="0"/>
              <a:t>Определить место звука в слове.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3" name="Picture 8" descr="http://sdelanounas.ru/i/a/w/aW1nMTUubm5tLnJ1L2MvNi83LzQvMS84MjQzZjhlN2QwZDQ5OGU5NWQ5YzUyNzEwMTc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429000"/>
            <a:ext cx="2571736" cy="300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5589588"/>
            <a:ext cx="2305050" cy="792162"/>
            <a:chOff x="748" y="2387"/>
            <a:chExt cx="1452" cy="499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748" y="2387"/>
              <a:ext cx="454" cy="499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02" y="2387"/>
              <a:ext cx="499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701" y="2387"/>
              <a:ext cx="499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3492500" y="5589588"/>
            <a:ext cx="2305050" cy="792162"/>
            <a:chOff x="748" y="2387"/>
            <a:chExt cx="1452" cy="499"/>
          </a:xfrm>
        </p:grpSpPr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748" y="2387"/>
              <a:ext cx="454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202" y="2387"/>
              <a:ext cx="499" cy="499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4800" b="1" dirty="0" smtClean="0"/>
                <a:t>К</a:t>
              </a:r>
              <a:endParaRPr lang="ru-RU" sz="4800" b="1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701" y="2387"/>
              <a:ext cx="499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588125" y="5589588"/>
            <a:ext cx="2305050" cy="792162"/>
            <a:chOff x="748" y="2387"/>
            <a:chExt cx="1452" cy="499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748" y="2387"/>
              <a:ext cx="454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202" y="2387"/>
              <a:ext cx="499" cy="4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701" y="2387"/>
              <a:ext cx="499" cy="499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4800" b="1" dirty="0" smtClean="0"/>
                <a:t>К</a:t>
              </a:r>
              <a:endParaRPr lang="ru-RU" sz="4800" b="1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142976" y="0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Определи место звука К в словах.  Выбери схему слова.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564357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К</a:t>
            </a:r>
            <a:endParaRPr lang="ru-RU" sz="4400" b="1" dirty="0"/>
          </a:p>
        </p:txBody>
      </p:sp>
      <p:pic>
        <p:nvPicPr>
          <p:cNvPr id="17" name="Picture 7" descr="C:\Users\user\AppData\Local\Microsoft\Windows\Temporary Internet Files\Content.IE5\MR0PV16E\MC9003187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1813255" cy="1630375"/>
          </a:xfrm>
          <a:prstGeom prst="rect">
            <a:avLst/>
          </a:prstGeom>
          <a:noFill/>
        </p:spPr>
      </p:pic>
      <p:pic>
        <p:nvPicPr>
          <p:cNvPr id="18" name="Picture 19" descr="C:\Users\user\AppData\Local\Microsoft\Windows\Temporary Internet Files\Content.IE5\PIPEMMNG\MC900229995[1].wmf"/>
          <p:cNvPicPr>
            <a:picLocks noChangeAspect="1" noChangeArrowheads="1"/>
          </p:cNvPicPr>
          <p:nvPr/>
        </p:nvPicPr>
        <p:blipFill>
          <a:blip r:embed="rId4" cstate="print"/>
          <a:srcRect l="15712" b="6827"/>
          <a:stretch>
            <a:fillRect/>
          </a:stretch>
        </p:blipFill>
        <p:spPr bwMode="auto">
          <a:xfrm>
            <a:off x="7611010" y="285728"/>
            <a:ext cx="1532990" cy="1428760"/>
          </a:xfrm>
          <a:prstGeom prst="rect">
            <a:avLst/>
          </a:prstGeom>
          <a:noFill/>
        </p:spPr>
      </p:pic>
      <p:pic>
        <p:nvPicPr>
          <p:cNvPr id="27659" name="Picture 11" descr="http://media.signonsandiego.com/img/photos/2011/06/12/33b9542d-912a-45bc-a23b-5c6b42015a71news.ap.org_t352.jpg?980751187beea6fc26a3a9e93795d379f58af1c4"/>
          <p:cNvPicPr>
            <a:picLocks noChangeAspect="1" noChangeArrowheads="1"/>
          </p:cNvPicPr>
          <p:nvPr/>
        </p:nvPicPr>
        <p:blipFill>
          <a:blip r:embed="rId5" cstate="print"/>
          <a:srcRect b="65074"/>
          <a:stretch>
            <a:fillRect/>
          </a:stretch>
        </p:blipFill>
        <p:spPr bwMode="auto">
          <a:xfrm>
            <a:off x="1785918" y="1357298"/>
            <a:ext cx="2686050" cy="1357322"/>
          </a:xfrm>
          <a:prstGeom prst="rect">
            <a:avLst/>
          </a:prstGeom>
          <a:noFill/>
        </p:spPr>
      </p:pic>
      <p:pic>
        <p:nvPicPr>
          <p:cNvPr id="27660" name="Picture 12" descr="C:\Users\user\AppData\Local\Microsoft\Windows\Temporary Internet Files\Content.IE5\CRK7W5YC\MC90031874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285728"/>
            <a:ext cx="1836558" cy="2316979"/>
          </a:xfrm>
          <a:prstGeom prst="rect">
            <a:avLst/>
          </a:prstGeom>
          <a:noFill/>
        </p:spPr>
      </p:pic>
      <p:pic>
        <p:nvPicPr>
          <p:cNvPr id="26" name="Picture 15" descr="C:\Users\user\AppData\Local\Microsoft\Windows\Temporary Internet Files\Content.IE5\QC2MABG7\dglxasset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1357298"/>
            <a:ext cx="1500198" cy="165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61 0.13459 C 0.04514 0.15333 0.0434 0.1709 0.04861 0.1901 C 0.05226 0.20328 0.05035 0.19333 0.05469 0.20444 C 0.05868 0.21484 0.06302 0.2271 0.0717 0.23103 C 0.08455 0.24815 0.09393 0.24583 0.10851 0.25555 C 0.11684 0.2611 0.12552 0.26503 0.13472 0.2678 C 0.14931 0.28099 0.17275 0.29394 0.19011 0.29856 C 0.20122 0.30619 0.2132 0.30735 0.22552 0.30897 C 0.25643 0.32169 0.29219 0.32354 0.32396 0.32516 C 0.33889 0.32747 0.354 0.32747 0.36858 0.3314 C 0.40781 0.32932 0.44462 0.3277 0.48403 0.32932 C 0.51545 0.3277 0.54653 0.32493 0.57778 0.32331 C 0.60903 0.31799 0.63854 0.31105 0.67014 0.30897 C 0.6783 0.31151 0.68715 0.31059 0.69479 0.31498 C 0.69688 0.31614 0.69879 0.31799 0.70087 0.31914 C 0.70382 0.32076 0.71007 0.32331 0.71007 0.32331 C 0.71511 0.32978 0.71979 0.33048 0.72552 0.33556 C 0.7316 0.34736 0.72709 0.33926 0.73941 0.35592 C 0.74097 0.358 0.74393 0.36216 0.74393 0.36216 C 0.74584 0.36979 0.74688 0.37604 0.75018 0.38274 C 0.75122 0.38691 0.75209 0.39084 0.75313 0.395 C 0.75365 0.39708 0.75469 0.40101 0.75469 0.40101 C 0.75295 0.41743 0.74861 0.43223 0.74549 0.44819 C 0.74393 0.47386 0.74827 0.47872 0.74236 0.47086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3 0.12373 C -0.04323 0.15125 -0.0349 0.20745 -0.05608 0.22618 C -0.0592 0.23798 -0.05538 0.22711 -0.06216 0.23636 C -0.06354 0.23821 -0.06389 0.24099 -0.06528 0.2426 C -0.0717 0.25 -0.07292 0.25 -0.07917 0.25278 C -0.0875 0.25995 -0.09497 0.26319 -0.10365 0.2692 C -0.11406 0.27637 -0.10261 0.27105 -0.11302 0.27521 C -0.11459 0.2766 -0.1158 0.27845 -0.11754 0.27938 C -0.11945 0.28053 -0.12188 0.28007 -0.12379 0.28146 C -0.12726 0.28423 -0.12969 0.28886 -0.13299 0.29163 C -0.13733 0.30042 -0.14236 0.30736 -0.14688 0.31638 C -0.15035 0.32332 -0.1507 0.32794 -0.15608 0.33257 C -0.16181 0.35523 -0.16059 0.36148 -0.16059 0.392 " pathEditMode="relative" ptsTypes="ffffffffffffA">
                                      <p:cBhvr>
                                        <p:cTn id="10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3 -0.08855 C 0.01024 -0.07976 0.01233 -0.06543 0.00747 -0.05895 C 0.00434 -0.05502 0.00017 -0.05271 -0.00365 -0.0504 C -0.0066 -0.04855 -0.01302 -0.04624 -0.01302 -0.04601 C -0.02257 -0.03422 -0.00938 -0.04948 -0.02101 -0.04 C -0.03142 -0.03121 -0.0158 -0.0393 -0.02899 -0.03352 C -0.03872 -0.02497 -0.04878 -0.01711 -0.0592 -0.0104 C -0.06337 -0.00462 -0.06771 -0.00231 -0.07344 0.00024 C -0.08003 0.00948 -0.08715 0.01688 -0.0941 0.02567 C -0.10035 0.05087 -0.09549 0.07168 -0.075 0.07839 C -0.07049 0.08463 -0.06528 0.08417 -0.0592 0.08694 C -0.02865 0.08555 -0.01233 0.08463 0.01389 0.07839 C 0.05191 0.07931 0.10069 0.06428 0.13142 0.10382 C 0.13247 0.10821 0.13576 0.11191 0.13611 0.11654 C 0.13733 0.13388 0.13125 0.13781 0.12187 0.14405 C 0.11042 0.15145 0.12378 0.14428 0.11233 0.15469 C 0.11111 0.15584 0.10191 0.15862 0.10122 0.15885 C 0.07587 0.15607 0.05208 0.15191 0.02656 0.15029 C 0.0033 0.13989 0.01719 0.14544 -0.03854 0.15029 C -0.04288 0.15076 -0.04705 0.15284 -0.05122 0.15469 C -0.05434 0.15607 -0.06076 0.15885 -0.06076 0.15908 C -0.06233 0.16024 -0.06372 0.16209 -0.06545 0.16301 C -0.06806 0.16417 -0.07101 0.16347 -0.07344 0.16509 C -0.07552 0.16648 -0.07622 0.17018 -0.07813 0.17157 C -0.08108 0.17365 -0.08767 0.17573 -0.08767 0.17596 C -0.09601 0.18659 -0.10625 0.19261 -0.11476 0.20324 C -0.11528 0.20578 -0.11632 0.20879 -0.11632 0.21157 C -0.11632 0.2222 -0.11597 0.23284 -0.11476 0.24347 C -0.1125 0.26174 -0.08889 0.26105 -0.07969 0.26243 C -0.0776 0.26289 -0.07552 0.26359 -0.07344 0.26451 C -0.07031 0.26567 -0.06389 0.26868 -0.06389 0.26891 C -0.02153 0.26613 0.02066 0.26844 0.06302 0.27076 C 0.07014 0.27399 0.07535 0.28047 0.08212 0.28347 C 0.08559 0.28856 0.08872 0.29249 0.09167 0.29827 C 0.09271 0.30266 0.0974 0.31399 0.09323 0.31954 C 0.09167 0.32162 0.08906 0.32093 0.08698 0.32162 C 0.07552 0.33157 0.08924 0.31862 0.07743 0.33434 C 0.07361 0.33943 0.06858 0.34197 0.06476 0.34706 C 0.06337 0.34891 0.06302 0.35168 0.06146 0.3533 C 0.05868 0.35631 0.05486 0.357 0.05191 0.35954 C 0.04444 0.357 0.03698 0.35631 0.02969 0.3533 C 0.02326 0.34752 0.0184 0.34474 0.01076 0.34266 C -0.00365 0.34636 -0.01771 0.34844 -0.03212 0.35122 C -0.0375 0.36209 -0.04253 0.37388 -0.04965 0.38289 C -0.05278 0.39538 -0.05434 0.4 -0.05434 0.41249 " pathEditMode="relative" rAng="0" ptsTypes="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82659E-7 C 0.01771 -0.00971 0.04549 -0.00416 0.05677 0.00902 C 0.05625 0.01248 0.0566 0.01595 0.05539 0.01919 C 0.05278 0.0252 0.03212 0.03537 0.02414 0.03722 C 0.01702 0.04069 0.01198 0.04231 0.00348 0.0437 C -0.00468 0.0474 -0.01146 0.04832 -0.02048 0.04994 C -0.02743 0.05272 -0.03385 0.05341 -0.04114 0.05526 C -0.05104 0.06243 -0.05243 0.05896 -3.05556E-6 0.0578 C 0.02066 0.05711 0.04132 0.05688 0.06198 0.05642 C 0.07674 0.0541 0.09167 0.05156 0.10677 0.04994 C 0.11146 0.05364 0.11927 0.05618 0.12552 0.0578 C 0.12674 0.0585 0.12761 0.05988 0.12917 0.06035 C 0.13247 0.06173 0.13976 0.06289 0.13976 0.06335 " pathEditMode="relative" rAng="0" ptsTypes="ffffffffffff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32 0.06937 C -0.07153 0.08856 -0.06945 0.0992 -0.08299 0.10521 C -0.08768 0.10313 -0.09046 0.10266 -0.0941 0.09688 C -0.09514 0.09503 -0.0948 0.09226 -0.09566 0.09041 C -0.09653 0.08856 -0.09792 0.08763 -0.09896 0.08625 C -0.10087 0.08116 -0.10348 0.07677 -0.10521 0.07145 C -0.11007 0.05642 -0.10938 0.03885 -0.11632 0.02498 C -0.11754 0.01388 -0.11684 0.00694 -0.12275 -0.00046 C -0.12587 -0.01271 -0.13577 -0.02404 -0.14497 -0.02797 C -0.14983 -0.03768 -0.15452 -0.03722 -0.16233 -0.04069 C -0.16389 -0.04138 -0.16563 -0.04208 -0.16719 -0.04277 C -0.16875 -0.04346 -0.17188 -0.04485 -0.17188 -0.04462 C -0.20851 -0.043 -0.20834 -0.04254 -0.23386 -0.0363 C -0.24601 -0.0282 -0.23664 -0.03745 -0.24167 -0.01317 C -0.24306 -0.0067 -0.25087 -0.00393 -0.25452 -0.00254 C -0.25973 -0.00046 -0.26823 0.00717 -0.27344 0.0081 C -0.28073 0.00925 -0.2882 0.00948 -0.29566 0.01018 C -0.30348 0.01342 -0.30816 0.02128 -0.31476 0.02706 C -0.31667 0.03076 -0.31962 0.03353 -0.32118 0.03769 C -0.32171 0.03885 -0.325 0.05295 -0.32587 0.05665 C -0.32691 0.06081 -0.329 0.06937 -0.329 0.0696 C -0.32917 0.08093 -0.32257 0.13781 -0.33698 0.15816 C -0.34063 0.17272 -0.33768 0.16787 -0.34341 0.17503 C -0.34636 0.19076 -0.35052 0.19145 -0.36233 0.19399 C -0.36684 0.19977 -0.37066 0.20047 -0.37674 0.20047 " pathEditMode="relative" rAng="0" ptsTypes="ffffffffffffffffffffffff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ant4347@mail.ru</dc:creator>
  <cp:lastModifiedBy>Ольга</cp:lastModifiedBy>
  <cp:revision>2</cp:revision>
  <dcterms:created xsi:type="dcterms:W3CDTF">2014-03-04T11:14:55Z</dcterms:created>
  <dcterms:modified xsi:type="dcterms:W3CDTF">2014-03-27T04:47:43Z</dcterms:modified>
</cp:coreProperties>
</file>