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xls" ContentType="application/vnd.ms-exce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theme/themeOverride4.xml" ContentType="application/vnd.openxmlformats-officedocument.themeOverride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9"/>
  </p:notesMasterIdLst>
  <p:sldIdLst>
    <p:sldId id="256" r:id="rId2"/>
    <p:sldId id="257" r:id="rId3"/>
    <p:sldId id="258" r:id="rId4"/>
    <p:sldId id="315" r:id="rId5"/>
    <p:sldId id="283" r:id="rId6"/>
    <p:sldId id="259" r:id="rId7"/>
    <p:sldId id="298" r:id="rId8"/>
    <p:sldId id="299" r:id="rId9"/>
    <p:sldId id="295" r:id="rId10"/>
    <p:sldId id="297" r:id="rId11"/>
    <p:sldId id="300" r:id="rId12"/>
    <p:sldId id="294" r:id="rId13"/>
    <p:sldId id="293" r:id="rId14"/>
    <p:sldId id="269" r:id="rId15"/>
    <p:sldId id="301" r:id="rId16"/>
    <p:sldId id="320" r:id="rId17"/>
    <p:sldId id="319" r:id="rId18"/>
    <p:sldId id="262" r:id="rId19"/>
    <p:sldId id="264" r:id="rId20"/>
    <p:sldId id="265" r:id="rId21"/>
    <p:sldId id="303" r:id="rId22"/>
    <p:sldId id="304" r:id="rId23"/>
    <p:sldId id="290" r:id="rId24"/>
    <p:sldId id="266" r:id="rId25"/>
    <p:sldId id="289" r:id="rId26"/>
    <p:sldId id="316" r:id="rId27"/>
    <p:sldId id="291" r:id="rId28"/>
    <p:sldId id="306" r:id="rId29"/>
    <p:sldId id="282" r:id="rId30"/>
    <p:sldId id="268" r:id="rId31"/>
    <p:sldId id="314" r:id="rId32"/>
    <p:sldId id="313" r:id="rId33"/>
    <p:sldId id="310" r:id="rId34"/>
    <p:sldId id="296" r:id="rId35"/>
    <p:sldId id="312" r:id="rId36"/>
    <p:sldId id="311" r:id="rId37"/>
    <p:sldId id="281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9" d="100"/>
          <a:sy n="59" d="100"/>
        </p:scale>
        <p:origin x="-1272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6" y="27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1008"/>
    </p:cViewPr>
  </p:sorterViewPr>
  <p:notesViewPr>
    <p:cSldViewPr>
      <p:cViewPr varScale="1">
        <p:scale>
          <a:sx n="52" d="100"/>
          <a:sy n="52" d="100"/>
        </p:scale>
        <p:origin x="-2844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4D479FF-63C5-47E0-BF78-060ADA5AA1E8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7094B1F-02FE-436E-B4E5-AC2E7F04FE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10B2B59-3BF3-4339-9319-F4670F540FC0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094B1F-02FE-436E-B4E5-AC2E7F04FE7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email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316E9F5-0DF5-4A7B-AE12-DBE8BB4A1190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F56B49F6-93EC-40C5-A554-8FEA893D80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CDE6-CA3B-46EE-B69E-9245CE5D258D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C2728-0BE6-49CE-BF77-DE80C04039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EF964D-DB00-43A7-92E2-9ED865D5CED5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D5B80-9C58-4132-A31F-3127A5049D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658F7C-CE8E-4A45-B75F-93EF822B7067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3E74A-C4C0-47EE-BA38-1C85902C5F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A6F48A6-3C57-4141-97E4-5A72DA92CD66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A6C55B4-24A4-4E1D-8FB4-8FD5D2EA7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CD62D65-F261-47B1-B110-AD6CE957AAA1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D53E8C2-D4D3-4071-919A-10E4194BBF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7248E11-8E80-4BF2-8E2A-6503B1C1BDF3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0C53072-7F2E-462D-8DBA-C726D408C0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0A92540-89CA-4DE7-AE60-F35AF2C93C6F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7881BB9-40D0-47BA-AC19-2D51D7C9D6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90BFE1-B8BF-4D78-9766-F17080869820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B80524-BDF7-428B-92CB-D7A951E600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CCBAFD81-258E-437E-9F7C-3525ABBB6470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E6E58D1-D7B9-4CD6-A666-AFEE6B6F58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Полилиния 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5BBA535-0AB2-4343-A210-6EC133CB7AB6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AC66816C-25B6-4573-8674-FE9DB09B42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email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057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E0D30E50-33EF-4285-9DB6-01654B7CA68A}" type="datetimeFigureOut">
              <a:rPr lang="ru-RU"/>
              <a:pPr>
                <a:defRPr/>
              </a:pPr>
              <a:t>05.05.2012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  <a:cs typeface="+mn-cs"/>
              </a:defRPr>
            </a:lvl1pPr>
            <a:extLst/>
          </a:lstStyle>
          <a:p>
            <a:pPr>
              <a:defRPr/>
            </a:pPr>
            <a:fld id="{4F16DA91-AA68-4DC4-B32B-0AE777326D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77" r:id="rId2"/>
    <p:sldLayoutId id="2147483882" r:id="rId3"/>
    <p:sldLayoutId id="2147483883" r:id="rId4"/>
    <p:sldLayoutId id="2147483884" r:id="rId5"/>
    <p:sldLayoutId id="2147483885" r:id="rId6"/>
    <p:sldLayoutId id="2147483878" r:id="rId7"/>
    <p:sldLayoutId id="2147483886" r:id="rId8"/>
    <p:sldLayoutId id="2147483887" r:id="rId9"/>
    <p:sldLayoutId id="2147483879" r:id="rId10"/>
    <p:sldLayoutId id="2147483880" r:id="rId11"/>
  </p:sldLayoutIdLst>
  <p:transition spd="med">
    <p:dissolv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D:\Users\&#1052;&#1072;&#1096;&#1072;\Videos\&#1095;&#1077;&#1088;&#1074;&#1103;&#1095;&#1082;&#1080;.wmv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76672"/>
            <a:ext cx="9144000" cy="388843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Социализация  детей с ОНР</a:t>
            </a:r>
            <a:b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</a:b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  на музыкально-ритмических занятиях с элементами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логоритмики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  <a:latin typeface="Bookman Old Style" pitchFamily="18" charset="0"/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5346700" y="5949950"/>
            <a:ext cx="37973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© Полякова О.А.</a:t>
            </a:r>
          </a:p>
          <a:p>
            <a:r>
              <a:rPr lang="ru-RU" b="1"/>
              <a:t>Учитель-логопед  ГБДОУ №17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IMG_144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612576" y="0"/>
            <a:ext cx="10287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2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червячки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1259632" y="620688"/>
            <a:ext cx="6816757" cy="51125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DSCN071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259632" y="0"/>
            <a:ext cx="6732239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Упражнения, активизирующие внимание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DSCN072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 descr="DSC0138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Группа 5"/>
          <p:cNvGrpSpPr>
            <a:grpSpLocks/>
          </p:cNvGrpSpPr>
          <p:nvPr/>
        </p:nvGrpSpPr>
        <p:grpSpPr bwMode="auto">
          <a:xfrm>
            <a:off x="0" y="1557338"/>
            <a:ext cx="9144000" cy="5300662"/>
            <a:chOff x="0" y="1842391"/>
            <a:chExt cx="9144000" cy="5015609"/>
          </a:xfrm>
        </p:grpSpPr>
        <p:pic>
          <p:nvPicPr>
            <p:cNvPr id="3" name="Рисунок 2" descr="DSCN0124.JPG"/>
            <p:cNvPicPr>
              <a:picLocks noChangeAspect="1"/>
            </p:cNvPicPr>
            <p:nvPr/>
          </p:nvPicPr>
          <p:blipFill>
            <a:blip r:embed="rId3" cstate="email"/>
            <a:stretch>
              <a:fillRect/>
            </a:stretch>
          </p:blipFill>
          <p:spPr>
            <a:xfrm>
              <a:off x="0" y="1844824"/>
              <a:ext cx="4836932" cy="5013176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Рисунок 3" descr="DSCN0122.JPG"/>
            <p:cNvPicPr>
              <a:picLocks noChangeAspect="1"/>
            </p:cNvPicPr>
            <p:nvPr/>
          </p:nvPicPr>
          <p:blipFill>
            <a:blip r:embed="rId4" cstate="email"/>
            <a:stretch>
              <a:fillRect/>
            </a:stretch>
          </p:blipFill>
          <p:spPr>
            <a:xfrm>
              <a:off x="4355976" y="1842391"/>
              <a:ext cx="4788024" cy="501560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5" name="Скругленный прямоугольник 4"/>
          <p:cNvSpPr/>
          <p:nvPr/>
        </p:nvSpPr>
        <p:spPr>
          <a:xfrm>
            <a:off x="1691680" y="513219"/>
            <a:ext cx="5688632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Счетные упражнения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25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24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Рисунок 1" descr="DSCN085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827584" y="0"/>
            <a:ext cx="7776864" cy="173664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Речевые Упражнения с одновременным выполнением действий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Рисунок 1" descr="DSCN093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-126131"/>
            <a:ext cx="9312658" cy="69841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188" y="333375"/>
            <a:ext cx="7921625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dirty="0"/>
          </a:p>
          <a:p>
            <a:pPr>
              <a:lnSpc>
                <a:spcPct val="150000"/>
              </a:lnSpc>
              <a:defRPr/>
            </a:pPr>
            <a:r>
              <a:rPr lang="ru-RU" sz="4000" dirty="0">
                <a:solidFill>
                  <a:schemeClr val="accent4">
                    <a:lumMod val="50000"/>
                  </a:schemeClr>
                </a:solidFill>
              </a:rPr>
              <a:t>Для детей с ОНР характерны:</a:t>
            </a:r>
            <a:endParaRPr lang="ru-RU" sz="4000" dirty="0"/>
          </a:p>
          <a:p>
            <a:pPr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Недостаточная общительность;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Неумение устанавливать и развивать эмоциональные связи;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Снижение подражательной деятельности, самостоятельности;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Низкий уровень </a:t>
            </a:r>
            <a:r>
              <a:rPr lang="ru-RU" sz="2400" dirty="0" err="1">
                <a:solidFill>
                  <a:schemeClr val="bg2">
                    <a:lumMod val="25000"/>
                  </a:schemeClr>
                </a:solidFill>
              </a:rPr>
              <a:t>сформированности</a:t>
            </a: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 навыков самообслуживания;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Неустойчивость внимания;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Сниженный уровень мотивации;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chemeClr val="bg2">
                    <a:lumMod val="25000"/>
                  </a:schemeClr>
                </a:solidFill>
              </a:rPr>
              <a:t>Повышенная утомляемость, нарушение поведения.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Рисунок 1" descr="DSCN093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Рисунок 1" descr="DSCN102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755576" y="188640"/>
            <a:ext cx="7920880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Упражнения, формирующие чувство темпа и ритма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Рисунок 1" descr="DSCN1023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1" descr="DSC0016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323528" y="0"/>
            <a:ext cx="8460432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Упражнение в игре на музыкальных инструментах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Группа 4"/>
          <p:cNvGrpSpPr>
            <a:grpSpLocks/>
          </p:cNvGrpSpPr>
          <p:nvPr/>
        </p:nvGrpSpPr>
        <p:grpSpPr bwMode="auto">
          <a:xfrm>
            <a:off x="0" y="1557338"/>
            <a:ext cx="9144000" cy="5300662"/>
            <a:chOff x="0" y="1556792"/>
            <a:chExt cx="9144000" cy="5301208"/>
          </a:xfrm>
        </p:grpSpPr>
        <p:pic>
          <p:nvPicPr>
            <p:cNvPr id="2" name="Рисунок 1" descr="DSCN0968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556792"/>
              <a:ext cx="4748479" cy="5301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4" name="Рисунок 3" descr="IMG_1601.JPG"/>
            <p:cNvPicPr>
              <a:picLocks noChangeAspect="1"/>
            </p:cNvPicPr>
            <p:nvPr/>
          </p:nvPicPr>
          <p:blipFill>
            <a:blip r:embed="rId4" cstate="email"/>
            <a:srcRect b="-640"/>
            <a:stretch>
              <a:fillRect/>
            </a:stretch>
          </p:blipFill>
          <p:spPr>
            <a:xfrm>
              <a:off x="4716016" y="1585635"/>
              <a:ext cx="4427984" cy="527236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827584" y="260648"/>
            <a:ext cx="7848872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Имитация игры на музыкальных инструментах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Группа 5"/>
          <p:cNvGrpSpPr>
            <a:grpSpLocks/>
          </p:cNvGrpSpPr>
          <p:nvPr/>
        </p:nvGrpSpPr>
        <p:grpSpPr bwMode="auto">
          <a:xfrm>
            <a:off x="0" y="1381125"/>
            <a:ext cx="9144000" cy="5476875"/>
            <a:chOff x="0" y="1381125"/>
            <a:chExt cx="9144000" cy="5476875"/>
          </a:xfrm>
        </p:grpSpPr>
        <p:pic>
          <p:nvPicPr>
            <p:cNvPr id="2" name="Рисунок 1" descr="DSC00160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0" y="1381125"/>
              <a:ext cx="4321175" cy="5476875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  <p:pic>
          <p:nvPicPr>
            <p:cNvPr id="33796" name="Рисунок 3" descr="DSC00164.JPG"/>
            <p:cNvPicPr>
              <a:picLocks noChangeAspect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4476750" y="1412776"/>
              <a:ext cx="4667250" cy="544522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190500" cap="rnd">
              <a:solidFill>
                <a:srgbClr val="FFFFFF"/>
              </a:solidFill>
            </a:ln>
            <a:effectLst>
              <a:outerShdw blurRad="50000" algn="tl" rotWithShape="0">
                <a:srgbClr val="000000">
                  <a:alpha val="41000"/>
                </a:srgbClr>
              </a:outerShdw>
            </a:effectLst>
            <a:scene3d>
              <a:camera prst="orthographicFront"/>
              <a:lightRig rig="twoPt" dir="t">
                <a:rot lat="0" lon="0" rev="7800000"/>
              </a:lightRig>
            </a:scene3d>
            <a:sp3d contourW="6350">
              <a:bevelT w="50800" h="16510"/>
              <a:contourClr>
                <a:srgbClr val="C0C0C0"/>
              </a:contourClr>
            </a:sp3d>
          </p:spPr>
        </p:pic>
      </p:grpSp>
      <p:sp>
        <p:nvSpPr>
          <p:cNvPr id="3" name="Скругленный прямоугольник 2"/>
          <p:cNvSpPr/>
          <p:nvPr/>
        </p:nvSpPr>
        <p:spPr>
          <a:xfrm>
            <a:off x="683568" y="188640"/>
            <a:ext cx="8028384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Пение и музыкальная самостоятельная деятельность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Фото027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0"/>
            <a:ext cx="9468544" cy="7101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Рисунок 1" descr="IMG_301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226152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Рисунок 1" descr="IMG_16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Рисунок 1" descr="IMG_2385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762000"/>
            <a:ext cx="9144000" cy="6096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698573" y="0"/>
            <a:ext cx="5394804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Игровая деятельность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/>
          <p:cNvSpPr txBox="1">
            <a:spLocks noChangeArrowheads="1"/>
          </p:cNvSpPr>
          <p:nvPr/>
        </p:nvSpPr>
        <p:spPr bwMode="auto">
          <a:xfrm>
            <a:off x="971550" y="908050"/>
            <a:ext cx="775652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ru-RU" dirty="0"/>
              <a:t>   </a:t>
            </a: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СРАВНИТЕЛЬНЫЙ  ГРАФИК  СОЦИАЛЬНОГО  РАЗВИТИЯ ДЕТЕЙ </a:t>
            </a:r>
          </a:p>
          <a:p>
            <a:pPr>
              <a:defRPr/>
            </a:pPr>
            <a:r>
              <a:rPr lang="ru-RU" b="1" dirty="0">
                <a:solidFill>
                  <a:schemeClr val="accent4">
                    <a:lumMod val="75000"/>
                  </a:schemeClr>
                </a:solidFill>
              </a:rPr>
              <a:t>                                      В  НОРМЕ  И  С  ОНР</a:t>
            </a:r>
          </a:p>
        </p:txBody>
      </p:sp>
      <p:graphicFrame>
        <p:nvGraphicFramePr>
          <p:cNvPr id="1026" name="Диаграмма 2"/>
          <p:cNvGraphicFramePr>
            <a:graphicFrameLocks/>
          </p:cNvGraphicFramePr>
          <p:nvPr/>
        </p:nvGraphicFramePr>
        <p:xfrm>
          <a:off x="849313" y="1724025"/>
          <a:ext cx="7732712" cy="4232275"/>
        </p:xfrm>
        <a:graphic>
          <a:graphicData uri="http://schemas.openxmlformats.org/presentationml/2006/ole">
            <p:oleObj spid="_x0000_s1026" name="Worksheet" r:id="rId4" imgW="7734346" imgH="4238497" progId="Excel.Sheet.8">
              <p:embed/>
            </p:oleObj>
          </a:graphicData>
        </a:graphic>
      </p:graphicFrame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OleChart spid="102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Рисунок 1" descr="DSC01394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Рисунок 2" descr="Фото0179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Рисунок 1" descr="IMG_29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350754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Рисунок 1" descr="DSC05677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5977" y="71983"/>
            <a:ext cx="9048023" cy="678601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Скругленный прямоугольник 3"/>
          <p:cNvSpPr/>
          <p:nvPr/>
        </p:nvSpPr>
        <p:spPr>
          <a:xfrm>
            <a:off x="1475656" y="0"/>
            <a:ext cx="5481365" cy="64698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Работа с родителями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P1050940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Рисунок 1" descr="x_6616b6e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Рисунок 1" descr="DSC0567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Рисунок 1" descr="IMG_3022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43169" y="2967334"/>
            <a:ext cx="9057672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80528" y="1124744"/>
            <a:ext cx="9324528" cy="406265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Основной целью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музыкально-ритмического воздействия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Является:</a:t>
            </a:r>
          </a:p>
          <a:p>
            <a:pPr algn="ctr">
              <a:lnSpc>
                <a:spcPct val="150000"/>
              </a:lnSpc>
              <a:defRPr/>
            </a:pP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marL="457200" indent="-457200"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1)  Преодоление речевого нарушения;</a:t>
            </a:r>
          </a:p>
          <a:p>
            <a:pPr marL="457200" indent="-457200" algn="ctr">
              <a:buFontTx/>
              <a:buAutoNum type="arabicParenR"/>
              <a:defRPr/>
            </a:pP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2) Адаптация ребёнка к условиям внешней</a:t>
            </a:r>
          </a:p>
          <a:p>
            <a:pPr algn="ctr">
              <a:lnSpc>
                <a:spcPct val="150000"/>
              </a:lnSpc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и внутренней среды.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288" y="1196975"/>
            <a:ext cx="8461375" cy="5170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</a:rPr>
              <a:t>Общеразвивающие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  и коррекционные упражнения;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Упражнения на развитие дыхания, голоса и артикуляции;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Упражнения, активизирующие внимание;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Счетные упражнения;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Речевые упражнения с одновременным выполнением действий;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Упражнения, формирующие чувства музыкального размера, темпа и ритма;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Упражнения в игре на музыкальных инструментах;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Игровая деятельность;</a:t>
            </a:r>
          </a:p>
          <a:p>
            <a:pPr marL="342900" indent="-342900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</a:rPr>
              <a:t>Пение и музыкальная самостоятельная деятельность.</a:t>
            </a:r>
          </a:p>
          <a:p>
            <a:pPr marL="342900" indent="-342900">
              <a:lnSpc>
                <a:spcPct val="150000"/>
              </a:lnSpc>
              <a:buFontTx/>
              <a:buAutoNum type="arabicParenR"/>
              <a:defRPr/>
            </a:pP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260648"/>
            <a:ext cx="7704856" cy="10156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Средства логопедической ритмики, используемые в музыкально-ритмической деятельности</a:t>
            </a: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000"/>
                            </p:stCondLst>
                            <p:childTnLst>
                              <p:par>
                                <p:cTn id="4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0"/>
                            </p:stCondLst>
                            <p:childTnLst>
                              <p:par>
                                <p:cTn id="5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DSCN071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1"/>
            <a:ext cx="9144000" cy="6858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143000" y="0"/>
            <a:ext cx="9001000" cy="1191816"/>
          </a:xfrm>
          <a:prstGeom prst="roundRect">
            <a:avLst/>
          </a:prstGeom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Общеразвивающие</a:t>
            </a: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 коррекционные</a:t>
            </a:r>
          </a:p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упражнения</a:t>
            </a:r>
          </a:p>
        </p:txBody>
      </p:sp>
    </p:spTree>
  </p:cSld>
  <p:clrMapOvr>
    <a:masterClrMapping/>
  </p:clrMapOvr>
  <p:transition spd="med" advClick="0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IMG_144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287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 advTm="3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IMG_1451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571500" y="0"/>
            <a:ext cx="10287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P1050928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Скругленный прямоугольник 2"/>
          <p:cNvSpPr/>
          <p:nvPr/>
        </p:nvSpPr>
        <p:spPr>
          <a:xfrm>
            <a:off x="863080" y="5445224"/>
            <a:ext cx="8280920" cy="1191816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ru-RU" sz="32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Упражнения на развитие дыхания, голоса и артикуляции</a:t>
            </a:r>
          </a:p>
        </p:txBody>
      </p:sp>
    </p:spTree>
  </p:cSld>
  <p:clrMapOvr>
    <a:masterClrMapping/>
  </p:clrMapOvr>
  <p:transition spd="med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Открытая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958</TotalTime>
  <Words>247</Words>
  <Application>Microsoft Office PowerPoint</Application>
  <PresentationFormat>Экран (4:3)</PresentationFormat>
  <Paragraphs>82</Paragraphs>
  <Slides>37</Slides>
  <Notes>37</Notes>
  <HiddenSlides>0</HiddenSlides>
  <MMClips>1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9" baseType="lpstr">
      <vt:lpstr>Открытая</vt:lpstr>
      <vt:lpstr>Лист Microsoft Office Excel 97-2003</vt:lpstr>
      <vt:lpstr>Социализация  детей с ОНР   на музыкально-ритмических занятиях с элементами логоритмики.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Социализация  детей с ОНР  на логоритмических занятиях.</dc:title>
  <dc:creator>НАСТЯ</dc:creator>
  <cp:lastModifiedBy>Маша</cp:lastModifiedBy>
  <cp:revision>90</cp:revision>
  <dcterms:created xsi:type="dcterms:W3CDTF">2012-04-22T17:53:48Z</dcterms:created>
  <dcterms:modified xsi:type="dcterms:W3CDTF">2012-05-05T15:43:58Z</dcterms:modified>
</cp:coreProperties>
</file>