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F9BA-25FA-456E-B7F2-0144505AC0D1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5753A-7348-42F7-9A98-B93A511A77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BF9BA-25FA-456E-B7F2-0144505AC0D1}" type="datetimeFigureOut">
              <a:rPr lang="ru-RU" smtClean="0"/>
              <a:pPr/>
              <a:t>10.02.2015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5753A-7348-42F7-9A98-B93A511A776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66" y="523844"/>
            <a:ext cx="6172200" cy="912963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Bookman Old Style" pitchFamily="18" charset="0"/>
              </a:rPr>
              <a:t>Режим дня</a:t>
            </a:r>
            <a:r>
              <a:rPr lang="ru-RU" sz="2400" dirty="0" smtClean="0">
                <a:latin typeface="Bookman Old Style" pitchFamily="18" charset="0"/>
              </a:rPr>
              <a:t/>
            </a:r>
            <a:br>
              <a:rPr lang="ru-RU" sz="2400" dirty="0" smtClean="0">
                <a:latin typeface="Bookman Old Style" pitchFamily="18" charset="0"/>
              </a:rPr>
            </a:b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(холодный период года)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Bookman Old Style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2918" y="1666852"/>
          <a:ext cx="5778636" cy="6225774"/>
        </p:xfrm>
        <a:graphic>
          <a:graphicData uri="http://schemas.openxmlformats.org/drawingml/2006/table">
            <a:tbl>
              <a:tblPr/>
              <a:tblGrid>
                <a:gridCol w="4071966"/>
                <a:gridCol w="1706670"/>
              </a:tblGrid>
              <a:tr h="214314">
                <a:tc>
                  <a:txBody>
                    <a:bodyPr/>
                    <a:lstStyle/>
                    <a:p>
                      <a:pPr indent="476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7030A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Дружно в группу мы  идем, и улыбки всем несём.</a:t>
                      </a:r>
                    </a:p>
                  </a:txBody>
                  <a:tcPr marL="23398" marR="23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76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7030A0"/>
                          </a:solidFill>
                          <a:latin typeface="Comic Sans MS"/>
                          <a:ea typeface="Times New Roman"/>
                          <a:cs typeface="Times New Roman"/>
                        </a:rPr>
                        <a:t>7.00  – 8.00</a:t>
                      </a:r>
                      <a:endParaRPr lang="ru-RU" sz="1000" b="1" dirty="0">
                        <a:solidFill>
                          <a:srgbClr val="7030A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3398" marR="23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368">
                <a:tc>
                  <a:txBody>
                    <a:bodyPr/>
                    <a:lstStyle/>
                    <a:p>
                      <a:pPr indent="476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7030A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Упражнения выполняем, сказки дружно вспоминаем.</a:t>
                      </a:r>
                    </a:p>
                  </a:txBody>
                  <a:tcPr marL="23398" marR="23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76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7030A0"/>
                          </a:solidFill>
                          <a:latin typeface="Comic Sans MS"/>
                          <a:ea typeface="Times New Roman"/>
                          <a:cs typeface="Times New Roman"/>
                        </a:rPr>
                        <a:t>8.10  – 8.20</a:t>
                      </a:r>
                      <a:endParaRPr lang="ru-RU" sz="1000" b="1" dirty="0">
                        <a:solidFill>
                          <a:srgbClr val="7030A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3398" marR="23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698">
                <a:tc>
                  <a:txBody>
                    <a:bodyPr/>
                    <a:lstStyle/>
                    <a:p>
                      <a:pPr indent="476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7030A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Организму помогаем, завтрак весело съедаем.</a:t>
                      </a:r>
                    </a:p>
                  </a:txBody>
                  <a:tcPr marL="23398" marR="23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76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7030A0"/>
                          </a:solidFill>
                          <a:latin typeface="Comic Sans MS"/>
                          <a:ea typeface="Times New Roman"/>
                          <a:cs typeface="Times New Roman"/>
                        </a:rPr>
                        <a:t>8.20  – 8.30</a:t>
                      </a:r>
                      <a:endParaRPr lang="ru-RU" sz="1000" b="1" dirty="0">
                        <a:solidFill>
                          <a:srgbClr val="7030A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3398" marR="23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170">
                <a:tc>
                  <a:txBody>
                    <a:bodyPr/>
                    <a:lstStyle/>
                    <a:p>
                      <a:pPr indent="476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7030A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Очень любим мы играть, свои ручки развивать.</a:t>
                      </a:r>
                    </a:p>
                    <a:p>
                      <a:pPr indent="476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7030A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Вместе весело играем, мы уменья развиваем.</a:t>
                      </a:r>
                    </a:p>
                    <a:p>
                      <a:pPr indent="476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7030A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Мы работы создаём.  Их потом домой берём.</a:t>
                      </a:r>
                    </a:p>
                  </a:txBody>
                  <a:tcPr marL="23398" marR="23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76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7030A0"/>
                          </a:solidFill>
                          <a:latin typeface="Comic Sans MS"/>
                          <a:ea typeface="Times New Roman"/>
                          <a:cs typeface="Times New Roman"/>
                        </a:rPr>
                        <a:t>8.35 – 9.00</a:t>
                      </a:r>
                      <a:endParaRPr lang="ru-RU" sz="1000" b="1" dirty="0">
                        <a:solidFill>
                          <a:srgbClr val="7030A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3398" marR="23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30">
                <a:tc>
                  <a:txBody>
                    <a:bodyPr/>
                    <a:lstStyle/>
                    <a:p>
                      <a:pPr indent="476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7030A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Потрудились и играть. Будем сказки выбирать.</a:t>
                      </a:r>
                    </a:p>
                  </a:txBody>
                  <a:tcPr marL="23398" marR="23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76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7030A0"/>
                          </a:solidFill>
                          <a:latin typeface="Comic Sans MS"/>
                          <a:ea typeface="Times New Roman"/>
                          <a:cs typeface="Times New Roman"/>
                        </a:rPr>
                        <a:t>9.10  –  9.25</a:t>
                      </a:r>
                      <a:endParaRPr lang="ru-RU" sz="1000" b="1" dirty="0">
                        <a:solidFill>
                          <a:srgbClr val="7030A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3398" marR="23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8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7030A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Эй, дружочек, не ленись, за горшочек ты берись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7030A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На прогулку нам пора, очень рада детвора!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7030A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Мы на улице гуляем, и природу изучаем.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7030A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Будем бегать и играть, будем строить, рисовать</a:t>
                      </a:r>
                    </a:p>
                  </a:txBody>
                  <a:tcPr marL="23398" marR="23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76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7030A0"/>
                          </a:solidFill>
                          <a:latin typeface="Comic Sans MS"/>
                          <a:ea typeface="Times New Roman"/>
                          <a:cs typeface="Times New Roman"/>
                        </a:rPr>
                        <a:t>9.25  –  11.30</a:t>
                      </a:r>
                      <a:endParaRPr lang="ru-RU" sz="1000" b="1" dirty="0">
                        <a:solidFill>
                          <a:srgbClr val="7030A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3398" marR="23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7030A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С улицы пришли друзья, руки нам идти пора!</a:t>
                      </a:r>
                    </a:p>
                    <a:p>
                      <a:pPr indent="476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7030A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На горшочек…и играть. Будем супчик поджидать!</a:t>
                      </a:r>
                    </a:p>
                  </a:txBody>
                  <a:tcPr marL="23398" marR="23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76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7030A0"/>
                          </a:solidFill>
                          <a:latin typeface="Comic Sans MS"/>
                          <a:ea typeface="Times New Roman"/>
                          <a:cs typeface="Times New Roman"/>
                        </a:rPr>
                        <a:t>11.35 –  11.45</a:t>
                      </a:r>
                      <a:endParaRPr lang="ru-RU" sz="1000" b="1" dirty="0">
                        <a:solidFill>
                          <a:srgbClr val="7030A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3398" marR="23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118">
                <a:tc>
                  <a:txBody>
                    <a:bodyPr/>
                    <a:lstStyle/>
                    <a:p>
                      <a:pPr indent="476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7030A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С аппетитом мы едим. Быть здоровыми хотим!</a:t>
                      </a:r>
                    </a:p>
                  </a:txBody>
                  <a:tcPr marL="23398" marR="23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76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7030A0"/>
                          </a:solidFill>
                          <a:latin typeface="Comic Sans MS"/>
                          <a:ea typeface="Times New Roman"/>
                          <a:cs typeface="Times New Roman"/>
                        </a:rPr>
                        <a:t>11.45 – 12.10</a:t>
                      </a:r>
                      <a:endParaRPr lang="ru-RU" sz="1000" b="1" dirty="0">
                        <a:solidFill>
                          <a:srgbClr val="7030A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3398" marR="23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130">
                <a:tc>
                  <a:txBody>
                    <a:bodyPr/>
                    <a:lstStyle/>
                    <a:p>
                      <a:pPr indent="476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7030A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Очень долго мы трудились, и пора нам отдохнуть.</a:t>
                      </a:r>
                    </a:p>
                    <a:p>
                      <a:pPr indent="476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7030A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На кроватку и подушку ляжем тихо прикорнуть!</a:t>
                      </a:r>
                    </a:p>
                  </a:txBody>
                  <a:tcPr marL="23398" marR="23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76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7030A0"/>
                          </a:solidFill>
                          <a:latin typeface="Comic Sans MS"/>
                          <a:ea typeface="Times New Roman"/>
                          <a:cs typeface="Times New Roman"/>
                        </a:rPr>
                        <a:t>12.10 – 15.00</a:t>
                      </a:r>
                      <a:endParaRPr lang="ru-RU" sz="1000" b="1" dirty="0">
                        <a:solidFill>
                          <a:srgbClr val="7030A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3398" marR="23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072">
                <a:tc>
                  <a:txBody>
                    <a:bodyPr/>
                    <a:lstStyle/>
                    <a:p>
                      <a:pPr indent="476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7030A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Мы лежали, отдыхали.</a:t>
                      </a:r>
                    </a:p>
                    <a:p>
                      <a:pPr indent="476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7030A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Но пришла  пора  вставать!</a:t>
                      </a:r>
                    </a:p>
                    <a:p>
                      <a:pPr indent="476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7030A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На массажные дорожки – бодро, весело шагать!</a:t>
                      </a:r>
                    </a:p>
                  </a:txBody>
                  <a:tcPr marL="23398" marR="23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76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7030A0"/>
                          </a:solidFill>
                          <a:latin typeface="Comic Sans MS"/>
                          <a:ea typeface="Times New Roman"/>
                          <a:cs typeface="Times New Roman"/>
                        </a:rPr>
                        <a:t>15.00 – 15.10</a:t>
                      </a:r>
                      <a:endParaRPr lang="ru-RU" sz="1000" b="1" dirty="0">
                        <a:solidFill>
                          <a:srgbClr val="7030A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3398" marR="23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30">
                <a:tc>
                  <a:txBody>
                    <a:bodyPr/>
                    <a:lstStyle/>
                    <a:p>
                      <a:pPr indent="476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7030A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«Это время – простокваш, в это время – полдник наш!» </a:t>
                      </a:r>
                    </a:p>
                  </a:txBody>
                  <a:tcPr marL="23398" marR="23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76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7030A0"/>
                          </a:solidFill>
                          <a:latin typeface="Comic Sans MS"/>
                          <a:ea typeface="Times New Roman"/>
                          <a:cs typeface="Times New Roman"/>
                        </a:rPr>
                        <a:t>15.10 – 15.20</a:t>
                      </a:r>
                      <a:endParaRPr lang="ru-RU" sz="1000" b="1" dirty="0">
                        <a:solidFill>
                          <a:srgbClr val="7030A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3398" marR="23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7030A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Любим с тётей мы играть, все таланты развивать!</a:t>
                      </a:r>
                    </a:p>
                  </a:txBody>
                  <a:tcPr marL="23398" marR="23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76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7030A0"/>
                          </a:solidFill>
                          <a:latin typeface="Comic Sans MS"/>
                          <a:ea typeface="Times New Roman"/>
                          <a:cs typeface="Times New Roman"/>
                        </a:rPr>
                        <a:t>15.20 – 15.40</a:t>
                      </a:r>
                      <a:endParaRPr lang="ru-RU" sz="1000" b="1" dirty="0">
                        <a:solidFill>
                          <a:srgbClr val="7030A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3398" marR="23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530">
                <a:tc>
                  <a:txBody>
                    <a:bodyPr/>
                    <a:lstStyle/>
                    <a:p>
                      <a:pPr indent="476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7030A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Будем маму удивлять и работы создавать!</a:t>
                      </a:r>
                    </a:p>
                  </a:txBody>
                  <a:tcPr marL="23398" marR="23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76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7030A0"/>
                          </a:solidFill>
                          <a:latin typeface="Comic Sans MS"/>
                          <a:ea typeface="Times New Roman"/>
                          <a:cs typeface="Times New Roman"/>
                        </a:rPr>
                        <a:t>15.40 – 15.50</a:t>
                      </a:r>
                      <a:endParaRPr lang="ru-RU" sz="1000" b="1" dirty="0">
                        <a:solidFill>
                          <a:srgbClr val="7030A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3398" marR="23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884">
                <a:tc>
                  <a:txBody>
                    <a:bodyPr/>
                    <a:lstStyle/>
                    <a:p>
                      <a:pPr indent="476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7030A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Сядем дружно подкрепиться</a:t>
                      </a:r>
                    </a:p>
                    <a:p>
                      <a:pPr indent="476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7030A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И потом пойдём играть.</a:t>
                      </a:r>
                    </a:p>
                    <a:p>
                      <a:pPr indent="476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7030A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Будем для своих </a:t>
                      </a:r>
                      <a:r>
                        <a:rPr lang="ru-RU" sz="1000" b="1" dirty="0" smtClean="0">
                          <a:solidFill>
                            <a:srgbClr val="7030A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игрушек</a:t>
                      </a:r>
                    </a:p>
                    <a:p>
                      <a:pPr indent="476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 smtClean="0">
                          <a:solidFill>
                            <a:srgbClr val="7030A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Обстановку </a:t>
                      </a:r>
                      <a:r>
                        <a:rPr lang="ru-RU" sz="1000" b="1" i="1" dirty="0">
                          <a:solidFill>
                            <a:srgbClr val="7030A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создавать!</a:t>
                      </a:r>
                    </a:p>
                  </a:txBody>
                  <a:tcPr marL="23398" marR="23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76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7030A0"/>
                          </a:solidFill>
                          <a:latin typeface="Comic Sans MS"/>
                          <a:ea typeface="Times New Roman"/>
                          <a:cs typeface="Times New Roman"/>
                        </a:rPr>
                        <a:t>16.00-16.15</a:t>
                      </a:r>
                      <a:endParaRPr lang="ru-RU" sz="1000" b="1" dirty="0">
                        <a:solidFill>
                          <a:srgbClr val="7030A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3398" marR="23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130">
                <a:tc>
                  <a:txBody>
                    <a:bodyPr/>
                    <a:lstStyle/>
                    <a:p>
                      <a:pPr indent="476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7030A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Будем строить и читать. Будем дружно мы играть.</a:t>
                      </a:r>
                    </a:p>
                    <a:p>
                      <a:pPr indent="476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7030A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Тётю слушать, развлекаться, развиваться, развиваться…</a:t>
                      </a:r>
                    </a:p>
                  </a:txBody>
                  <a:tcPr marL="23398" marR="23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76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7030A0"/>
                          </a:solidFill>
                          <a:latin typeface="Comic Sans MS"/>
                          <a:ea typeface="Times New Roman"/>
                          <a:cs typeface="Times New Roman"/>
                        </a:rPr>
                        <a:t>16.20 </a:t>
                      </a:r>
                      <a:r>
                        <a:rPr lang="ru-RU" sz="1000" b="1" dirty="0">
                          <a:solidFill>
                            <a:srgbClr val="7030A0"/>
                          </a:solidFill>
                          <a:latin typeface="Comic Sans MS"/>
                          <a:ea typeface="Times New Roman"/>
                          <a:cs typeface="Times New Roman"/>
                        </a:rPr>
                        <a:t>– 16.50</a:t>
                      </a:r>
                      <a:endParaRPr lang="ru-RU" sz="1000" b="1" dirty="0">
                        <a:solidFill>
                          <a:srgbClr val="7030A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3398" marR="23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39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7030A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Ну </a:t>
                      </a:r>
                      <a:r>
                        <a:rPr lang="ru-RU" sz="1000" b="1" dirty="0">
                          <a:solidFill>
                            <a:srgbClr val="7030A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а вечером опять мы отправимся гулять</a:t>
                      </a:r>
                      <a:r>
                        <a:rPr lang="ru-RU" sz="1000" b="1" dirty="0" smtClean="0">
                          <a:solidFill>
                            <a:srgbClr val="7030A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!</a:t>
                      </a:r>
                      <a:endParaRPr lang="ru-RU" sz="1000" b="1" dirty="0">
                        <a:solidFill>
                          <a:srgbClr val="7030A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7030A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Эй, дружочек, не ленись, за горшочек ты берись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7030A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Вышли дружно мы гулять</a:t>
                      </a:r>
                      <a:r>
                        <a:rPr lang="ru-RU" sz="1000" b="1" dirty="0" smtClean="0">
                          <a:solidFill>
                            <a:srgbClr val="7030A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! Будем </a:t>
                      </a:r>
                      <a:r>
                        <a:rPr lang="ru-RU" sz="1000" b="1" dirty="0">
                          <a:solidFill>
                            <a:srgbClr val="7030A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строить и играть!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solidFill>
                            <a:srgbClr val="7030A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Будем </a:t>
                      </a:r>
                      <a:r>
                        <a:rPr lang="ru-RU" sz="1000" b="1" dirty="0">
                          <a:solidFill>
                            <a:srgbClr val="7030A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маму поджидать!</a:t>
                      </a:r>
                    </a:p>
                  </a:txBody>
                  <a:tcPr marL="23398" marR="23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rgbClr val="7030A0"/>
                          </a:solidFill>
                          <a:latin typeface="Comic Sans MS"/>
                          <a:ea typeface="Times New Roman"/>
                          <a:cs typeface="Times New Roman"/>
                        </a:rPr>
                        <a:t>16.55-17.30</a:t>
                      </a:r>
                      <a:endParaRPr lang="ru-RU" sz="1000" b="1" dirty="0">
                        <a:solidFill>
                          <a:srgbClr val="7030A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3398" marR="2339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267</Words>
  <Application>Microsoft Office PowerPoint</Application>
  <PresentationFormat>Лист A4 (210x297 мм)</PresentationFormat>
  <Paragraphs>49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Режим дня (холодный период года)</vt:lpstr>
    </vt:vector>
  </TitlesOfParts>
  <Company>2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Презентация1</dc:title>
  <dc:creator>1</dc:creator>
  <dc:description>Режим дня_x000d_(холодный период года)</dc:description>
  <cp:lastModifiedBy>1</cp:lastModifiedBy>
  <cp:revision>17</cp:revision>
  <dcterms:created xsi:type="dcterms:W3CDTF">2014-09-24T12:55:07Z</dcterms:created>
  <dcterms:modified xsi:type="dcterms:W3CDTF">2015-02-10T16:03:01Z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Презентация1</vt:lpwstr>
  </property>
  <property fmtid="{D5CDD505-2E9C-101B-9397-08002B2CF9AE}" pid="3" name="SlideDescription">
    <vt:lpwstr>Режим дня_x000d_(холодный период года)</vt:lpwstr>
  </property>
</Properties>
</file>