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2" r:id="rId2"/>
    <p:sldId id="274" r:id="rId3"/>
    <p:sldId id="257" r:id="rId4"/>
    <p:sldId id="258" r:id="rId5"/>
    <p:sldId id="260" r:id="rId6"/>
    <p:sldId id="261" r:id="rId7"/>
    <p:sldId id="276" r:id="rId8"/>
    <p:sldId id="262" r:id="rId9"/>
    <p:sldId id="263" r:id="rId10"/>
    <p:sldId id="264" r:id="rId11"/>
    <p:sldId id="281" r:id="rId12"/>
    <p:sldId id="271" r:id="rId13"/>
    <p:sldId id="270" r:id="rId14"/>
    <p:sldId id="269" r:id="rId15"/>
    <p:sldId id="265" r:id="rId16"/>
    <p:sldId id="266" r:id="rId17"/>
    <p:sldId id="268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4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9" autoAdjust="0"/>
  </p:normalViewPr>
  <p:slideViewPr>
    <p:cSldViewPr>
      <p:cViewPr varScale="1">
        <p:scale>
          <a:sx n="72" d="100"/>
          <a:sy n="72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1F989-05FF-48D6-811A-72EADA3BFFA6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CCFF8-6ED3-418E-B88E-5A5C38236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CFF8-6ED3-418E-B88E-5A5C382365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CFF8-6ED3-418E-B88E-5A5C382365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CFF8-6ED3-418E-B88E-5A5C382365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BCC9C9-10EF-4866-A7F3-9F4B6D32ECBC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C5D88-3478-470B-B4F5-EB1B5FFC43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Слава\Desktop\469_400_1-29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64904"/>
            <a:ext cx="3284210" cy="33857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Палочки </a:t>
            </a:r>
            <a:r>
              <a:rPr lang="ru-RU" sz="4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Кюизенера</a:t>
            </a: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развиваем мышление детей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8" name="Picture 6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795" y="2564904"/>
            <a:ext cx="34480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DSCN59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564904"/>
            <a:ext cx="4211960" cy="3158970"/>
          </a:xfrm>
          <a:prstGeom prst="roundRect">
            <a:avLst/>
          </a:prstGeom>
        </p:spPr>
      </p:pic>
      <p:pic>
        <p:nvPicPr>
          <p:cNvPr id="5" name="Рисунок 4" descr="DSCN59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429000"/>
            <a:ext cx="4067945" cy="3050959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69269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Играя - познаем!</a:t>
            </a:r>
          </a:p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 процессе игры  можно задавать  ребенку вопросы о расположении, форме, цвете, величине, количестве выложенных предметов и их частей.            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                                                      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«Весенняя прогулка»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64291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Методическое обеспечение: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943100" cy="2935287"/>
          </a:xfrm>
          <a:prstGeom prst="rect">
            <a:avLst/>
          </a:prstGeom>
          <a:noFill/>
          <a:ln w="15875">
            <a:solidFill>
              <a:srgbClr val="005024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643183"/>
            <a:ext cx="1643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Раздаточный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C:\Documents and Settings\Татьяна\Рабочий стол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37661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57818" y="3857628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Альбом для детей 2-3 лет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C:\Documents and Settings\Татьяна\Рабочий стол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289425"/>
            <a:ext cx="34829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5" y="5286388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Альбом для детей 3-5 лет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29614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Выкладываем по схемам.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палк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844824"/>
            <a:ext cx="5976664" cy="45289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132856"/>
            <a:ext cx="4320481" cy="32403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132856"/>
            <a:ext cx="4355976" cy="32668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268761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«Театр Карабаса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Барабаса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»; «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Мальвина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».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700808"/>
            <a:ext cx="4248472" cy="31863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700808"/>
            <a:ext cx="4224693" cy="31683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356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Занимаемся(2 мл. гр.):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подносе у детей разноцветные палочки. Дети классифицируют  их по цвету, а затем сравнивают  количество способом наложения или приложения(разные способы поощряются), используя слова: «поровну», «одинаково», «столько - сколько».</a:t>
            </a:r>
            <a:endParaRPr lang="ru-RU" sz="2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DSCN59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2060848"/>
            <a:ext cx="3072342" cy="2304256"/>
          </a:xfrm>
          <a:prstGeom prst="roundRect">
            <a:avLst/>
          </a:prstGeom>
        </p:spPr>
      </p:pic>
      <p:pic>
        <p:nvPicPr>
          <p:cNvPr id="4" name="Рисунок 3" descr="DSCN594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2080" y="2060848"/>
            <a:ext cx="3168352" cy="2376264"/>
          </a:xfrm>
          <a:prstGeom prst="roundRect">
            <a:avLst/>
          </a:prstGeom>
        </p:spPr>
      </p:pic>
      <p:pic>
        <p:nvPicPr>
          <p:cNvPr id="5" name="Рисунок 4" descr="DSCN59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3568" y="4483386"/>
            <a:ext cx="3168352" cy="2321846"/>
          </a:xfrm>
          <a:prstGeom prst="roundRect">
            <a:avLst/>
          </a:prstGeom>
        </p:spPr>
      </p:pic>
      <p:pic>
        <p:nvPicPr>
          <p:cNvPr id="6" name="Рисунок 5" descr="DSCN595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92079" y="4517338"/>
            <a:ext cx="3096345" cy="2287464"/>
          </a:xfrm>
          <a:prstGeom prst="round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51216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Раскладывают  палочки слева направо, чередуя их по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цвету.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роверяют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себя, проговаривая в слух цвет каждой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палочки.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справляют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ошибки</a:t>
            </a: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100" dirty="0"/>
          </a:p>
        </p:txBody>
      </p:sp>
      <p:pic>
        <p:nvPicPr>
          <p:cNvPr id="3" name="Рисунок 2" descr="DSCN59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412776"/>
            <a:ext cx="3360373" cy="2520280"/>
          </a:xfrm>
          <a:prstGeom prst="roundRect">
            <a:avLst/>
          </a:prstGeom>
        </p:spPr>
      </p:pic>
      <p:pic>
        <p:nvPicPr>
          <p:cNvPr id="6" name="Рисунок 5" descr="DSCN59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92079" y="1412776"/>
            <a:ext cx="3528393" cy="2646295"/>
          </a:xfrm>
          <a:prstGeom prst="roundRect">
            <a:avLst/>
          </a:prstGeom>
        </p:spPr>
      </p:pic>
      <p:pic>
        <p:nvPicPr>
          <p:cNvPr id="7" name="Рисунок 6" descr="DSCN59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4077072"/>
            <a:ext cx="3456385" cy="2592289"/>
          </a:xfrm>
          <a:prstGeom prst="roundRect">
            <a:avLst/>
          </a:prstGeom>
        </p:spPr>
      </p:pic>
      <p:pic>
        <p:nvPicPr>
          <p:cNvPr id="1026" name="Picture 2" descr="C:\Users\Слава\Desktop\Новая папка (6)\DSCN5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49080"/>
            <a:ext cx="3384377" cy="253814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5841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Получились разноцветные бусы!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сначала проводят пальчиком по одной  бусине, затем по целой  нитке с бусами, показывают с помощью рук их длину. Делают вывод: нитка с бусами длиннее, чем одна бусина.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DSCN59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0032" y="1916832"/>
            <a:ext cx="3312368" cy="2484276"/>
          </a:xfrm>
          <a:prstGeom prst="roundRect">
            <a:avLst/>
          </a:prstGeom>
        </p:spPr>
      </p:pic>
      <p:pic>
        <p:nvPicPr>
          <p:cNvPr id="4" name="Рисунок 3" descr="DSCN59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79712" y="4509120"/>
            <a:ext cx="5256585" cy="2180255"/>
          </a:xfrm>
          <a:prstGeom prst="roundRect">
            <a:avLst/>
          </a:prstGeom>
        </p:spPr>
      </p:pic>
      <p:pic>
        <p:nvPicPr>
          <p:cNvPr id="6" name="Рисунок 5" descr="DSCN596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15616" y="1916832"/>
            <a:ext cx="3168352" cy="2476332"/>
          </a:xfrm>
          <a:prstGeom prst="round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73616" cy="1368152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Documents and Settings\Admin\Рабочий стол\Новая папка (4)\Фото0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5" r="6774"/>
          <a:stretch>
            <a:fillRect/>
          </a:stretch>
        </p:blipFill>
        <p:spPr bwMode="auto">
          <a:xfrm rot="16200000">
            <a:off x="2430640" y="1105865"/>
            <a:ext cx="4357718" cy="641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9654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35824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Бельгийский учитель начальной школы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Джордж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Кюизинер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</a:t>
            </a:r>
            <a:r>
              <a:rPr lang="ru-RU" b="1" dirty="0" smtClean="0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5024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2285992"/>
            <a:ext cx="3357586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это счетные палочки, которые еще называют «числа в цвете», цветными палочками, цветными числами, цветными линеечками.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071688"/>
            <a:ext cx="38576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57818" y="5715016"/>
            <a:ext cx="2857500" cy="642942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детей 3-7 лет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4878258" y="1689030"/>
            <a:ext cx="4014221" cy="3662541"/>
          </a:xfrm>
          <a:prstGeom prst="rect">
            <a:avLst/>
          </a:prstGeom>
        </p:spPr>
        <p:txBody>
          <a:bodyPr wrap="square" anchor="ctr">
            <a:spAutoFit/>
          </a:bodyPr>
          <a:lstStyle>
            <a:extLst/>
          </a:lstStyle>
          <a:p>
            <a:r>
              <a:rPr lang="ru-RU" sz="2400" dirty="0" smtClean="0">
                <a:latin typeface="Gill Sans MT"/>
              </a:rPr>
              <a:t>Как белый снежок</a:t>
            </a:r>
          </a:p>
          <a:p>
            <a:endParaRPr lang="ru-RU" sz="2400" dirty="0" smtClean="0">
              <a:latin typeface="Gill Sans MT"/>
            </a:endParaRPr>
          </a:p>
          <a:p>
            <a:r>
              <a:rPr lang="ru-RU" sz="2400" dirty="0" smtClean="0">
                <a:latin typeface="Gill Sans MT"/>
              </a:rPr>
              <a:t>Словно </a:t>
            </a:r>
            <a:r>
              <a:rPr lang="ru-RU" sz="2400" dirty="0" err="1" smtClean="0">
                <a:latin typeface="Gill Sans MT"/>
              </a:rPr>
              <a:t>розовый</a:t>
            </a:r>
            <a:r>
              <a:rPr lang="ru-RU" sz="2400" dirty="0" smtClean="0">
                <a:latin typeface="Gill Sans MT"/>
              </a:rPr>
              <a:t> лепесток</a:t>
            </a:r>
          </a:p>
          <a:p>
            <a:endParaRPr lang="ru-RU" sz="2400" dirty="0" smtClean="0">
              <a:latin typeface="Gill Sans MT"/>
            </a:endParaRPr>
          </a:p>
          <a:p>
            <a:r>
              <a:rPr lang="ru-RU" sz="2400" dirty="0" smtClean="0">
                <a:latin typeface="Gill Sans MT"/>
              </a:rPr>
              <a:t>Как </a:t>
            </a:r>
            <a:r>
              <a:rPr lang="ru-RU" sz="2400" dirty="0" err="1" smtClean="0">
                <a:latin typeface="Gill Sans MT"/>
              </a:rPr>
              <a:t>голубой</a:t>
            </a:r>
            <a:r>
              <a:rPr lang="ru-RU" sz="2400" dirty="0" smtClean="0">
                <a:latin typeface="Gill Sans MT"/>
              </a:rPr>
              <a:t> океан</a:t>
            </a:r>
          </a:p>
          <a:p>
            <a:endParaRPr lang="ru-RU" sz="2400" dirty="0" smtClean="0">
              <a:latin typeface="Gill Sans MT"/>
            </a:endParaRPr>
          </a:p>
          <a:p>
            <a:r>
              <a:rPr lang="ru-RU" sz="2400" dirty="0" smtClean="0">
                <a:latin typeface="Gill Sans MT"/>
              </a:rPr>
              <a:t>Будто красный тюльпан</a:t>
            </a:r>
          </a:p>
          <a:p>
            <a:endParaRPr lang="ru-RU" sz="2400" dirty="0" smtClean="0">
              <a:latin typeface="Gill Sans MT"/>
            </a:endParaRPr>
          </a:p>
          <a:p>
            <a:r>
              <a:rPr lang="ru-RU" sz="2400" dirty="0" smtClean="0">
                <a:latin typeface="Gill Sans MT"/>
              </a:rPr>
              <a:t>Как солнечный свет</a:t>
            </a:r>
            <a:r>
              <a:rPr lang="ru-RU" sz="4000" dirty="0" smtClean="0">
                <a:latin typeface="Gill Sans MT"/>
              </a:rPr>
              <a:t> </a:t>
            </a:r>
            <a:endParaRPr lang="ru-RU" sz="4000" dirty="0">
              <a:latin typeface="Gill Sans M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28800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936104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140968"/>
            <a:ext cx="1152128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933056"/>
            <a:ext cx="1584176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797152"/>
            <a:ext cx="19442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7"/>
          <p:cNvSpPr txBox="1">
            <a:spLocks/>
          </p:cNvSpPr>
          <p:nvPr/>
        </p:nvSpPr>
        <p:spPr>
          <a:xfrm>
            <a:off x="611560" y="0"/>
            <a:ext cx="8229600" cy="1556792"/>
          </a:xfrm>
          <a:prstGeom prst="rect">
            <a:avLst/>
          </a:prstGeom>
        </p:spPr>
        <p:txBody>
          <a:bodyPr vert="horz" lIns="0" tIns="4572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Вот    мы   какие!</a:t>
            </a:r>
            <a:endParaRPr kumimoji="0" lang="ru-RU" sz="4800" b="1" i="0" u="sng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1AD93096-5B34-4342-9326-69289CEAE4C2}" type="slidenum">
              <a:rPr lang="ru-RU" smtClean="0"/>
              <a:pPr/>
              <a:t>3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539552" y="476672"/>
            <a:ext cx="8229600" cy="914400"/>
          </a:xfrm>
          <a:prstGeom prst="rect">
            <a:avLst/>
          </a:prstGeom>
        </p:spPr>
        <p:txBody>
          <a:bodyPr vert="horz" lIns="0" tIns="45720" rIns="0" bIns="0" anchor="b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Вот    мы   какие!</a:t>
            </a:r>
            <a:endParaRPr kumimoji="0" lang="ru-RU" sz="4800" b="1" i="0" u="sng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4655344" y="1600200"/>
            <a:ext cx="448865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</a:rPr>
              <a:t>    Словно  сирени букет,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</a:rPr>
              <a:t>    Как черный пушистый кот,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</a:rPr>
              <a:t>    Будто вишневый компот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</a:rPr>
              <a:t>    А я синяя плутовка,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</a:rPr>
              <a:t>    Я оранжевая морковка!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301208"/>
            <a:ext cx="3960440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8941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65104"/>
            <a:ext cx="360040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01008"/>
            <a:ext cx="3096344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564904"/>
            <a:ext cx="2736304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628800"/>
            <a:ext cx="2376264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1AD93096-5B34-4342-9326-69289CEAE4C2}" type="slidenum">
              <a:rPr lang="ru-RU" smtClean="0"/>
              <a:pPr/>
              <a:t>4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395536" y="188640"/>
            <a:ext cx="8229600" cy="1295400"/>
          </a:xfrm>
          <a:prstGeom prst="rect">
            <a:avLst/>
          </a:prstGeom>
        </p:spPr>
        <p:txBody>
          <a:bodyPr vert="horz" lIns="0" tIns="45720" rIns="0" bIns="0" anchor="b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Наши  парочки!</a:t>
            </a:r>
            <a:endParaRPr kumimoji="0" lang="ru-RU" sz="4800" b="1" i="0" u="sng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539552" y="1556792"/>
            <a:ext cx="4038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ru-RU" sz="2600" dirty="0"/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36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6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6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6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6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36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06084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780928"/>
            <a:ext cx="64807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429000"/>
            <a:ext cx="100811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077072"/>
            <a:ext cx="144016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869160"/>
            <a:ext cx="180020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1763688" y="2132856"/>
            <a:ext cx="223224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2267744" y="2780928"/>
            <a:ext cx="172819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483768" y="3429000"/>
            <a:ext cx="144016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2771800" y="4077072"/>
            <a:ext cx="122413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131840" y="4869160"/>
            <a:ext cx="86409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5220072" y="2564904"/>
            <a:ext cx="3621088" cy="1224136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89240"/>
            <a:ext cx="961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Каждая палочка – это число, выраженное цветом и размером</a:t>
            </a:r>
            <a:r>
              <a:rPr lang="ru-RU" b="1" dirty="0" smtClean="0">
                <a:solidFill>
                  <a:srgbClr val="7030A0"/>
                </a:solidFill>
                <a:latin typeface="+mj-lt"/>
              </a:rPr>
              <a:t>.</a:t>
            </a:r>
            <a:endParaRPr lang="ru-RU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0"/>
            <a:ext cx="8229600" cy="1268760"/>
          </a:xfrm>
          <a:prstGeom prst="rect">
            <a:avLst/>
          </a:prstGeom>
        </p:spPr>
        <p:txBody>
          <a:bodyPr vert="horz" lIns="0" tIns="4572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Наши парочки</a:t>
            </a:r>
            <a:r>
              <a:rPr kumimoji="0" lang="ru-RU" sz="5000" b="1" i="0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5000" b="1" i="0" u="sng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267744" y="1268760"/>
            <a:ext cx="4896544" cy="48860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4400" b="0" i="0" u="none" strike="noStrike" kern="1200" cap="none" spc="0" normalizeH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44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4800" b="1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8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800" b="0" i="0" u="none" strike="noStrike" kern="1200" cap="none" spc="0" normalizeH="1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ru-RU" sz="3600" b="1" i="0" u="none" strike="noStrike" kern="1200" cap="none" spc="0" normalizeH="1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4800" b="0" i="0" u="none" strike="noStrike" kern="1200" cap="none" spc="0" normalizeH="1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941168"/>
            <a:ext cx="3456384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077072"/>
            <a:ext cx="3168352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284984"/>
            <a:ext cx="2952328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348880"/>
            <a:ext cx="266429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556792"/>
            <a:ext cx="223224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1AD93096-5B34-4342-9326-69289CEAE4C2}" type="slidenum">
              <a:rPr lang="ru-RU" smtClean="0"/>
              <a:pPr/>
              <a:t>6</a:t>
            </a:fld>
            <a:endParaRPr kumimoji="0"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779912" y="1556792"/>
            <a:ext cx="223224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4355976" y="2348880"/>
            <a:ext cx="172819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4644008" y="3212976"/>
            <a:ext cx="144016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788024" y="4077072"/>
            <a:ext cx="122413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5148064" y="5013176"/>
            <a:ext cx="86409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642918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Возможности палочек: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3"/>
            <a:ext cx="89297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* </a:t>
            </a:r>
            <a:r>
              <a:rPr lang="ru-RU" b="1" dirty="0" smtClean="0">
                <a:solidFill>
                  <a:srgbClr val="7030A0"/>
                </a:solidFill>
              </a:rPr>
              <a:t>С помощью палочек закрепляется представление о величине (длинный-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короткий, широкий- узкий, высокий- низкий, большой- маленький).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* </a:t>
            </a:r>
            <a:r>
              <a:rPr lang="ru-RU" b="1" dirty="0" smtClean="0">
                <a:solidFill>
                  <a:srgbClr val="7030A0"/>
                </a:solidFill>
              </a:rPr>
              <a:t>Развивается способность группировать предметы по цвету и величине.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* </a:t>
            </a:r>
            <a:r>
              <a:rPr lang="ru-RU" b="1" dirty="0" smtClean="0">
                <a:solidFill>
                  <a:srgbClr val="7030A0"/>
                </a:solidFill>
              </a:rPr>
              <a:t>Развиваются количественные представления (образование чисел на основе 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измерения и цвета), способность различать количественный и порядковый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счет,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устанавливать равенство и неравенство двух групп предметов.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* </a:t>
            </a:r>
            <a:r>
              <a:rPr lang="ru-RU" b="1" dirty="0" smtClean="0">
                <a:solidFill>
                  <a:srgbClr val="7030A0"/>
                </a:solidFill>
              </a:rPr>
              <a:t>Развивается умение различать и называть в процессе моделирования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геометрические фигуры.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* </a:t>
            </a:r>
            <a:r>
              <a:rPr lang="ru-RU" b="1" dirty="0" smtClean="0">
                <a:solidFill>
                  <a:srgbClr val="7030A0"/>
                </a:solidFill>
              </a:rPr>
              <a:t>Развивается умение ориентироваться в пространстве: слева, справа, вверху,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внизу,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на, под.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* </a:t>
            </a:r>
            <a:r>
              <a:rPr lang="ru-RU" b="1" dirty="0" smtClean="0">
                <a:solidFill>
                  <a:srgbClr val="7030A0"/>
                </a:solidFill>
              </a:rPr>
              <a:t>Закрепляется представление о составе числа из единиц и из двух меньших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чисел.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* </a:t>
            </a:r>
            <a:r>
              <a:rPr lang="ru-RU" b="1" dirty="0" smtClean="0">
                <a:solidFill>
                  <a:srgbClr val="7030A0"/>
                </a:solidFill>
              </a:rPr>
              <a:t>Закрепляется умение делить целое на равные части, умение измерять  с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помощью условной мерки.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820472" cy="1152128"/>
          </a:xfrm>
          <a:noFill/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Первое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новым развивающим          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материалом.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DSCN59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2420888"/>
            <a:ext cx="4211960" cy="3158970"/>
          </a:xfrm>
          <a:prstGeom prst="roundRect">
            <a:avLst/>
          </a:prstGeom>
        </p:spPr>
      </p:pic>
      <p:pic>
        <p:nvPicPr>
          <p:cNvPr id="6" name="Рисунок 5" descr="DSCN59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2348880"/>
            <a:ext cx="4248472" cy="3186355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021288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отображают свои жизненные впечатления.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305800" cy="20882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Вместе интересно!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</a:rPr>
              <a:t>процессе </a:t>
            </a:r>
            <a:r>
              <a:rPr lang="ru-RU" sz="2400" b="1" dirty="0" smtClean="0">
                <a:solidFill>
                  <a:srgbClr val="7030A0"/>
                </a:solidFill>
              </a:rPr>
              <a:t>моделирования с помощью своего воображения и фантазии </a:t>
            </a:r>
            <a:r>
              <a:rPr lang="ru-RU" sz="2400" b="1" dirty="0" smtClean="0">
                <a:solidFill>
                  <a:srgbClr val="7030A0"/>
                </a:solidFill>
              </a:rPr>
              <a:t>дети замещают конструкцией из палочек реальные предметы: дома, транспорт, посуду, людей, животных, насекомых и.т.д</a:t>
            </a:r>
            <a:r>
              <a:rPr lang="ru-RU" sz="2400" b="1" dirty="0" smtClean="0">
                <a:solidFill>
                  <a:srgbClr val="7030A0"/>
                </a:solidFill>
              </a:rPr>
              <a:t>.,  </a:t>
            </a:r>
            <a:r>
              <a:rPr lang="ru-RU" sz="2400" b="1" dirty="0" smtClean="0">
                <a:solidFill>
                  <a:srgbClr val="7030A0"/>
                </a:solidFill>
              </a:rPr>
              <a:t>б</a:t>
            </a:r>
            <a:r>
              <a:rPr lang="ru-RU" sz="2400" b="1" dirty="0" smtClean="0">
                <a:solidFill>
                  <a:srgbClr val="7030A0"/>
                </a:solidFill>
              </a:rPr>
              <a:t>лагодаря чему   </a:t>
            </a:r>
            <a:r>
              <a:rPr lang="ru-RU" sz="2400" b="1" dirty="0" smtClean="0">
                <a:solidFill>
                  <a:srgbClr val="7030A0"/>
                </a:solidFill>
              </a:rPr>
              <a:t>у них формируется творческое мышление.</a:t>
            </a: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DSCN59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4008" y="3356992"/>
            <a:ext cx="4344483" cy="3258362"/>
          </a:xfrm>
          <a:prstGeom prst="roundRect">
            <a:avLst/>
          </a:prstGeom>
        </p:spPr>
      </p:pic>
      <p:pic>
        <p:nvPicPr>
          <p:cNvPr id="5" name="Рисунок 4" descr="DSCN59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356992"/>
            <a:ext cx="4355976" cy="3266982"/>
          </a:xfrm>
          <a:prstGeom prst="round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1314</TotalTime>
  <Words>374</Words>
  <Application>Microsoft Office PowerPoint</Application>
  <PresentationFormat>Экран (4:3)</PresentationFormat>
  <Paragraphs>81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Палочки Кюизенера - развиваем мышление детей.</vt:lpstr>
      <vt:lpstr>Слайд 2</vt:lpstr>
      <vt:lpstr>Слайд 3</vt:lpstr>
      <vt:lpstr>Слайд 4</vt:lpstr>
      <vt:lpstr>Слайд 5</vt:lpstr>
      <vt:lpstr>Слайд 6</vt:lpstr>
      <vt:lpstr>Слайд 7</vt:lpstr>
      <vt:lpstr>Первое знакомство с новым развивающим                  материалом.  </vt:lpstr>
      <vt:lpstr>                       Вместе интересно!  В процессе моделирования с помощью своего воображения и фантазии дети замещают конструкцией из палочек реальные предметы: дома, транспорт, посуду, людей, животных, насекомых и.т.д.,  благодаря чему   у них формируется творческое мышление.</vt:lpstr>
      <vt:lpstr>                                </vt:lpstr>
      <vt:lpstr>Слайд 11</vt:lpstr>
      <vt:lpstr> Выкладываем по схемам.</vt:lpstr>
      <vt:lpstr>Слайд 13</vt:lpstr>
      <vt:lpstr>Слайд 14</vt:lpstr>
      <vt:lpstr>                                                                                                        Занимаемся(2 мл. гр.): На подносе у детей разноцветные палочки. Дети классифицируют  их по цвету, а затем сравнивают  количество способом наложения или приложения(разные способы поощряются), используя слова: «поровну», «одинаково», «столько - сколько».</vt:lpstr>
      <vt:lpstr> Раскладывают  палочки слева направо, чередуя их по цвету. Проверяют себя, проговаривая в слух цвет каждой палочки. Исправляют ошибки. </vt:lpstr>
      <vt:lpstr>Получились разноцветные бусы!  Дети сначала проводят пальчиком по одной  бусине, затем по целой  нитке с бусами, показывают с помощью рук их длину. Делают вывод: нитка с бусами длиннее, чем одна бусина.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Палочки Кюизенера - развиваем мышление детей.</dc:title>
  <dc:creator>Слава</dc:creator>
  <cp:lastModifiedBy>Слава</cp:lastModifiedBy>
  <cp:revision>141</cp:revision>
  <dcterms:created xsi:type="dcterms:W3CDTF">2014-04-02T18:08:45Z</dcterms:created>
  <dcterms:modified xsi:type="dcterms:W3CDTF">2014-11-02T21:29:11Z</dcterms:modified>
</cp:coreProperties>
</file>