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2" r:id="rId3"/>
    <p:sldId id="267" r:id="rId4"/>
    <p:sldId id="273" r:id="rId5"/>
    <p:sldId id="269" r:id="rId6"/>
    <p:sldId id="257" r:id="rId7"/>
    <p:sldId id="258" r:id="rId8"/>
    <p:sldId id="259" r:id="rId9"/>
    <p:sldId id="263" r:id="rId10"/>
    <p:sldId id="260" r:id="rId11"/>
    <p:sldId id="261" r:id="rId12"/>
    <p:sldId id="264" r:id="rId13"/>
    <p:sldId id="266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ED18B-F55E-46E6-9EFF-A6BB265E9F2D}" type="datetimeFigureOut">
              <a:rPr lang="ru-RU" smtClean="0"/>
              <a:pPr/>
              <a:t>15.11.2014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E36E38-E1B1-4D34-A8C8-916EE4DAFE5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4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5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2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3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28794" y="3000372"/>
            <a:ext cx="65008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6000" b="1" dirty="0">
              <a:solidFill>
                <a:srgbClr val="00206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357290" y="857232"/>
            <a:ext cx="685804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Система</a:t>
            </a: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коррекционной работы в логопедической группе ДОУ в соответствии </a:t>
            </a:r>
            <a:endParaRPr lang="ru-RU" sz="4400" b="1" dirty="0" smtClean="0">
              <a:solidFill>
                <a:srgbClr val="002060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002060"/>
                </a:solidFill>
              </a:rPr>
              <a:t>ФГОС </a:t>
            </a:r>
            <a:r>
              <a:rPr lang="ru-RU" sz="4400" b="1" dirty="0" smtClean="0">
                <a:solidFill>
                  <a:srgbClr val="002060"/>
                </a:solidFill>
              </a:rPr>
              <a:t>ДО</a:t>
            </a:r>
            <a:endParaRPr lang="ru-RU" sz="4400" b="1" dirty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33838" y="-3083709"/>
            <a:ext cx="4467252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400" b="1" dirty="0" smtClean="0">
                <a:solidFill>
                  <a:srgbClr val="002060"/>
                </a:solidFill>
              </a:rPr>
              <a:t>Система</a:t>
            </a:r>
          </a:p>
          <a:p>
            <a:pPr lvl="0" algn="ctr"/>
            <a:r>
              <a:rPr lang="ru-RU" sz="4400" b="1" dirty="0" smtClean="0">
                <a:solidFill>
                  <a:srgbClr val="002060"/>
                </a:solidFill>
              </a:rPr>
              <a:t>коррекционной работы в ДО</a:t>
            </a:r>
            <a:endParaRPr lang="ru-RU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409" name="Object 1"/>
          <p:cNvGraphicFramePr>
            <a:graphicFrameLocks noChangeAspect="1"/>
          </p:cNvGraphicFramePr>
          <p:nvPr/>
        </p:nvGraphicFramePr>
        <p:xfrm>
          <a:off x="-44574" y="0"/>
          <a:ext cx="9188574" cy="6858000"/>
        </p:xfrm>
        <a:graphic>
          <a:graphicData uri="http://schemas.openxmlformats.org/presentationml/2006/ole">
            <p:oleObj spid="_x0000_s17409" name="Слайд" r:id="rId3" imgW="4570530" imgH="3427618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8433" name="Object 1"/>
          <p:cNvGraphicFramePr>
            <a:graphicFrameLocks noChangeAspect="1"/>
          </p:cNvGraphicFramePr>
          <p:nvPr/>
        </p:nvGraphicFramePr>
        <p:xfrm>
          <a:off x="0" y="0"/>
          <a:ext cx="9188574" cy="6858000"/>
        </p:xfrm>
        <a:graphic>
          <a:graphicData uri="http://schemas.openxmlformats.org/presentationml/2006/ole">
            <p:oleObj spid="_x0000_s18433" name="Слайд" r:id="rId3" imgW="4570530" imgH="3427618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2910" y="714356"/>
            <a:ext cx="7929618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3600" b="1" dirty="0" err="1" smtClean="0">
                <a:solidFill>
                  <a:schemeClr val="accent4">
                    <a:lumMod val="75000"/>
                  </a:schemeClr>
                </a:solidFill>
              </a:rPr>
              <a:t>фгос</a:t>
            </a:r>
            <a:endParaRPr lang="ru-RU" sz="36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/>
            <a:endParaRPr lang="ru-RU" sz="3200" b="1" dirty="0" smtClean="0">
              <a:solidFill>
                <a:schemeClr val="accent4"/>
              </a:solidFill>
            </a:endParaRP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1-я ступень образования</a:t>
            </a:r>
          </a:p>
          <a:p>
            <a:pPr algn="ctr"/>
            <a:r>
              <a:rPr lang="ru-RU" sz="2400" b="1" dirty="0" smtClean="0"/>
              <a:t>(2-х мес. – 8 лет)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Дети с ОВЗ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Инклюзивное образование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Цель мониторинга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Речевое развитие – отдельная образовательная область</a:t>
            </a:r>
          </a:p>
          <a:p>
            <a:pPr algn="ctr"/>
            <a:r>
              <a:rPr lang="ru-RU" sz="2400" b="1" dirty="0" smtClean="0"/>
              <a:t> (формирование звуковой аналитико-синтетической активности как предпосылки обучения грамоте)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Компетентность</a:t>
            </a:r>
          </a:p>
          <a:p>
            <a:pPr algn="ctr">
              <a:buFont typeface="Wingdings" pitchFamily="2" charset="2"/>
              <a:buChar char="ü"/>
            </a:pPr>
            <a:r>
              <a:rPr lang="ru-RU" sz="2400" b="1" dirty="0" smtClean="0"/>
              <a:t>Целевые ориентиры</a:t>
            </a:r>
          </a:p>
          <a:p>
            <a:pPr algn="ctr"/>
            <a:r>
              <a:rPr lang="ru-RU" sz="2400" b="1" dirty="0" smtClean="0">
                <a:solidFill>
                  <a:schemeClr val="accent4"/>
                </a:solidFill>
              </a:rPr>
              <a:t> </a:t>
            </a:r>
            <a:endParaRPr lang="ru-RU" sz="2400" b="1" dirty="0">
              <a:solidFill>
                <a:schemeClr val="accent4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44" y="500042"/>
            <a:ext cx="90011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Профессиональная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Компетентность педагога</a:t>
            </a:r>
          </a:p>
          <a:p>
            <a:pPr algn="ctr"/>
            <a:endParaRPr lang="ru-RU" sz="2800" dirty="0" smtClean="0"/>
          </a:p>
          <a:p>
            <a:r>
              <a:rPr lang="ru-RU" sz="2400" dirty="0" smtClean="0"/>
              <a:t>Основные понятия: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u="sng" dirty="0" smtClean="0"/>
              <a:t>Компетентность </a:t>
            </a:r>
            <a:r>
              <a:rPr lang="ru-RU" sz="2400" dirty="0" smtClean="0"/>
              <a:t>– осведомленность,</a:t>
            </a:r>
          </a:p>
          <a:p>
            <a:r>
              <a:rPr lang="ru-RU" sz="2400" dirty="0" smtClean="0"/>
              <a:t>авторитетность, обладание компетенцией, знаниями,</a:t>
            </a:r>
          </a:p>
          <a:p>
            <a:r>
              <a:rPr lang="ru-RU" sz="2400" dirty="0" smtClean="0"/>
              <a:t> позволяющими судить о чем-либо, качество </a:t>
            </a:r>
          </a:p>
          <a:p>
            <a:r>
              <a:rPr lang="ru-RU" sz="2400" dirty="0" smtClean="0"/>
              <a:t>человека, обладающего всесторонними знаниями;</a:t>
            </a:r>
          </a:p>
          <a:p>
            <a:r>
              <a:rPr lang="ru-RU" sz="2400" dirty="0" smtClean="0"/>
              <a:t>это системное проявление знаний, умений,</a:t>
            </a:r>
          </a:p>
          <a:p>
            <a:r>
              <a:rPr lang="ru-RU" sz="2400" dirty="0" smtClean="0"/>
              <a:t>способностей и личностных качеств позволяющих,</a:t>
            </a:r>
          </a:p>
          <a:p>
            <a:r>
              <a:rPr lang="ru-RU" sz="2400" dirty="0" smtClean="0"/>
              <a:t>успешно решать функциональные задачи,</a:t>
            </a:r>
          </a:p>
          <a:p>
            <a:r>
              <a:rPr lang="ru-RU" sz="2400" dirty="0" smtClean="0"/>
              <a:t>составляющие сущность профессиональной</a:t>
            </a:r>
          </a:p>
          <a:p>
            <a:r>
              <a:rPr lang="ru-RU" sz="2400" dirty="0" smtClean="0"/>
              <a:t>деятельности.</a:t>
            </a:r>
          </a:p>
          <a:p>
            <a:pPr>
              <a:buFont typeface="Wingdings" pitchFamily="2" charset="2"/>
              <a:buChar char="q"/>
            </a:pPr>
            <a:r>
              <a:rPr lang="ru-RU" sz="2400" dirty="0" smtClean="0"/>
              <a:t> </a:t>
            </a:r>
            <a:r>
              <a:rPr lang="ru-RU" sz="2400" u="sng" dirty="0" smtClean="0"/>
              <a:t>Компетенция </a:t>
            </a:r>
            <a:r>
              <a:rPr lang="ru-RU" sz="2400" dirty="0" smtClean="0"/>
              <a:t>– круг вопросов, в которых кто-нибудь</a:t>
            </a:r>
          </a:p>
          <a:p>
            <a:r>
              <a:rPr lang="ru-RU" sz="2400" dirty="0" smtClean="0"/>
              <a:t> хорошо осведомлен; круг чьих-либо полномочий, прав.</a:t>
            </a:r>
          </a:p>
          <a:p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2976" y="1785926"/>
            <a:ext cx="721523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smtClean="0"/>
              <a:t>Выработка портрета (стратегия </a:t>
            </a:r>
            <a:r>
              <a:rPr lang="ru-RU" sz="4400" b="1" dirty="0" smtClean="0"/>
              <a:t>работы) учителя-логопеда с учетом ФГОС ДО</a:t>
            </a:r>
            <a:endParaRPr lang="ru-RU" sz="4400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14414" y="785794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/>
              <a:t>Рефлексия</a:t>
            </a:r>
            <a:endParaRPr lang="ru-RU" sz="4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2143116"/>
            <a:ext cx="735811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ru-RU" sz="2000" b="1" dirty="0" smtClean="0"/>
              <a:t>Я поняла, что …</a:t>
            </a:r>
          </a:p>
          <a:p>
            <a:pPr>
              <a:buFontTx/>
              <a:buChar char="-"/>
            </a:pPr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b="1" dirty="0" smtClean="0"/>
              <a:t> Насколько я продвинулась в понимании ФГОС ДО …                       (в единицах измерения)</a:t>
            </a:r>
          </a:p>
          <a:p>
            <a:pPr>
              <a:buFontTx/>
              <a:buChar char="-"/>
            </a:pPr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b="1" dirty="0" smtClean="0"/>
              <a:t> Мое педагогическое открытие сегодня состоит в     том, что …</a:t>
            </a:r>
          </a:p>
          <a:p>
            <a:endParaRPr lang="ru-RU" sz="2000" b="1" dirty="0" smtClean="0"/>
          </a:p>
          <a:p>
            <a:pPr>
              <a:buFontTx/>
              <a:buChar char="-"/>
            </a:pPr>
            <a:r>
              <a:rPr lang="ru-RU" sz="2000" b="1" dirty="0" smtClean="0"/>
              <a:t> Я вижу, что мне надо существенно изменить …</a:t>
            </a:r>
            <a:endParaRPr lang="ru-RU" sz="2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1214414" y="1142984"/>
            <a:ext cx="635795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«Существовала некогда пословица,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Что дети не живут, а жить готовятся.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Но вряд ли в жизни пригодится тот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Times New Roman" pitchFamily="18" charset="0"/>
              </a:rPr>
              <a:t>,Кто жить, готовясь, в детстве не живет.»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57818" y="4786322"/>
            <a:ext cx="32861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С. Я. Маршак</a:t>
            </a:r>
            <a:endParaRPr lang="ru-RU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428604"/>
            <a:ext cx="7772400" cy="1143008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ФГОС разработан на основе</a:t>
            </a:r>
            <a:r>
              <a:rPr lang="ru-RU" dirty="0" smtClean="0">
                <a:solidFill>
                  <a:srgbClr val="FF0000"/>
                </a:solidFill>
              </a:rPr>
              <a:t>: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1857364"/>
            <a:ext cx="7715304" cy="3786214"/>
          </a:xfrm>
        </p:spPr>
        <p:txBody>
          <a:bodyPr>
            <a:normAutofit/>
          </a:bodyPr>
          <a:lstStyle/>
          <a:p>
            <a:pPr algn="l">
              <a:buClr>
                <a:schemeClr val="tx2">
                  <a:lumMod val="50000"/>
                </a:schemeClr>
              </a:buClr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tx1"/>
                </a:solidFill>
              </a:rPr>
              <a:t>Конвенции о правах ребенка</a:t>
            </a:r>
          </a:p>
          <a:p>
            <a:pPr algn="l">
              <a:buClr>
                <a:schemeClr val="tx2">
                  <a:lumMod val="50000"/>
                </a:schemeClr>
              </a:buClr>
              <a:buSzPct val="103000"/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tx1"/>
                </a:solidFill>
              </a:rPr>
              <a:t>Конституции РФ</a:t>
            </a:r>
          </a:p>
          <a:p>
            <a:pPr algn="l">
              <a:buClr>
                <a:schemeClr val="tx2">
                  <a:lumMod val="50000"/>
                </a:schemeClr>
              </a:buClr>
              <a:buSzPct val="103000"/>
              <a:buFont typeface="Wingdings" pitchFamily="2" charset="2"/>
              <a:buChar char="v"/>
            </a:pPr>
            <a:r>
              <a:rPr lang="ru-RU" sz="3600" dirty="0" smtClean="0">
                <a:solidFill>
                  <a:schemeClr val="tx1"/>
                </a:solidFill>
              </a:rPr>
              <a:t>Законодательства РФ:</a:t>
            </a:r>
          </a:p>
          <a:p>
            <a:pPr algn="l">
              <a:buClr>
                <a:schemeClr val="tx2">
                  <a:lumMod val="50000"/>
                </a:schemeClr>
              </a:buClr>
              <a:buSzPct val="103000"/>
            </a:pPr>
            <a:r>
              <a:rPr lang="ru-RU" sz="3600" dirty="0" smtClean="0">
                <a:solidFill>
                  <a:schemeClr val="tx1"/>
                </a:solidFill>
              </a:rPr>
              <a:t>     -</a:t>
            </a:r>
            <a:r>
              <a:rPr lang="ru-RU" sz="2800" dirty="0" smtClean="0">
                <a:solidFill>
                  <a:schemeClr val="tx1"/>
                </a:solidFill>
              </a:rPr>
              <a:t>федеральный закон «Об образовании в РФ»</a:t>
            </a:r>
          </a:p>
          <a:p>
            <a:pPr algn="l">
              <a:buClr>
                <a:schemeClr val="tx2">
                  <a:lumMod val="50000"/>
                </a:schemeClr>
              </a:buClr>
              <a:buSzPct val="103000"/>
            </a:pPr>
            <a:r>
              <a:rPr lang="ru-RU" sz="2800" dirty="0" smtClean="0">
                <a:solidFill>
                  <a:schemeClr val="tx1"/>
                </a:solidFill>
              </a:rPr>
              <a:t>       -национальная доктрина образования в РФ</a:t>
            </a:r>
          </a:p>
          <a:p>
            <a:pPr algn="l">
              <a:buClr>
                <a:schemeClr val="tx2">
                  <a:lumMod val="50000"/>
                </a:schemeClr>
              </a:buClr>
              <a:buSzPct val="103000"/>
            </a:pPr>
            <a:r>
              <a:rPr lang="ru-RU" sz="2800" dirty="0" smtClean="0">
                <a:solidFill>
                  <a:schemeClr val="tx1"/>
                </a:solidFill>
              </a:rPr>
              <a:t>       -</a:t>
            </a:r>
            <a:r>
              <a:rPr lang="ru-RU" sz="2800" dirty="0" err="1" smtClean="0">
                <a:solidFill>
                  <a:schemeClr val="tx1"/>
                </a:solidFill>
              </a:rPr>
              <a:t>СанПиН</a:t>
            </a:r>
            <a:r>
              <a:rPr lang="ru-RU" sz="2800" dirty="0" smtClean="0">
                <a:solidFill>
                  <a:schemeClr val="tx1"/>
                </a:solidFill>
              </a:rPr>
              <a:t> 2.4.1.3049-13 от 13.05.13</a:t>
            </a:r>
          </a:p>
          <a:p>
            <a:pPr algn="l">
              <a:buClr>
                <a:schemeClr val="tx2">
                  <a:lumMod val="50000"/>
                </a:schemeClr>
              </a:buClr>
              <a:buSzPct val="103000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buClr>
                <a:schemeClr val="tx2">
                  <a:lumMod val="50000"/>
                </a:schemeClr>
              </a:buClr>
              <a:buSzPct val="103000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buClr>
                <a:schemeClr val="tx2">
                  <a:lumMod val="50000"/>
                </a:schemeClr>
              </a:buClr>
              <a:buSzPct val="103000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buClr>
                <a:schemeClr val="tx2">
                  <a:lumMod val="50000"/>
                </a:schemeClr>
              </a:buClr>
              <a:buSzPct val="103000"/>
            </a:pPr>
            <a:endParaRPr lang="ru-RU" sz="2400" dirty="0" smtClean="0">
              <a:solidFill>
                <a:schemeClr val="tx1"/>
              </a:solidFill>
            </a:endParaRPr>
          </a:p>
          <a:p>
            <a:pPr algn="l">
              <a:buClr>
                <a:schemeClr val="tx2">
                  <a:lumMod val="75000"/>
                </a:schemeClr>
              </a:buClr>
              <a:buSzPct val="103000"/>
            </a:pP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1000100" y="1302237"/>
            <a:ext cx="71438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Педагог – ключевая фигура реформирования образования.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«В деле обучения и воспитания, во всем школьном деле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ничего нельзя улучшить, минуя голову учителя» (К.Д. Ушинский).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857232"/>
            <a:ext cx="678661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Найдите 10 отличий в ожидаемых результатах педагогической деятельности в дошкольном образовании по следующим документам: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3286124"/>
          <a:ext cx="6215106" cy="2321735"/>
        </p:xfrm>
        <a:graphic>
          <a:graphicData uri="http://schemas.openxmlformats.org/drawingml/2006/table">
            <a:tbl>
              <a:tblPr/>
              <a:tblGrid>
                <a:gridCol w="3107553"/>
                <a:gridCol w="3107553"/>
              </a:tblGrid>
              <a:tr h="1071570"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b="1" dirty="0" smtClean="0"/>
                        <a:t>ФГТ</a:t>
                      </a:r>
                    </a:p>
                    <a:p>
                      <a:pPr algn="ctr"/>
                      <a:r>
                        <a:rPr lang="ru-RU" sz="2000" b="1" dirty="0" smtClean="0"/>
                        <a:t>2010-2012</a:t>
                      </a:r>
                      <a:endParaRPr lang="ru-RU" sz="2000" b="1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sz="2000" b="1" dirty="0" smtClean="0"/>
                        <a:t>ФГОС ДО</a:t>
                      </a:r>
                    </a:p>
                    <a:p>
                      <a:pPr algn="ctr"/>
                      <a:r>
                        <a:rPr lang="ru-RU" sz="2000" b="1" dirty="0" smtClean="0"/>
                        <a:t>2014-2020</a:t>
                      </a:r>
                      <a:endParaRPr lang="ru-RU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0165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 noChangeAspect="1"/>
          </p:cNvGraphicFramePr>
          <p:nvPr/>
        </p:nvGraphicFramePr>
        <p:xfrm>
          <a:off x="-44574" y="0"/>
          <a:ext cx="9188574" cy="6858000"/>
        </p:xfrm>
        <a:graphic>
          <a:graphicData uri="http://schemas.openxmlformats.org/presentationml/2006/ole">
            <p:oleObj spid="_x0000_s1025" name="Слайд" r:id="rId3" imgW="4570530" imgH="3427618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361" name="Object 1"/>
          <p:cNvGraphicFramePr>
            <a:graphicFrameLocks noChangeAspect="1"/>
          </p:cNvGraphicFramePr>
          <p:nvPr/>
        </p:nvGraphicFramePr>
        <p:xfrm>
          <a:off x="0" y="0"/>
          <a:ext cx="9188574" cy="6858000"/>
        </p:xfrm>
        <a:graphic>
          <a:graphicData uri="http://schemas.openxmlformats.org/presentationml/2006/ole">
            <p:oleObj spid="_x0000_s15361" name="Слайд" r:id="rId3" imgW="4570530" imgH="3427618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6385" name="Object 1"/>
          <p:cNvGraphicFramePr>
            <a:graphicFrameLocks noChangeAspect="1"/>
          </p:cNvGraphicFramePr>
          <p:nvPr/>
        </p:nvGraphicFramePr>
        <p:xfrm>
          <a:off x="0" y="0"/>
          <a:ext cx="9188574" cy="6858000"/>
        </p:xfrm>
        <a:graphic>
          <a:graphicData uri="http://schemas.openxmlformats.org/presentationml/2006/ole">
            <p:oleObj spid="_x0000_s16385" name="Слайд" r:id="rId3" imgW="4570530" imgH="3427618" progId="PowerPoint.Slide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857232"/>
            <a:ext cx="79296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4"/>
                </a:solidFill>
              </a:rPr>
              <a:t>ФГТ</a:t>
            </a:r>
          </a:p>
          <a:p>
            <a:pPr algn="ctr"/>
            <a:r>
              <a:rPr lang="ru-RU" sz="2400" b="1" dirty="0" smtClean="0">
                <a:solidFill>
                  <a:schemeClr val="accent4"/>
                </a:solidFill>
              </a:rPr>
              <a:t>ОСНОВНЫЕ НАПРАВЛЕНИЯ РАЗВИТИЯ</a:t>
            </a:r>
          </a:p>
          <a:p>
            <a:pPr algn="ctr"/>
            <a:endParaRPr lang="ru-RU" sz="2400" b="1" dirty="0"/>
          </a:p>
          <a:p>
            <a:r>
              <a:rPr lang="ru-RU" sz="2400" b="1" dirty="0" smtClean="0"/>
              <a:t>Социально-личностное развитие</a:t>
            </a:r>
          </a:p>
          <a:p>
            <a:endParaRPr lang="ru-RU" sz="2400" b="1" dirty="0" smtClean="0"/>
          </a:p>
          <a:p>
            <a:r>
              <a:rPr lang="ru-RU" sz="2400" b="1" dirty="0" err="1" smtClean="0"/>
              <a:t>Познание-речевое</a:t>
            </a:r>
            <a:r>
              <a:rPr lang="ru-RU" sz="2400" b="1" dirty="0" smtClean="0"/>
              <a:t> развитие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Художественно-эстетическое развитие</a:t>
            </a:r>
          </a:p>
          <a:p>
            <a:endParaRPr lang="ru-RU" sz="2400" b="1" dirty="0" smtClean="0"/>
          </a:p>
          <a:p>
            <a:r>
              <a:rPr lang="ru-RU" sz="2400" b="1" dirty="0" smtClean="0"/>
              <a:t>Физическое развитие</a:t>
            </a:r>
          </a:p>
          <a:p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 smtClean="0"/>
          </a:p>
          <a:p>
            <a:pPr algn="ctr"/>
            <a:endParaRPr lang="ru-RU" sz="2400" b="1" dirty="0"/>
          </a:p>
          <a:p>
            <a:pPr algn="ctr"/>
            <a:endParaRPr lang="ru-RU" sz="24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298</Words>
  <Application>Microsoft Office PowerPoint</Application>
  <PresentationFormat>Экран (4:3)</PresentationFormat>
  <Paragraphs>81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Слайд</vt:lpstr>
      <vt:lpstr>Слайд 1</vt:lpstr>
      <vt:lpstr>Слайд 2</vt:lpstr>
      <vt:lpstr>ФГОС разработан на основе: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Админ</cp:lastModifiedBy>
  <cp:revision>35</cp:revision>
  <dcterms:created xsi:type="dcterms:W3CDTF">2014-05-11T09:42:28Z</dcterms:created>
  <dcterms:modified xsi:type="dcterms:W3CDTF">2014-11-15T13:36:53Z</dcterms:modified>
</cp:coreProperties>
</file>