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0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17.02.2013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17.02.2013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17.02.2013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5B106E36-FD25-4E2D-B0AA-010F637433A0}" type="datetimeFigureOut">
              <a:rPr lang="ru-RU" smtClean="0"/>
              <a:pPr/>
              <a:t>17.02.2013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052736"/>
            <a:ext cx="7239000" cy="1584176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</a:rPr>
              <a:t>« Формирование творческих  способностей у дошкольников </a:t>
            </a:r>
            <a:br>
              <a:rPr lang="ru-RU" sz="3600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</a:rPr>
              <a:t>через театрализованную деятельность»</a:t>
            </a:r>
            <a:br>
              <a:rPr lang="ru-RU" sz="3600" b="1" dirty="0" smtClean="0">
                <a:solidFill>
                  <a:schemeClr val="bg2">
                    <a:lumMod val="25000"/>
                  </a:schemeClr>
                </a:solidFill>
              </a:rPr>
            </a:br>
            <a:endParaRPr lang="ru-RU" sz="3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87544" y="2996952"/>
            <a:ext cx="3494584" cy="300896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Подготовила: музыкальный руководитель  Богатова Татьяна Владимировна МАДОУ детский сад № 172 г.о. Самара</a:t>
            </a:r>
          </a:p>
        </p:txBody>
      </p:sp>
      <p:pic>
        <p:nvPicPr>
          <p:cNvPr id="4" name="Picture 2" descr="C:\Documents and Settings\User1\Рабочий стол\методист 12-13\Фото детей\Фото муз рук\Детский сад\колобок\P107054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2780928"/>
            <a:ext cx="3915944" cy="322499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548680"/>
            <a:ext cx="6965245" cy="986461"/>
          </a:xfrm>
        </p:spPr>
        <p:txBody>
          <a:bodyPr/>
          <a:lstStyle/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Средняя группа</a:t>
            </a:r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1373360"/>
            <a:ext cx="7632848" cy="1695600"/>
          </a:xfrm>
        </p:spPr>
        <p:txBody>
          <a:bodyPr/>
          <a:lstStyle/>
          <a:p>
            <a:pPr marL="92075" indent="-92075" algn="ctr">
              <a:buNone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 Неуверенные в себе дети чаще всего предпочитают кукольный театр, так как его необходимый атрибут -  ширма, за которую ребёнок стремиться спрятаться от зрителя.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Picture 2" descr="C:\Documents and Settings\User1\Рабочий стол\методист 12-13\Фото детей\Фото муз рук\Детский сад\2011-05\P108013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3140968"/>
            <a:ext cx="3528392" cy="2910617"/>
          </a:xfrm>
          <a:prstGeom prst="rect">
            <a:avLst/>
          </a:prstGeom>
          <a:noFill/>
        </p:spPr>
      </p:pic>
      <p:pic>
        <p:nvPicPr>
          <p:cNvPr id="5122" name="Picture 2" descr="C:\Documents and Settings\User1\Рабочий стол\методист 12-13\Фото детей\Фото муз рук\IMG_225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3140967"/>
            <a:ext cx="3288071" cy="291061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548680"/>
            <a:ext cx="6965245" cy="120248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Дети старшего дошкольного возраста</a:t>
            </a:r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1844824"/>
            <a:ext cx="7632848" cy="1224136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  В старшей и подготовительной  группах  все дети активно участвуют в театрализованных играх  и драматизациях, инсценировках песен, импровизации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026" name="Picture 2" descr="C:\Documents and Settings\User1\Рабочий стол\МОИ ДОКУМЕНТЫ\М - 31                Богатова Татьяна Владимировна\IMG_227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3068960"/>
            <a:ext cx="3600400" cy="2970160"/>
          </a:xfrm>
          <a:prstGeom prst="rect">
            <a:avLst/>
          </a:prstGeom>
          <a:noFill/>
        </p:spPr>
      </p:pic>
      <p:pic>
        <p:nvPicPr>
          <p:cNvPr id="1027" name="Picture 3" descr="C:\Documents and Settings\User1\Рабочий стол\МОИ ДОКУМЕНТЫ\конкурс красоты и талантов\100_373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3068960"/>
            <a:ext cx="3500718" cy="291400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548680"/>
            <a:ext cx="7239000" cy="2664296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 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В разделе «упражнения и музыкально – ритмические  движения» я разучиваю с детьми  танцевальные движения. Активное усвоение детьми знаний, навыков – это тот необходимый опыт, при котором их творческое самовыражение получает полное развитие.</a:t>
            </a:r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074" name="Picture 2" descr="C:\Documents and Settings\User1\Рабочий стол\методист 12-13\Фото детей\Фото муз рук\Детский сад\2010-10-03\DSC0457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3356992"/>
            <a:ext cx="3389142" cy="2700812"/>
          </a:xfrm>
          <a:prstGeom prst="rect">
            <a:avLst/>
          </a:prstGeom>
          <a:noFill/>
        </p:spPr>
      </p:pic>
      <p:pic>
        <p:nvPicPr>
          <p:cNvPr id="3078" name="Picture 6" descr="C:\Documents and Settings\User1\Рабочий стол\методист 12-13\Фото детей\Фото муз рук\утренник 8 марта 2012г\IMG_153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47436" y="3356992"/>
            <a:ext cx="3252956" cy="270081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620688"/>
            <a:ext cx="7704856" cy="1512168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 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Играя  на сцене, дети раскрепощаются, они преодолевают свои комплексы и начинают обретать чувство уверенности</a:t>
            </a:r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9218" name="Picture 2" descr="C:\Documents and Settings\User1\Рабочий стол\методист 12-13\Фото детей\Фото муз рук\IMG_225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736" y="2348880"/>
            <a:ext cx="4680520" cy="351067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908720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С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редства выразительности в младших группах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1788953"/>
            <a:ext cx="7632848" cy="1309743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 Формируются простейшие образно – выразительные умения (например, имитировать характерные движения сказочных животных)</a:t>
            </a:r>
          </a:p>
          <a:p>
            <a:endParaRPr lang="ru-RU" dirty="0"/>
          </a:p>
        </p:txBody>
      </p:sp>
      <p:pic>
        <p:nvPicPr>
          <p:cNvPr id="10242" name="Picture 2" descr="C:\Documents and Settings\User1\Рабочий стол\методист 12-13\Фото детей\Фото муз рук\SAM_003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6" y="3413156"/>
            <a:ext cx="3188630" cy="2391472"/>
          </a:xfrm>
          <a:prstGeom prst="rect">
            <a:avLst/>
          </a:prstGeom>
          <a:noFill/>
        </p:spPr>
      </p:pic>
      <p:pic>
        <p:nvPicPr>
          <p:cNvPr id="10243" name="Picture 3" descr="C:\Documents and Settings\User1\Рабочий стол\методист 12-13\Фото детей\Фото муз рук\Детский сад\2010-12-22\P107032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128" y="2946326"/>
            <a:ext cx="2322762" cy="309701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692696"/>
            <a:ext cx="7632847" cy="1202485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С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редства выразительности в средних группах</a:t>
            </a:r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1788953"/>
            <a:ext cx="7416824" cy="130974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Дети обучаются элементам образных выразительных средств: интонации, мимике, пантомиме.  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1266" name="Picture 2" descr="C:\Documents and Settings\User1\Рабочий стол\методист 12-13\Фото детей\Фото муз рук\Фото111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112" y="2636912"/>
            <a:ext cx="2563246" cy="3418348"/>
          </a:xfrm>
          <a:prstGeom prst="rect">
            <a:avLst/>
          </a:prstGeom>
          <a:noFill/>
        </p:spPr>
      </p:pic>
      <p:pic>
        <p:nvPicPr>
          <p:cNvPr id="11267" name="Picture 3" descr="C:\Documents and Settings\User1\Рабочий стол\методист 12-13\Фото детей\Фото муз рук\Детский сад\колобок\P107048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3068960"/>
            <a:ext cx="4173755" cy="29863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7632848" cy="2016224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С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редства выразительности в группах старшего дошкольного возраста</a:t>
            </a:r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2348880"/>
            <a:ext cx="7239000" cy="369248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В старшей группе совершенствуются образные исполнительские умения, а в подготовительной к школе группе развивается творческая самостоятельность </a:t>
            </a:r>
          </a:p>
          <a:p>
            <a:pPr>
              <a:buNone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  в передаче образа и</a:t>
            </a:r>
          </a:p>
          <a:p>
            <a:pPr>
              <a:buNone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  выразительность </a:t>
            </a:r>
          </a:p>
          <a:p>
            <a:pPr>
              <a:buNone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  речевых и </a:t>
            </a:r>
          </a:p>
          <a:p>
            <a:pPr>
              <a:buNone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  пантомимических</a:t>
            </a:r>
          </a:p>
          <a:p>
            <a:pPr>
              <a:buNone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 действий под музыку.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8194" name="Picture 2" descr="C:\Documents and Settings\User1\Рабочий стол\методист 12-13\Фото детей\Фото муз рук\IMG_226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960" y="3429000"/>
            <a:ext cx="3926378" cy="261236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620688"/>
            <a:ext cx="7694622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Модель развития творческой  активности  дошкольников</a:t>
            </a:r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23728" y="3068960"/>
            <a:ext cx="2160240" cy="1296144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4" name="6-конечная звезда 3"/>
          <p:cNvSpPr/>
          <p:nvPr/>
        </p:nvSpPr>
        <p:spPr>
          <a:xfrm>
            <a:off x="3923928" y="2972395"/>
            <a:ext cx="1584176" cy="1584176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Ребе нок</a:t>
            </a:r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755576" y="1725584"/>
            <a:ext cx="2232248" cy="1895824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Импровизация, роль костюмов, декораций, предметного окружения, поиск выразительных средств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791448" y="3764483"/>
            <a:ext cx="2196375" cy="105722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Игровые движения,</a:t>
            </a:r>
          </a:p>
          <a:p>
            <a:pPr algn="ctr"/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р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абота над моторикой рук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791447" y="4941168"/>
            <a:ext cx="2196375" cy="1296144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Знакомство с основами кукольного театра и 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</a:rPr>
              <a:t>кукловождения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6588224" y="4005064"/>
            <a:ext cx="1767046" cy="223224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Постановка спектаклей, игры-драматизации,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</a:rPr>
              <a:t>рассказыва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-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</a:rPr>
              <a:t>ние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сказок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3023828" y="4581128"/>
            <a:ext cx="1800200" cy="1656184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Самостоятельная театральная деятельность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0" name="Блок-схема: альтернативный процесс 9"/>
          <p:cNvSpPr/>
          <p:nvPr/>
        </p:nvSpPr>
        <p:spPr>
          <a:xfrm>
            <a:off x="6588224" y="1725584"/>
            <a:ext cx="1800200" cy="2135464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Игровые движения,  выразительное чтение, мимика, выразительность движений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1" name="Блок-схема: альтернативный процесс 10"/>
          <p:cNvSpPr/>
          <p:nvPr/>
        </p:nvSpPr>
        <p:spPr>
          <a:xfrm>
            <a:off x="3023828" y="1714915"/>
            <a:ext cx="1800200" cy="105190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Знакомство с основами драматизации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2" name="Блок-схема: альтернативный процесс 11"/>
          <p:cNvSpPr/>
          <p:nvPr/>
        </p:nvSpPr>
        <p:spPr>
          <a:xfrm>
            <a:off x="4852588" y="1700808"/>
            <a:ext cx="1665915" cy="108012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Знакомство с основами актерского мастерства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3" name="Блок-схема: альтернативный процесс 12"/>
          <p:cNvSpPr/>
          <p:nvPr/>
        </p:nvSpPr>
        <p:spPr>
          <a:xfrm>
            <a:off x="4932040" y="4581128"/>
            <a:ext cx="1584176" cy="1656184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Праздники и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</a:rPr>
              <a:t>развлече-ния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СПАСИБО ЗА ВНИМАНИЕ!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Documents and Settings\User1\Рабочий стол\методист 12-13\Фото детей\Фото муз рук\утренник 8 марта 2012г\IMG_158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1680" y="1772816"/>
            <a:ext cx="5678373" cy="425878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47122" y="620688"/>
            <a:ext cx="7239000" cy="2520280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 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Театрализованная деятельность развивает личность ребёнка, прививает устойчивый интерес к литературе, театру, совершенствует навык воплощать  в игре определённые  переживания, побуждает  к созданию новых образов. </a:t>
            </a:r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027" name="Picture 3" descr="C:\Documents and Settings\User1\Рабочий стол\методист 12-13\Фото детей\Фото муз рук\Детский сад\колобок\P107052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3130" y="2924944"/>
            <a:ext cx="5061853" cy="316835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692696"/>
            <a:ext cx="7239000" cy="2016224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   Театрализованная деятельность позволяет решать педагогические  задачи, касающиеся формирования выразительной речи ребёнка, интеллектуального и художественно – эстетического воспитания.</a:t>
            </a:r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2290" name="Picture 2" descr="C:\Documents and Settings\User1\Рабочий стол\методист 12-13\Фото детей\Фото муз рук\утренник 8 марта 2012г\IMG_156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46030" y="2636912"/>
            <a:ext cx="4574251" cy="343068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692696"/>
            <a:ext cx="7272808" cy="1656184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   Театрализованная деятельность – это неисчерпаемый  источник  развития чувств, переживаний и эмоциональных открытий, способ приобщения  к духовному богатству.</a:t>
            </a:r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051" name="Picture 3" descr="C:\Documents and Settings\User1\Рабочий стол\методист 12-13\Фото детей\Фото муз рук\утренник 8 марта 2012г\IMG_154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1720" y="2276873"/>
            <a:ext cx="5190940" cy="374441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692696"/>
            <a:ext cx="7239000" cy="2088232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   В результате театрализованной деятельности ребёнок познаёт мир умом и сердцем, выражая  своё отношение  к добру и злу, познаёт радость, связанную с преодолением трудностей общения, неуверенности в себе.</a:t>
            </a:r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3314" name="Picture 2" descr="C:\Documents and Settings\User1\Рабочий стол\методист 12-13\Фото детей\Фото муз рук\утренник 8 марта 2012г\IMG_157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3728" y="2852936"/>
            <a:ext cx="5040560" cy="313403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Задачи театрализованной деятельности:</a:t>
            </a:r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2119256"/>
            <a:ext cx="7632848" cy="4190063"/>
          </a:xfrm>
        </p:spPr>
        <p:txBody>
          <a:bodyPr>
            <a:normAutofit fontScale="92500"/>
          </a:bodyPr>
          <a:lstStyle/>
          <a:p>
            <a:r>
              <a:rPr lang="ru-RU" i="1" dirty="0" smtClean="0"/>
              <a:t> последовательное знакомство детей с видами театра;</a:t>
            </a:r>
            <a:endParaRPr lang="ru-RU" dirty="0" smtClean="0"/>
          </a:p>
          <a:p>
            <a:r>
              <a:rPr lang="ru-RU" i="1" dirty="0" smtClean="0"/>
              <a:t> поэтапное освоение детьми видов творчества по возрастным группам;</a:t>
            </a:r>
            <a:endParaRPr lang="ru-RU" dirty="0" smtClean="0"/>
          </a:p>
          <a:p>
            <a:r>
              <a:rPr lang="ru-RU" i="1" dirty="0" smtClean="0"/>
              <a:t> совершенствование артистических навыков детей;</a:t>
            </a:r>
            <a:endParaRPr lang="ru-RU" dirty="0" smtClean="0"/>
          </a:p>
          <a:p>
            <a:r>
              <a:rPr lang="ru-RU" i="1" dirty="0" smtClean="0"/>
              <a:t> раскрепощение ребёнка;</a:t>
            </a:r>
            <a:endParaRPr lang="ru-RU" dirty="0" smtClean="0"/>
          </a:p>
          <a:p>
            <a:r>
              <a:rPr lang="ru-RU" i="1" dirty="0" smtClean="0"/>
              <a:t> работа над речью, интонациями;</a:t>
            </a:r>
            <a:endParaRPr lang="ru-RU" dirty="0" smtClean="0"/>
          </a:p>
          <a:p>
            <a:r>
              <a:rPr lang="ru-RU" i="1" dirty="0" smtClean="0"/>
              <a:t> коллективные действия, взаимодействия;</a:t>
            </a:r>
            <a:endParaRPr lang="ru-RU" dirty="0" smtClean="0"/>
          </a:p>
          <a:p>
            <a:r>
              <a:rPr lang="ru-RU" i="1" dirty="0" smtClean="0"/>
              <a:t>пробуждение в детях способности живо представлять себе происходящее, горячо сочувствовать, сопереживать.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268760"/>
            <a:ext cx="7239000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Принципы театрализованной деятельности: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dirty="0" smtClean="0">
                <a:solidFill>
                  <a:schemeClr val="bg2">
                    <a:lumMod val="25000"/>
                  </a:schemeClr>
                </a:solidFill>
              </a:rPr>
            </a:b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2492896"/>
            <a:ext cx="7239000" cy="3331752"/>
          </a:xfrm>
        </p:spPr>
        <p:txBody>
          <a:bodyPr/>
          <a:lstStyle/>
          <a:p>
            <a:r>
              <a:rPr lang="ru-RU" i="1" dirty="0" err="1" smtClean="0"/>
              <a:t>импровизационность</a:t>
            </a:r>
            <a:r>
              <a:rPr lang="ru-RU" i="1" dirty="0" smtClean="0"/>
              <a:t>, </a:t>
            </a:r>
          </a:p>
          <a:p>
            <a:r>
              <a:rPr lang="ru-RU" i="1" dirty="0" smtClean="0"/>
              <a:t>гуманность,</a:t>
            </a:r>
          </a:p>
          <a:p>
            <a:r>
              <a:rPr lang="ru-RU" i="1" dirty="0" smtClean="0"/>
              <a:t> систематизация знаний, </a:t>
            </a:r>
          </a:p>
          <a:p>
            <a:r>
              <a:rPr lang="ru-RU" i="1" dirty="0" smtClean="0"/>
              <a:t>учёт индивидуальных способностей каждого ребёнка.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548680"/>
            <a:ext cx="723900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Первая младшая группа</a:t>
            </a:r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1484784"/>
            <a:ext cx="7632848" cy="48245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Малыши смотрят драматизированные сказки и другие  инсценировки, которые показывают воспитатели и старшие дошкольники, это создаёт радостную атмосферу. А к концу года , накопив определённый опыт, малыши пытаются самостоятельно </a:t>
            </a:r>
          </a:p>
          <a:p>
            <a:pPr>
              <a:buNone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 участвовать в куколь</a:t>
            </a:r>
          </a:p>
          <a:p>
            <a:pPr>
              <a:buNone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 ном спектакле.</a:t>
            </a:r>
          </a:p>
          <a:p>
            <a:pPr>
              <a:buNone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 Для этой цели </a:t>
            </a:r>
          </a:p>
          <a:p>
            <a:pPr>
              <a:buNone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  подойдёт пальчиковый </a:t>
            </a:r>
          </a:p>
          <a:p>
            <a:pPr>
              <a:buNone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  театр.</a:t>
            </a:r>
          </a:p>
          <a:p>
            <a:endParaRPr lang="ru-RU" dirty="0"/>
          </a:p>
        </p:txBody>
      </p:sp>
      <p:pic>
        <p:nvPicPr>
          <p:cNvPr id="7170" name="Picture 2" descr="C:\Documents and Settings\User1\Рабочий стол\методист 12-13\Фото детей\Фото муз рук\IMG_224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63390" y="3380988"/>
            <a:ext cx="3686128" cy="265679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620688"/>
            <a:ext cx="6965245" cy="1202485"/>
          </a:xfrm>
        </p:spPr>
        <p:txBody>
          <a:bodyPr/>
          <a:lstStyle/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Вторая младшая группа</a:t>
            </a:r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1556792"/>
            <a:ext cx="7632848" cy="360381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Начиная  со второй младшей группы, детей последовательно знакомят  с видами театров:  настольный, пальчиковый ,  театр куклы -  перчатки, и с основами актёрского мастерства.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6146" name="Picture 2" descr="C:\Documents and Settings\User1\Рабочий стол\методист 12-13\Фото детей\Фото муз рук\IMG_224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3586" y="3346822"/>
            <a:ext cx="3565667" cy="2674466"/>
          </a:xfrm>
          <a:prstGeom prst="rect">
            <a:avLst/>
          </a:prstGeom>
          <a:noFill/>
        </p:spPr>
      </p:pic>
      <p:pic>
        <p:nvPicPr>
          <p:cNvPr id="6147" name="Picture 3" descr="C:\Documents and Settings\User1\Рабочий стол\методист 12-13\Фото детей\Фото муз рук\IMG_224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3284984"/>
            <a:ext cx="3456107" cy="280831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250</TotalTime>
  <Words>549</Words>
  <Application>Microsoft Office PowerPoint</Application>
  <PresentationFormat>Экран (4:3)</PresentationFormat>
  <Paragraphs>58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Кнопка</vt:lpstr>
      <vt:lpstr>« Формирование творческих  способностей у дошкольников  через театрализованную деятельность» </vt:lpstr>
      <vt:lpstr>Презентация PowerPoint</vt:lpstr>
      <vt:lpstr>Презентация PowerPoint</vt:lpstr>
      <vt:lpstr>Презентация PowerPoint</vt:lpstr>
      <vt:lpstr>Презентация PowerPoint</vt:lpstr>
      <vt:lpstr>Задачи театрализованной деятельности:</vt:lpstr>
      <vt:lpstr>Принципы театрализованной деятельности: </vt:lpstr>
      <vt:lpstr>Первая младшая группа</vt:lpstr>
      <vt:lpstr>Вторая младшая группа</vt:lpstr>
      <vt:lpstr>Средняя группа</vt:lpstr>
      <vt:lpstr>Дети старшего дошкольного возраста</vt:lpstr>
      <vt:lpstr>Презентация PowerPoint</vt:lpstr>
      <vt:lpstr>Презентация PowerPoint</vt:lpstr>
      <vt:lpstr>Средства выразительности в младших группах </vt:lpstr>
      <vt:lpstr>Средства выразительности в средних группах</vt:lpstr>
      <vt:lpstr>Средства выразительности в группах старшего дошкольного возраста</vt:lpstr>
      <vt:lpstr>Модель развития творческой  активности  дошкольников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 Формирование творческих  способностей у дошкольников  через театрализованную деятельность» </dc:title>
  <dc:creator>Madoy172</dc:creator>
  <cp:lastModifiedBy>1</cp:lastModifiedBy>
  <cp:revision>19</cp:revision>
  <dcterms:created xsi:type="dcterms:W3CDTF">2012-09-10T18:14:03Z</dcterms:created>
  <dcterms:modified xsi:type="dcterms:W3CDTF">2013-02-17T21:52:36Z</dcterms:modified>
</cp:coreProperties>
</file>