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6858000" cy="9144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>
        <p:scale>
          <a:sx n="60" d="100"/>
          <a:sy n="60" d="100"/>
        </p:scale>
        <p:origin x="-2124" y="-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D0F50-0F51-4A6E-8CDE-D677AD23736F}" type="datetimeFigureOut">
              <a:rPr lang="fr-FR"/>
              <a:pPr>
                <a:defRPr/>
              </a:pPr>
              <a:t>02/11/2011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4C900-9376-40ED-9919-C5D7AB95FA2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112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74CC8-A3E4-4618-845A-7E5928951B12}" type="datetimeFigureOut">
              <a:rPr lang="fr-FR"/>
              <a:pPr>
                <a:defRPr/>
              </a:pPr>
              <a:t>02/11/2011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DB375-BE3C-48B0-9D95-52C55B9F406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913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6FD72-537E-42CF-81FD-D70AEF31301C}" type="datetimeFigureOut">
              <a:rPr lang="fr-FR"/>
              <a:pPr>
                <a:defRPr/>
              </a:pPr>
              <a:t>02/11/2011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F0002-6113-44E8-9688-85961C8968A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572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6152E-B386-461D-B038-085D708E25DF}" type="datetimeFigureOut">
              <a:rPr lang="fr-FR"/>
              <a:pPr>
                <a:defRPr/>
              </a:pPr>
              <a:t>02/11/2011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BDA50-BCE9-438D-8E90-25344CDE38D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771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50F64-02FA-40CE-981D-6C6797923FD6}" type="datetimeFigureOut">
              <a:rPr lang="fr-FR"/>
              <a:pPr>
                <a:defRPr/>
              </a:pPr>
              <a:t>02/11/2011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C2DBA-FE0E-446A-B240-E69944D8B73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61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47D9-F543-41B0-A072-9C8CE9A9EE75}" type="datetimeFigureOut">
              <a:rPr lang="fr-FR"/>
              <a:pPr>
                <a:defRPr/>
              </a:pPr>
              <a:t>02/11/2011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3EC44-17E4-483D-B486-A014AB09315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577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B5098-BA1C-441F-8C93-918F549ADBF3}" type="datetimeFigureOut">
              <a:rPr lang="fr-FR"/>
              <a:pPr>
                <a:defRPr/>
              </a:pPr>
              <a:t>02/11/2011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88303-F51A-46C5-BCA4-2ECA7AF22FF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528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C0883-07F3-44A3-8944-A11DAF4318A8}" type="datetimeFigureOut">
              <a:rPr lang="fr-FR"/>
              <a:pPr>
                <a:defRPr/>
              </a:pPr>
              <a:t>02/11/2011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FA552-F667-41EE-92D3-6588138A937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477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481C4-D349-45C8-9254-1E6C1D631D9D}" type="datetimeFigureOut">
              <a:rPr lang="fr-FR"/>
              <a:pPr>
                <a:defRPr/>
              </a:pPr>
              <a:t>02/11/2011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B8B0A-DFAB-4C8A-AFC3-72E3AEE4319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68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D603C-8F1E-41AC-9FB1-BA1AD650B739}" type="datetimeFigureOut">
              <a:rPr lang="fr-FR"/>
              <a:pPr>
                <a:defRPr/>
              </a:pPr>
              <a:t>02/11/2011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6BCB9-6949-4BEF-891B-7BCCA8843E0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956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4853E-0EC0-46AF-9707-1C3FF895A593}" type="datetimeFigureOut">
              <a:rPr lang="fr-FR"/>
              <a:pPr>
                <a:defRPr/>
              </a:pPr>
              <a:t>02/11/2011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F922C-4207-49E9-8FF2-08D4BB66B68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681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7D6469-8957-4B1C-B62E-B1F67183B286}" type="datetimeFigureOut">
              <a:rPr lang="fr-FR"/>
              <a:pPr>
                <a:defRPr/>
              </a:pPr>
              <a:t>02/11/2011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ABA019-9784-4E60-8F31-72EB94677BC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764704" y="827584"/>
            <a:ext cx="5688632" cy="7416824"/>
          </a:xfrm>
          <a:ln>
            <a:noFill/>
          </a:ln>
        </p:spPr>
        <p:txBody>
          <a:bodyPr/>
          <a:lstStyle/>
          <a:p>
            <a:pPr algn="l"/>
            <a:r>
              <a:rPr lang="ru-RU" sz="6000" b="1" cap="all" dirty="0">
                <a:solidFill>
                  <a:srgbClr val="FFFF66"/>
                </a:solidFill>
                <a:effectLst>
                  <a:reflection blurRad="12700" stA="28000" endPos="45000" dist="1003" dir="5400000" sy="-100000" algn="bl"/>
                </a:effectLst>
                <a:latin typeface="Bookman Old Style" pitchFamily="18" charset="0"/>
                <a:cs typeface="Arial" pitchFamily="34" charset="0"/>
              </a:rPr>
              <a:t>Что такое </a:t>
            </a:r>
            <a:r>
              <a:rPr lang="ru-RU" sz="6000" b="1" cap="all" dirty="0" smtClean="0">
                <a:solidFill>
                  <a:srgbClr val="FFFF66"/>
                </a:solidFill>
                <a:effectLst>
                  <a:reflection blurRad="12700" stA="28000" endPos="45000" dist="1003" dir="5400000" sy="-100000" algn="bl"/>
                </a:effectLst>
                <a:latin typeface="Bookman Old Style" pitchFamily="18" charset="0"/>
                <a:cs typeface="Arial" pitchFamily="34" charset="0"/>
              </a:rPr>
              <a:t>палочки </a:t>
            </a:r>
            <a:r>
              <a:rPr lang="ru-RU" sz="6000" b="1" cap="all" dirty="0" err="1" smtClean="0">
                <a:solidFill>
                  <a:srgbClr val="FFFF66"/>
                </a:solidFill>
                <a:effectLst>
                  <a:reflection blurRad="12700" stA="28000" endPos="45000" dist="1003" dir="5400000" sy="-100000" algn="bl"/>
                </a:effectLst>
                <a:latin typeface="Bookman Old Style" pitchFamily="18" charset="0"/>
                <a:cs typeface="Arial" pitchFamily="34" charset="0"/>
              </a:rPr>
              <a:t>Кюизенера</a:t>
            </a:r>
            <a:r>
              <a:rPr lang="ru-RU" sz="6000" b="1" cap="all" dirty="0" smtClean="0">
                <a:solidFill>
                  <a:srgbClr val="FFFF66"/>
                </a:solidFill>
                <a:effectLst>
                  <a:reflection blurRad="12700" stA="28000" endPos="45000" dist="1003" dir="5400000" sy="-100000" algn="bl"/>
                </a:effectLst>
                <a:latin typeface="Bookman Old Style" pitchFamily="18" charset="0"/>
                <a:cs typeface="Arial" pitchFamily="34" charset="0"/>
              </a:rPr>
              <a:t> и </a:t>
            </a:r>
            <a:r>
              <a:rPr lang="ru-RU" sz="6000" b="1" cap="all" dirty="0">
                <a:solidFill>
                  <a:srgbClr val="FFFF66"/>
                </a:solidFill>
                <a:effectLst>
                  <a:reflection blurRad="12700" stA="28000" endPos="45000" dist="1003" dir="5400000" sy="-100000" algn="bl"/>
                </a:effectLst>
                <a:latin typeface="Bookman Old Style" pitchFamily="18" charset="0"/>
                <a:cs typeface="Arial" pitchFamily="34" charset="0"/>
              </a:rPr>
              <a:t>блоки </a:t>
            </a:r>
            <a:r>
              <a:rPr lang="ru-RU" sz="6000" b="1" cap="all" dirty="0" err="1" smtClean="0">
                <a:solidFill>
                  <a:srgbClr val="FFFF66"/>
                </a:solidFill>
                <a:effectLst>
                  <a:reflection blurRad="12700" stA="28000" endPos="45000" dist="1003" dir="5400000" sy="-100000" algn="bl"/>
                </a:effectLst>
                <a:latin typeface="Bookman Old Style" pitchFamily="18" charset="0"/>
                <a:cs typeface="Arial" pitchFamily="34" charset="0"/>
              </a:rPr>
              <a:t>Дьенеша</a:t>
            </a:r>
            <a:r>
              <a:rPr lang="ru-RU" sz="6000" b="1" cap="all" dirty="0">
                <a:solidFill>
                  <a:srgbClr val="FFFF66"/>
                </a:solidFill>
                <a:effectLst>
                  <a:reflection blurRad="12700" stA="28000" endPos="45000" dist="1003" dir="5400000" sy="-100000" algn="bl"/>
                </a:effectLst>
                <a:latin typeface="Bookman Old Style" pitchFamily="18" charset="0"/>
                <a:cs typeface="Arial" pitchFamily="34" charset="0"/>
              </a:rPr>
              <a:t>?</a:t>
            </a:r>
            <a:endParaRPr lang="ru-RU" sz="6000" dirty="0">
              <a:solidFill>
                <a:srgbClr val="FFFF66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4824" y="179512"/>
            <a:ext cx="4800600" cy="8712968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Bookman Old Style" pitchFamily="18" charset="0"/>
              </a:rPr>
              <a:t>Рано или поздно, но все родители сталкиваются с необходимостью научить ребенка читать и считать. Кому-то пора в школу, какой-то малыш заинтересовался сам и требуется мамина или папина помощь, а некоторые родители, не теряя времени даром, начинают заниматься со своим ребёнком с самого нежного возраста. </a:t>
            </a:r>
          </a:p>
          <a:p>
            <a:pPr marL="0" indent="0">
              <a:buNone/>
            </a:pPr>
            <a:r>
              <a:rPr lang="ru-RU" sz="1800" dirty="0" smtClean="0">
                <a:latin typeface="Bookman Old Style" pitchFamily="18" charset="0"/>
              </a:rPr>
              <a:t>Самое первое, с чего, как правило, начинают родители, обучая ребенка счету, это просто ставят задачу запомнить цифры и научиться считать от одного до десяти. Малыши обычно легко с этим справляются, особенно если занятия проводятся в игровой форме или, по крайней мере, не навязчиво, «по пути». </a:t>
            </a:r>
          </a:p>
          <a:p>
            <a:pPr marL="0" indent="0">
              <a:buNone/>
            </a:pPr>
            <a:r>
              <a:rPr lang="ru-RU" sz="1800" dirty="0" smtClean="0">
                <a:latin typeface="Bookman Old Style" pitchFamily="18" charset="0"/>
              </a:rPr>
              <a:t> Это может быть традиционный </a:t>
            </a:r>
            <a:r>
              <a:rPr lang="ru-RU" sz="1800" dirty="0" err="1" smtClean="0">
                <a:latin typeface="Bookman Old Style" pitchFamily="18" charset="0"/>
              </a:rPr>
              <a:t>ежеутренний</a:t>
            </a:r>
            <a:r>
              <a:rPr lang="ru-RU" sz="1800" dirty="0" smtClean="0">
                <a:latin typeface="Bookman Old Style" pitchFamily="18" charset="0"/>
              </a:rPr>
              <a:t> подсчет ступенек в детском саду или приятная необходимость выбрать в магазине десять разных конфет. В ход идут детские обучающие книги, веселые арифметические стишки и прочее-прочее. Однако, запомнив цифры и даже научившись считать до десяти, часто не приходит осознания не только «количества», но и других простых математических понятий. </a:t>
            </a:r>
            <a:endParaRPr lang="ru-RU" sz="1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00808" y="683568"/>
            <a:ext cx="4800600" cy="8136903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Bookman Old Style" pitchFamily="18" charset="0"/>
              </a:rPr>
              <a:t>Чтобы связать одно с другим, необходим особый подход. Многочисленные современные детские развивающие пособия – отличные помощники в этом деле. Один из самых удачных вариантов –</a:t>
            </a:r>
            <a:r>
              <a:rPr lang="ru-RU" sz="1800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методики </a:t>
            </a:r>
            <a:r>
              <a:rPr lang="ru-RU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Дьенеша</a:t>
            </a:r>
            <a:r>
              <a:rPr lang="ru-RU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и </a:t>
            </a:r>
            <a:r>
              <a:rPr lang="ru-RU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Кюизенера</a:t>
            </a:r>
            <a:endParaRPr lang="ru-RU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Bookman Old Style" pitchFamily="18" charset="0"/>
              </a:rPr>
              <a:t> Они помогут ребенку не только разобраться в мире чисел, но и свободно в нем ориентироваться, освоив попутно такие понятия, как «больше-меньше», «на сколько больше-меньше», «длиннее-короче», а также множество других абстрактных понятий. Последние обычно очень тяжело даются и малышу, и его родителям. Ну как объяснить ребенку, что означает «каждый» или «какой-нибудь»? А уж «левое» и «правое» после многочисленных попыток объяснить ребенку, мама и сама начинает путать (особенно стоя перед зеркалом). </a:t>
            </a:r>
          </a:p>
        </p:txBody>
      </p:sp>
    </p:spTree>
    <p:extLst>
      <p:ext uri="{BB962C8B-B14F-4D97-AF65-F5344CB8AC3E}">
        <p14:creationId xmlns:p14="http://schemas.microsoft.com/office/powerpoint/2010/main" val="251375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00808" y="683568"/>
            <a:ext cx="4800600" cy="8136903"/>
          </a:xfrm>
        </p:spPr>
        <p:txBody>
          <a:bodyPr rtlCol="0">
            <a:normAutofit fontScale="55000" lnSpcReduction="20000"/>
          </a:bodyPr>
          <a:lstStyle/>
          <a:p>
            <a:pPr marL="0" indent="0">
              <a:buNone/>
            </a:pPr>
            <a:r>
              <a:rPr lang="ru-RU" b="1" cap="all" dirty="0"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3" dir="5400000" sy="-100000" algn="bl"/>
                </a:effectLst>
              </a:rPr>
              <a:t> </a:t>
            </a:r>
            <a:r>
              <a:rPr lang="ru-RU" b="1" cap="all" dirty="0"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3" dir="5400000" sy="-100000" algn="bl"/>
                </a:effectLst>
                <a:latin typeface="Bookman Old Style" pitchFamily="18" charset="0"/>
              </a:rPr>
              <a:t>В чем же заключается методика </a:t>
            </a:r>
            <a:r>
              <a:rPr lang="ru-RU" b="1" cap="all" dirty="0" err="1"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3" dir="5400000" sy="-100000" algn="bl"/>
                </a:effectLst>
                <a:latin typeface="Bookman Old Style" pitchFamily="18" charset="0"/>
              </a:rPr>
              <a:t>Дьенеша</a:t>
            </a:r>
            <a:r>
              <a:rPr lang="ru-RU" b="1" cap="all" dirty="0"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3" dir="5400000" sy="-100000" algn="bl"/>
                </a:effectLst>
                <a:latin typeface="Bookman Old Style" pitchFamily="18" charset="0"/>
              </a:rPr>
              <a:t> и </a:t>
            </a:r>
            <a:r>
              <a:rPr lang="ru-RU" b="1" cap="all" dirty="0" err="1"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3" dir="5400000" sy="-100000" algn="bl"/>
                </a:effectLst>
                <a:latin typeface="Bookman Old Style" pitchFamily="18" charset="0"/>
              </a:rPr>
              <a:t>Кюизенера</a:t>
            </a:r>
            <a:r>
              <a:rPr lang="ru-RU" b="1" cap="all" dirty="0"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3" dir="5400000" sy="-100000" algn="bl"/>
                </a:effectLst>
                <a:latin typeface="Bookman Old Style" pitchFamily="18" charset="0"/>
              </a:rPr>
              <a:t>? 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Счетные палочки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Кюизенера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dirty="0">
                <a:latin typeface="Bookman Old Style" pitchFamily="18" charset="0"/>
              </a:rPr>
              <a:t>Очень любимы педагогами дидактические материалы известного бельгийского математика Джорджа </a:t>
            </a:r>
            <a:r>
              <a:rPr lang="ru-RU" dirty="0" err="1">
                <a:latin typeface="Bookman Old Style" pitchFamily="18" charset="0"/>
              </a:rPr>
              <a:t>Кюизенера</a:t>
            </a:r>
            <a:r>
              <a:rPr lang="ru-RU" dirty="0">
                <a:latin typeface="Bookman Old Style" pitchFamily="18" charset="0"/>
              </a:rPr>
              <a:t>. Наиболее известны «Цветные счетные палочки </a:t>
            </a:r>
            <a:r>
              <a:rPr lang="ru-RU" dirty="0" err="1">
                <a:latin typeface="Bookman Old Style" pitchFamily="18" charset="0"/>
              </a:rPr>
              <a:t>Кюизенера</a:t>
            </a:r>
            <a:r>
              <a:rPr lang="ru-RU" dirty="0">
                <a:latin typeface="Bookman Old Style" pitchFamily="18" charset="0"/>
              </a:rPr>
              <a:t>», которые используются для развития у детей математических способностей и подготовки к урокам математики в школе</a:t>
            </a:r>
            <a:r>
              <a:rPr lang="ru-RU" dirty="0" smtClean="0">
                <a:latin typeface="Bookman Old Style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Bookman Old Style" pitchFamily="18" charset="0"/>
            </a:endParaRPr>
          </a:p>
          <a:p>
            <a:pPr marL="0" indent="0">
              <a:buNone/>
            </a:pPr>
            <a:endParaRPr lang="ru-RU" dirty="0" smtClean="0">
              <a:latin typeface="Bookman Old Style" pitchFamily="18" charset="0"/>
            </a:endParaRPr>
          </a:p>
          <a:p>
            <a:pPr marL="0" indent="0">
              <a:buNone/>
            </a:pPr>
            <a:endParaRPr lang="ru-RU" dirty="0">
              <a:latin typeface="Bookman Old Style" pitchFamily="18" charset="0"/>
            </a:endParaRPr>
          </a:p>
          <a:p>
            <a:pPr marL="0" indent="0">
              <a:buNone/>
            </a:pPr>
            <a:endParaRPr lang="ru-RU" dirty="0" smtClean="0">
              <a:latin typeface="Bookman Old Style" pitchFamily="18" charset="0"/>
            </a:endParaRPr>
          </a:p>
          <a:p>
            <a:pPr marL="0" indent="0">
              <a:buNone/>
            </a:pPr>
            <a:endParaRPr lang="ru-RU" dirty="0" smtClean="0">
              <a:latin typeface="Bookman Old Style" pitchFamily="18" charset="0"/>
            </a:endParaRPr>
          </a:p>
          <a:p>
            <a:pPr marL="0" indent="0">
              <a:buNone/>
            </a:pPr>
            <a:endParaRPr lang="ru-RU" dirty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>
                <a:latin typeface="Bookman Old Style" pitchFamily="18" charset="0"/>
              </a:rPr>
              <a:t>В наборе содержатся пластмассовые палочки десяти цветов, которые имеют разную длину - от 1 до 10 см</a:t>
            </a:r>
            <a:r>
              <a:rPr lang="ru-RU" dirty="0" smtClean="0">
                <a:latin typeface="Bookman Old Style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Bookman Old Style" pitchFamily="18" charset="0"/>
            </a:endParaRPr>
          </a:p>
          <a:p>
            <a:pPr marL="0" indent="0">
              <a:buNone/>
            </a:pPr>
            <a:endParaRPr lang="ru-RU" dirty="0" smtClean="0">
              <a:latin typeface="Bookman Old Style" pitchFamily="18" charset="0"/>
            </a:endParaRPr>
          </a:p>
          <a:p>
            <a:pPr marL="0" indent="0">
              <a:buNone/>
            </a:pPr>
            <a:endParaRPr lang="ru-RU" dirty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dirty="0">
                <a:latin typeface="Bookman Old Style" pitchFamily="18" charset="0"/>
              </a:rPr>
              <a:t>Играя с палочками, дети быстро осваивают сложение и вычитание, запоминают такие понятия, как «больше-меньше», «право - лево» и многие другие. </a:t>
            </a:r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816" y="3779912"/>
            <a:ext cx="2232248" cy="1610623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92862" y="4983934"/>
            <a:ext cx="90432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18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00808" y="683568"/>
            <a:ext cx="4800600" cy="8136903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ru-RU" sz="1800" u="sng" dirty="0">
                <a:latin typeface="Bookman Old Style" pitchFamily="18" charset="0"/>
              </a:rPr>
              <a:t>Еще один нюанс</a:t>
            </a:r>
            <a:r>
              <a:rPr lang="ru-RU" sz="1800" dirty="0">
                <a:latin typeface="Bookman Old Style" pitchFamily="18" charset="0"/>
              </a:rPr>
              <a:t> – ребенок начинает после занятий легко ориентироваться в дробях. Привычный способ запоминания количества (подсчет точек, яблок, счетных палочек) приучает к дискретности числового мира и привыкнуть потом к тому, что один – это две половинки, или четыре четверти сложно. На палочках </a:t>
            </a:r>
            <a:r>
              <a:rPr lang="ru-RU" sz="1800" dirty="0" err="1">
                <a:latin typeface="Bookman Old Style" pitchFamily="18" charset="0"/>
              </a:rPr>
              <a:t>Кюизенера</a:t>
            </a:r>
            <a:r>
              <a:rPr lang="ru-RU" sz="1800" dirty="0">
                <a:latin typeface="Bookman Old Style" pitchFamily="18" charset="0"/>
              </a:rPr>
              <a:t> это объясняется легко и доступно. </a:t>
            </a:r>
          </a:p>
          <a:p>
            <a:pPr marL="0" indent="0">
              <a:buNone/>
            </a:pPr>
            <a:r>
              <a:rPr lang="ru-RU" sz="1800" dirty="0" smtClean="0">
                <a:latin typeface="Bookman Old Style" pitchFamily="18" charset="0"/>
              </a:rPr>
              <a:t>К </a:t>
            </a:r>
            <a:r>
              <a:rPr lang="ru-RU" sz="1800" dirty="0">
                <a:latin typeface="Bookman Old Style" pitchFamily="18" charset="0"/>
              </a:rPr>
              <a:t>данному пособию предлагаются альбомы с играми-заданиями</a:t>
            </a:r>
            <a:r>
              <a:rPr lang="ru-RU" sz="1800" dirty="0" smtClean="0">
                <a:latin typeface="Bookman Old Style" pitchFamily="18" charset="0"/>
              </a:rPr>
              <a:t>.</a:t>
            </a:r>
          </a:p>
          <a:p>
            <a:pPr marL="0" indent="0">
              <a:buNone/>
            </a:pPr>
            <a:endParaRPr lang="ru-RU" sz="1800" dirty="0">
              <a:latin typeface="Bookman Old Style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Bookman Old Style" pitchFamily="18" charset="0"/>
            </a:endParaRPr>
          </a:p>
          <a:p>
            <a:pPr marL="0" indent="0">
              <a:buNone/>
            </a:pPr>
            <a:endParaRPr lang="ru-RU" sz="1800" dirty="0">
              <a:latin typeface="Bookman Old Style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Bookman Old Style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Bookman Old Style" pitchFamily="18" charset="0"/>
              </a:rPr>
              <a:t>В </a:t>
            </a:r>
            <a:r>
              <a:rPr lang="ru-RU" sz="1800" dirty="0">
                <a:latin typeface="Bookman Old Style" pitchFamily="18" charset="0"/>
              </a:rPr>
              <a:t>альбомах содержатся различные задания, выполняя которые, ребенок осваивает различные математические понятия, учится логически мыслить, конструировать. </a:t>
            </a:r>
          </a:p>
          <a:p>
            <a:pPr marL="0" indent="0">
              <a:buNone/>
            </a:pPr>
            <a:r>
              <a:rPr lang="ru-RU" sz="1800" dirty="0">
                <a:latin typeface="Bookman Old Style" pitchFamily="18" charset="0"/>
              </a:rPr>
              <a:t>Трудности в проведении игровых занятий по этим пособиям облегчаются наличием специальных альбомов с яркими рисунками.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816" y="4499992"/>
            <a:ext cx="1440160" cy="148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69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00808" y="683568"/>
            <a:ext cx="4800600" cy="8136903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Bookman Old Style" pitchFamily="18" charset="0"/>
              </a:rPr>
              <a:t>Изображения выполнены таким образом, чтобы ребенок мог выкладывать по ним своеобразную мозаику из палочек, в итоге получается объемная картинка.</a:t>
            </a:r>
            <a:endParaRPr lang="ru-RU" sz="1800" dirty="0" smtClean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Для </a:t>
            </a:r>
            <a:r>
              <a:rPr lang="ru-RU" sz="1800" dirty="0"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2,3-летних детей - альбом «Волшебные дорожки». </a:t>
            </a:r>
            <a:r>
              <a:rPr lang="ru-RU" sz="1800" dirty="0">
                <a:latin typeface="Bookman Old Style" pitchFamily="18" charset="0"/>
              </a:rPr>
              <a:t>Малыш выкладывает дорожки, подбирая нужные по цвету и размеру палочки. </a:t>
            </a:r>
          </a:p>
          <a:p>
            <a:pPr marL="0" indent="0">
              <a:buNone/>
            </a:pPr>
            <a:r>
              <a:rPr lang="ru-RU" sz="1800" dirty="0"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3-5 лет - альбом «Дом с колокольчиком» и «На золотом крыльце сидели» </a:t>
            </a:r>
            <a:r>
              <a:rPr lang="ru-RU" sz="1800" dirty="0">
                <a:latin typeface="Bookman Old Style" pitchFamily="18" charset="0"/>
              </a:rPr>
              <a:t>(1-й блок 3-5 лет, 2-й блок - для детей 5-9 лет) </a:t>
            </a:r>
          </a:p>
          <a:p>
            <a:pPr marL="0" indent="0">
              <a:buNone/>
            </a:pPr>
            <a:r>
              <a:rPr lang="ru-RU" sz="1800" dirty="0"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5-8 лет - комплект игр к палочкам </a:t>
            </a:r>
            <a:r>
              <a:rPr lang="ru-RU" sz="1800" dirty="0" err="1"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Кюизенера</a:t>
            </a:r>
            <a:r>
              <a:rPr lang="ru-RU" sz="1800" dirty="0"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 Новые «</a:t>
            </a:r>
            <a:r>
              <a:rPr lang="ru-RU" sz="1800" dirty="0" err="1"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Кростики</a:t>
            </a:r>
            <a:r>
              <a:rPr lang="ru-RU" sz="1800" dirty="0"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»-Посудная лавка. </a:t>
            </a:r>
            <a:endParaRPr lang="ru-RU" sz="1800" dirty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Bookman Old Style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6862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00808" y="683568"/>
            <a:ext cx="4800600" cy="8136903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ru-RU" sz="1800" b="1" cap="all" dirty="0" smtClean="0">
                <a:solidFill>
                  <a:srgbClr val="7030A0"/>
                </a:solidFill>
                <a:effectLst>
                  <a:reflection blurRad="12700" stA="28000" endPos="45000" dist="1003" dir="5400000" sy="-100000" algn="bl"/>
                </a:effectLst>
                <a:latin typeface="Bookman Old Style" pitchFamily="18" charset="0"/>
              </a:rPr>
              <a:t>Логические Блоки </a:t>
            </a:r>
            <a:r>
              <a:rPr lang="ru-RU" sz="1800" b="1" cap="all" dirty="0" err="1" smtClean="0">
                <a:solidFill>
                  <a:srgbClr val="7030A0"/>
                </a:solidFill>
                <a:effectLst>
                  <a:reflection blurRad="12700" stA="28000" endPos="45000" dist="1003" dir="5400000" sy="-100000" algn="bl"/>
                </a:effectLst>
                <a:latin typeface="Bookman Old Style" pitchFamily="18" charset="0"/>
              </a:rPr>
              <a:t>Дьенеша</a:t>
            </a:r>
            <a:endParaRPr lang="ru-RU" sz="1800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Bookman Old Style" pitchFamily="18" charset="0"/>
              </a:rPr>
              <a:t>Также интересны дидактические пособия </a:t>
            </a:r>
            <a:r>
              <a:rPr lang="ru-RU" sz="1800" dirty="0" err="1" smtClean="0">
                <a:latin typeface="Bookman Old Style" pitchFamily="18" charset="0"/>
              </a:rPr>
              <a:t>Дьенеша</a:t>
            </a:r>
            <a:r>
              <a:rPr lang="ru-RU" sz="1800" dirty="0" smtClean="0">
                <a:latin typeface="Bookman Old Style" pitchFamily="18" charset="0"/>
              </a:rPr>
              <a:t>, самое известное из которых Логические блоки </a:t>
            </a:r>
            <a:r>
              <a:rPr lang="ru-RU" sz="1800" dirty="0" err="1" smtClean="0">
                <a:latin typeface="Bookman Old Style" pitchFamily="18" charset="0"/>
              </a:rPr>
              <a:t>Дьенеша</a:t>
            </a:r>
            <a:r>
              <a:rPr lang="ru-RU" sz="1800" dirty="0" smtClean="0">
                <a:latin typeface="Bookman Old Style" pitchFamily="18" charset="0"/>
              </a:rPr>
              <a:t>.</a:t>
            </a:r>
          </a:p>
          <a:p>
            <a:pPr marL="0" indent="0">
              <a:buNone/>
            </a:pPr>
            <a:endParaRPr lang="ru-RU" sz="1800" dirty="0" smtClean="0">
              <a:latin typeface="Bookman Old Style" pitchFamily="18" charset="0"/>
            </a:endParaRPr>
          </a:p>
          <a:p>
            <a:pPr marL="0" indent="0">
              <a:buNone/>
            </a:pPr>
            <a:endParaRPr lang="ru-RU" sz="1800" dirty="0">
              <a:latin typeface="Bookman Old Style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Bookman Old Style" pitchFamily="18" charset="0"/>
            </a:endParaRPr>
          </a:p>
          <a:p>
            <a:pPr marL="0" indent="0">
              <a:buNone/>
            </a:pPr>
            <a:endParaRPr lang="ru-RU" sz="1800" dirty="0">
              <a:latin typeface="Bookman Old Style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Bookman Old Style" pitchFamily="18" charset="0"/>
            </a:endParaRPr>
          </a:p>
          <a:p>
            <a:pPr marL="0" indent="0">
              <a:buNone/>
            </a:pPr>
            <a:endParaRPr lang="ru-RU" sz="1800" dirty="0">
              <a:latin typeface="Bookman Old Style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Bookman Old Style" pitchFamily="18" charset="0"/>
            </a:endParaRPr>
          </a:p>
          <a:p>
            <a:pPr marL="0" indent="0">
              <a:buNone/>
            </a:pPr>
            <a:endParaRPr lang="ru-RU" sz="1800" dirty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Bookman Old Style" pitchFamily="18" charset="0"/>
              </a:rPr>
              <a:t>Набор </a:t>
            </a:r>
            <a:r>
              <a:rPr lang="ru-RU" sz="1800" dirty="0">
                <a:latin typeface="Bookman Old Style" pitchFamily="18" charset="0"/>
              </a:rPr>
              <a:t>логических блоков предназначен для детей от двух-трех лет и состоит из 48 объемных геометрических фигур, различающихся по цвету, форме, размеру и толщине. В комплект входят методические указания с примерами упражнений, которые представлены в форме интересных игр. </a:t>
            </a:r>
          </a:p>
          <a:p>
            <a:pPr marL="0" indent="0">
              <a:buNone/>
            </a:pPr>
            <a:r>
              <a:rPr lang="ru-RU" sz="1800" dirty="0">
                <a:latin typeface="Bookman Old Style" pitchFamily="18" charset="0"/>
              </a:rPr>
              <a:t>В процессе игр с блоками </a:t>
            </a:r>
            <a:r>
              <a:rPr lang="ru-RU" sz="1800" dirty="0" err="1">
                <a:latin typeface="Bookman Old Style" pitchFamily="18" charset="0"/>
              </a:rPr>
              <a:t>Дьенеша</a:t>
            </a:r>
            <a:r>
              <a:rPr lang="ru-RU" sz="1800" dirty="0">
                <a:latin typeface="Bookman Old Style" pitchFamily="18" charset="0"/>
              </a:rPr>
              <a:t> ребенок учится сравнивать, обобщать, классифицировать предметы по различным признакам, что очень важно для его интеллектуального развития. </a:t>
            </a:r>
          </a:p>
          <a:p>
            <a:pPr marL="0" indent="0">
              <a:buNone/>
            </a:pPr>
            <a:endParaRPr lang="ru-RU" sz="1800" dirty="0">
              <a:latin typeface="Bookman Old Style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824" y="1979712"/>
            <a:ext cx="3762375" cy="236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29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00808" y="683568"/>
            <a:ext cx="4800600" cy="8136903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Bookman Old Style" pitchFamily="18" charset="0"/>
              </a:rPr>
              <a:t>Игровые задания для занятий с блоками основаны на разделении по свойствам. Кроме того, из блоков можно составлять сложные геометрические фигуры, это поможет ребенку понять, что звезда, например, включает треугольники, а прямоугольник можно составить из двух квадратов.</a:t>
            </a:r>
          </a:p>
          <a:p>
            <a:pPr marL="0" indent="0">
              <a:buNone/>
            </a:pPr>
            <a:r>
              <a:rPr lang="ru-RU" sz="1800" dirty="0" smtClean="0">
                <a:latin typeface="Bookman Old Style" pitchFamily="18" charset="0"/>
              </a:rPr>
              <a:t>К </a:t>
            </a:r>
            <a:r>
              <a:rPr lang="ru-RU" sz="1800" dirty="0">
                <a:latin typeface="Bookman Old Style" pitchFamily="18" charset="0"/>
              </a:rPr>
              <a:t>блокам рекомендуем альбомы, которые предлагают различные интересные игры с блоками. </a:t>
            </a:r>
          </a:p>
          <a:p>
            <a:pPr marL="0" indent="0">
              <a:buNone/>
            </a:pPr>
            <a:r>
              <a:rPr lang="ru-RU" sz="1800" dirty="0"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 Для 2-3 лет - «Блоки </a:t>
            </a:r>
            <a:r>
              <a:rPr lang="ru-RU" sz="1800" dirty="0" err="1"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Дьенеша</a:t>
            </a:r>
            <a:r>
              <a:rPr lang="ru-RU" sz="1800" dirty="0"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1800" dirty="0" smtClean="0"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для самых </a:t>
            </a:r>
            <a:r>
              <a:rPr lang="ru-RU" sz="1800" dirty="0"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маленьких» </a:t>
            </a:r>
            <a:endParaRPr lang="ru-RU" sz="1800" dirty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1800" dirty="0"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3-7 лет - «Давайте вместе поиграем» </a:t>
            </a:r>
            <a:endParaRPr lang="ru-RU" sz="1800" dirty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1800" dirty="0"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С 4-х лет - «Лепим нелепицы»</a:t>
            </a:r>
            <a:endParaRPr lang="ru-RU" sz="1800" dirty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5-8 </a:t>
            </a:r>
            <a:r>
              <a:rPr lang="ru-RU" sz="1800" dirty="0"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лет - «Поиск затонувшего клада»,  «Спасатели приходят на помощь», «Праздник в стране блоков» </a:t>
            </a:r>
            <a:endParaRPr lang="ru-RU" sz="1800" dirty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Bookman Old Style" pitchFamily="18" charset="0"/>
              </a:rPr>
              <a:t>Игры </a:t>
            </a:r>
            <a:r>
              <a:rPr lang="ru-RU" sz="1800" dirty="0" err="1">
                <a:latin typeface="Bookman Old Style" pitchFamily="18" charset="0"/>
              </a:rPr>
              <a:t>Дьенеша</a:t>
            </a:r>
            <a:r>
              <a:rPr lang="ru-RU" sz="1800" dirty="0">
                <a:latin typeface="Bookman Old Style" pitchFamily="18" charset="0"/>
              </a:rPr>
              <a:t> способствуют развитию логического мышления, формируют навыки, необходимые для решения логических задач. Особенно рекомендуем пособие "Страна блоков и палочек" для детей 4-7 лет. Это сборник сюжетно-дидактических игр по методике </a:t>
            </a:r>
            <a:r>
              <a:rPr lang="ru-RU" sz="1800" dirty="0" err="1">
                <a:latin typeface="Bookman Old Style" pitchFamily="18" charset="0"/>
              </a:rPr>
              <a:t>Дьенеша</a:t>
            </a:r>
            <a:r>
              <a:rPr lang="ru-RU" sz="1800" dirty="0">
                <a:latin typeface="Bookman Old Style" pitchFamily="18" charset="0"/>
              </a:rPr>
              <a:t> и </a:t>
            </a:r>
            <a:r>
              <a:rPr lang="ru-RU" sz="1800" dirty="0" err="1">
                <a:latin typeface="Bookman Old Style" pitchFamily="18" charset="0"/>
              </a:rPr>
              <a:t>Кюизенера</a:t>
            </a:r>
            <a:r>
              <a:rPr lang="ru-RU" sz="1800" dirty="0">
                <a:latin typeface="Bookman Old Style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026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00808" y="683568"/>
            <a:ext cx="4800600" cy="8136903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Bookman Old Style" pitchFamily="18" charset="0"/>
              </a:rPr>
              <a:t>Чтобы ребенок заинтересовался пособиями </a:t>
            </a:r>
            <a:r>
              <a:rPr lang="ru-RU" sz="1800" dirty="0" err="1">
                <a:latin typeface="Bookman Old Style" pitchFamily="18" charset="0"/>
              </a:rPr>
              <a:t>Дьенеша</a:t>
            </a:r>
            <a:r>
              <a:rPr lang="ru-RU" sz="1800" dirty="0">
                <a:latin typeface="Bookman Old Style" pitchFamily="18" charset="0"/>
              </a:rPr>
              <a:t> и </a:t>
            </a:r>
            <a:r>
              <a:rPr lang="ru-RU" sz="1800" dirty="0" err="1">
                <a:latin typeface="Bookman Old Style" pitchFamily="18" charset="0"/>
              </a:rPr>
              <a:t>Кюизенера</a:t>
            </a:r>
            <a:r>
              <a:rPr lang="ru-RU" sz="1800" dirty="0">
                <a:latin typeface="Bookman Old Style" pitchFamily="18" charset="0"/>
              </a:rPr>
              <a:t>, недостаточно просто их купить. В этом случае максимум, чего можно ожидать – постройка «башни </a:t>
            </a:r>
            <a:r>
              <a:rPr lang="ru-RU" sz="1800" dirty="0" err="1">
                <a:latin typeface="Bookman Old Style" pitchFamily="18" charset="0"/>
              </a:rPr>
              <a:t>Дьенеша</a:t>
            </a:r>
            <a:r>
              <a:rPr lang="ru-RU" sz="1800" dirty="0">
                <a:latin typeface="Bookman Old Style" pitchFamily="18" charset="0"/>
              </a:rPr>
              <a:t>» из блоков или «забора </a:t>
            </a:r>
            <a:r>
              <a:rPr lang="ru-RU" sz="1800" dirty="0" err="1">
                <a:latin typeface="Bookman Old Style" pitchFamily="18" charset="0"/>
              </a:rPr>
              <a:t>Кюизенера</a:t>
            </a:r>
            <a:r>
              <a:rPr lang="ru-RU" sz="1800" dirty="0">
                <a:latin typeface="Bookman Old Style" pitchFamily="18" charset="0"/>
              </a:rPr>
              <a:t>» из палочек. </a:t>
            </a:r>
          </a:p>
          <a:p>
            <a:pPr marL="0" indent="0">
              <a:buNone/>
            </a:pPr>
            <a:r>
              <a:rPr lang="ru-RU" sz="1800" dirty="0" smtClean="0">
                <a:latin typeface="Bookman Old Style" pitchFamily="18" charset="0"/>
              </a:rPr>
              <a:t>Идеальный </a:t>
            </a:r>
            <a:r>
              <a:rPr lang="ru-RU" sz="1800" dirty="0">
                <a:latin typeface="Bookman Old Style" pitchFamily="18" charset="0"/>
              </a:rPr>
              <a:t>вариант, с которого нужно, по меньшей мере, начать – поиграть вместе с малышом, причем не как учителю с учеником, а на равных. Когда ребенок усвоит направление игр, он и самостоятельно с удовольствием будет заниматься блоками, а позднее и палочками, родителям останется лишь предлагать новые варианты занятий. </a:t>
            </a:r>
          </a:p>
        </p:txBody>
      </p:sp>
    </p:spTree>
    <p:extLst>
      <p:ext uri="{BB962C8B-B14F-4D97-AF65-F5344CB8AC3E}">
        <p14:creationId xmlns:p14="http://schemas.microsoft.com/office/powerpoint/2010/main" val="119794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6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126</Template>
  <TotalTime>37</TotalTime>
  <Words>915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Arial</vt:lpstr>
      <vt:lpstr>Georgia</vt:lpstr>
      <vt:lpstr>126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Оля</cp:lastModifiedBy>
  <cp:revision>4</cp:revision>
  <dcterms:created xsi:type="dcterms:W3CDTF">2011-11-02T12:59:31Z</dcterms:created>
  <dcterms:modified xsi:type="dcterms:W3CDTF">2011-11-02T13:36:53Z</dcterms:modified>
</cp:coreProperties>
</file>