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2" r:id="rId5"/>
    <p:sldId id="262" r:id="rId6"/>
    <p:sldId id="264" r:id="rId7"/>
    <p:sldId id="266" r:id="rId8"/>
    <p:sldId id="267" r:id="rId9"/>
    <p:sldId id="269" r:id="rId10"/>
    <p:sldId id="272" r:id="rId11"/>
    <p:sldId id="273" r:id="rId12"/>
    <p:sldId id="298" r:id="rId13"/>
    <p:sldId id="299" r:id="rId14"/>
    <p:sldId id="287" r:id="rId15"/>
    <p:sldId id="300" r:id="rId16"/>
    <p:sldId id="277" r:id="rId17"/>
    <p:sldId id="274" r:id="rId18"/>
    <p:sldId id="275" r:id="rId19"/>
    <p:sldId id="295" r:id="rId20"/>
    <p:sldId id="282" r:id="rId21"/>
    <p:sldId id="293" r:id="rId22"/>
    <p:sldId id="284" r:id="rId23"/>
    <p:sldId id="292" r:id="rId24"/>
    <p:sldId id="301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в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84" autoAdjust="0"/>
  </p:normalViewPr>
  <p:slideViewPr>
    <p:cSldViewPr>
      <p:cViewPr varScale="1">
        <p:scale>
          <a:sx n="75" d="100"/>
          <a:sy n="75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036F-9223-4061-8D0B-4F92FE2F5F84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6A15-B404-4109-8E9C-DB8F81B24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71472" y="500042"/>
            <a:ext cx="7772400" cy="21602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dirty="0" smtClean="0"/>
              <a:t>Кустовое методическое объединение </a:t>
            </a:r>
            <a:br>
              <a:rPr lang="ru-RU" sz="2400" dirty="0" smtClean="0"/>
            </a:br>
            <a:r>
              <a:rPr lang="ru-RU" sz="2400" dirty="0" smtClean="0"/>
              <a:t>22 учебного округа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4896544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ungsuh" pitchFamily="18" charset="-127"/>
              </a:rPr>
              <a:t>Совместная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Gungsuh" pitchFamily="18" charset="-127"/>
              </a:rPr>
              <a:t> учителя-логопеда и воспитателей</a:t>
            </a:r>
          </a:p>
          <a:p>
            <a:r>
              <a:rPr lang="ru-RU" dirty="0" smtClean="0">
                <a:solidFill>
                  <a:schemeClr val="tx1"/>
                </a:solidFill>
                <a:latin typeface="Gungsuh" pitchFamily="18" charset="-127"/>
              </a:rPr>
              <a:t> коррекционной группы</a:t>
            </a:r>
          </a:p>
          <a:p>
            <a:r>
              <a:rPr lang="ru-RU" dirty="0" smtClean="0">
                <a:solidFill>
                  <a:schemeClr val="tx1"/>
                </a:solidFill>
                <a:latin typeface="Gungsuh" pitchFamily="18" charset="-127"/>
              </a:rPr>
              <a:t>( к вопросу о преемственности)</a:t>
            </a:r>
          </a:p>
          <a:p>
            <a:endParaRPr lang="ru-RU" dirty="0"/>
          </a:p>
        </p:txBody>
      </p:sp>
      <p:pic>
        <p:nvPicPr>
          <p:cNvPr id="4" name="Picture 5" descr="image 04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8179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Подготовили воспитатели </a:t>
            </a:r>
          </a:p>
          <a:p>
            <a:pPr algn="r"/>
            <a:r>
              <a:rPr lang="ru-RU" dirty="0" smtClean="0"/>
              <a:t>ГБДОУ № 46 компенсирующего вида</a:t>
            </a:r>
          </a:p>
          <a:p>
            <a:pPr algn="r"/>
            <a:r>
              <a:rPr lang="ru-RU" dirty="0" smtClean="0"/>
              <a:t>Калининского района</a:t>
            </a:r>
          </a:p>
          <a:p>
            <a:pPr algn="r"/>
            <a:r>
              <a:rPr lang="ru-RU" dirty="0" smtClean="0"/>
              <a:t>Санкт-Петербурга: </a:t>
            </a:r>
          </a:p>
          <a:p>
            <a:pPr algn="r"/>
            <a:r>
              <a:rPr lang="ru-RU" dirty="0" smtClean="0"/>
              <a:t>Карамышева Татьяна Алексеевна,  </a:t>
            </a:r>
          </a:p>
          <a:p>
            <a:pPr algn="r"/>
            <a:r>
              <a:rPr lang="ru-RU" dirty="0" err="1" smtClean="0"/>
              <a:t>Насибуллина</a:t>
            </a:r>
            <a:r>
              <a:rPr lang="ru-RU" dirty="0" smtClean="0"/>
              <a:t> Светлана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мимики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Упражнения перед зеркалом.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Удивилки</a:t>
            </a:r>
            <a:r>
              <a:rPr lang="ru-RU" sz="2400" dirty="0" smtClean="0"/>
              <a:t>" - поднять брови.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Поразилки</a:t>
            </a:r>
            <a:r>
              <a:rPr lang="ru-RU" sz="2400" dirty="0" smtClean="0"/>
              <a:t>" - поднять брови, открыть рот.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Улыбалки</a:t>
            </a:r>
            <a:r>
              <a:rPr lang="ru-RU" sz="2400" dirty="0" smtClean="0"/>
              <a:t>" - улыбнуться, показав зубки, и с закрытым ртом.</a:t>
            </a:r>
          </a:p>
          <a:p>
            <a:r>
              <a:rPr lang="ru-RU" sz="2400" dirty="0" smtClean="0"/>
              <a:t>Примечание: если ребенок не может выполнить эти упражнения, прибегаем к методу "пассивных действий": чисто вымытыми руками поможем ему поднять бровки, открыть ротик и т.д., потом он сам руками поможет себе.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Хмурилки</a:t>
            </a:r>
            <a:r>
              <a:rPr lang="ru-RU" sz="2400" dirty="0" smtClean="0"/>
              <a:t>" - нахмурить брови.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Сердилки</a:t>
            </a:r>
            <a:r>
              <a:rPr lang="ru-RU" sz="2400" dirty="0" smtClean="0"/>
              <a:t>" - нахмурить брови, надуть щеки.</a:t>
            </a:r>
          </a:p>
          <a:p>
            <a:r>
              <a:rPr lang="ru-RU" sz="2400" dirty="0" smtClean="0"/>
              <a:t>"</a:t>
            </a:r>
            <a:r>
              <a:rPr lang="ru-RU" sz="2400" dirty="0" err="1" smtClean="0"/>
              <a:t>Огорчалки</a:t>
            </a:r>
            <a:r>
              <a:rPr lang="ru-RU" sz="2400" dirty="0" smtClean="0"/>
              <a:t>" - нахмурить брови, опустить кончики рта вниз</a:t>
            </a:r>
          </a:p>
          <a:p>
            <a:endParaRPr lang="ru-RU" sz="1600" dirty="0"/>
          </a:p>
        </p:txBody>
      </p:sp>
      <p:pic>
        <p:nvPicPr>
          <p:cNvPr id="5" name="Рисунок 4" descr="http://copypast.ru/uploads/posts/1260826840_0_30dd_e6199505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185737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64087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Дикция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Для совершенствования дикции используются чисто – и скороговорки.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Чистоговорка</a:t>
            </a:r>
            <a:r>
              <a:rPr lang="ru-RU" sz="2200" dirty="0" smtClean="0"/>
              <a:t> – это ритмичный речевой материал, содержащий сложное сочетание звуков, слогов, слов, трудных для произношения.</a:t>
            </a:r>
          </a:p>
          <a:p>
            <a:endParaRPr lang="ru-RU" sz="2200" dirty="0" smtClean="0"/>
          </a:p>
          <a:p>
            <a:r>
              <a:rPr lang="ru-RU" sz="2200" dirty="0" smtClean="0"/>
              <a:t> Скороговорка – труднопроизносимая ритмичная фраза или несколько рифмующихся фраз с часто встречающимися одинаковыми звуками. </a:t>
            </a:r>
          </a:p>
          <a:p>
            <a:endParaRPr lang="ru-RU" sz="2200" dirty="0" smtClean="0"/>
          </a:p>
          <a:p>
            <a:r>
              <a:rPr lang="ru-RU" sz="2200" dirty="0" smtClean="0"/>
              <a:t>Скороговорки, а также более сложные </a:t>
            </a:r>
            <a:r>
              <a:rPr lang="ru-RU" sz="2200" dirty="0" err="1" smtClean="0"/>
              <a:t>чистоговорки</a:t>
            </a:r>
            <a:r>
              <a:rPr lang="ru-RU" sz="2200" dirty="0" smtClean="0"/>
              <a:t> используются в старших группах. Например, полезны </a:t>
            </a:r>
            <a:r>
              <a:rPr lang="ru-RU" sz="2200" dirty="0" err="1" smtClean="0"/>
              <a:t>чистоговорки</a:t>
            </a:r>
            <a:r>
              <a:rPr lang="ru-RU" sz="2200" dirty="0" smtClean="0"/>
              <a:t>, построенные на дифференциации звуков: «Собака Том сторожит дом»,</a:t>
            </a:r>
          </a:p>
          <a:p>
            <a:pPr>
              <a:buNone/>
            </a:pPr>
            <a:r>
              <a:rPr lang="ru-RU" sz="2200" dirty="0" smtClean="0"/>
              <a:t>     «</a:t>
            </a:r>
            <a:r>
              <a:rPr lang="ru-RU" sz="2200" dirty="0" err="1" smtClean="0"/>
              <a:t>Цу</a:t>
            </a:r>
            <a:r>
              <a:rPr lang="ru-RU" sz="2200" dirty="0" smtClean="0"/>
              <a:t> – чу – </a:t>
            </a:r>
            <a:r>
              <a:rPr lang="ru-RU" sz="2200" dirty="0" err="1" smtClean="0"/>
              <a:t>цу</a:t>
            </a:r>
            <a:r>
              <a:rPr lang="ru-RU" sz="2200" dirty="0" smtClean="0"/>
              <a:t> – </a:t>
            </a:r>
            <a:r>
              <a:rPr lang="ru-RU" sz="2200" dirty="0" err="1" smtClean="0"/>
              <a:t>чу</a:t>
            </a:r>
            <a:r>
              <a:rPr lang="ru-RU" sz="2200" dirty="0" smtClean="0"/>
              <a:t> – на ракете я лечу». 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208912" cy="61206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/>
              <a:t>Языковой анализ и синтез: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Деление предложений на слова и текста на предложения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Слоговой анализ и синтез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Фонематический анализ, синтез и представления</a:t>
            </a:r>
            <a:endParaRPr lang="ru-RU" dirty="0"/>
          </a:p>
        </p:txBody>
      </p:sp>
      <p:pic>
        <p:nvPicPr>
          <p:cNvPr id="6" name="Рисунок 5" descr="C:\Users\Вова\Desktop\DSCN61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35543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7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64087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Деление предложений на слова и текста на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Подобрать сюжетные картинки к предложенным подписям.</a:t>
            </a:r>
          </a:p>
          <a:p>
            <a:r>
              <a:rPr lang="ru-RU" sz="1800" dirty="0"/>
              <a:t>Придумать предложение по сюжетной картинке и определить в нем количество слов.</a:t>
            </a:r>
          </a:p>
          <a:p>
            <a:r>
              <a:rPr lang="ru-RU" sz="1800" dirty="0"/>
              <a:t>Придумать предложение с определенным количеством слов.</a:t>
            </a:r>
          </a:p>
          <a:p>
            <a:r>
              <a:rPr lang="ru-RU" sz="1800" dirty="0" smtClean="0"/>
              <a:t>Составить </a:t>
            </a:r>
            <a:r>
              <a:rPr lang="ru-RU" sz="1800" dirty="0"/>
              <a:t>графическую схему предложения (графический диктант).</a:t>
            </a:r>
          </a:p>
          <a:p>
            <a:r>
              <a:rPr lang="ru-RU" sz="1800" dirty="0"/>
              <a:t>Придумать предложение по вопросам. </a:t>
            </a:r>
            <a:br>
              <a:rPr lang="ru-RU" sz="1800" dirty="0"/>
            </a:br>
            <a:r>
              <a:rPr lang="ru-RU" sz="1800" dirty="0" smtClean="0"/>
              <a:t>Назвать </a:t>
            </a:r>
            <a:r>
              <a:rPr lang="ru-RU" sz="1800" dirty="0"/>
              <a:t>«соседей» указанного слова.</a:t>
            </a:r>
          </a:p>
          <a:p>
            <a:r>
              <a:rPr lang="ru-RU" sz="1800" dirty="0"/>
              <a:t>Выделить предложение из текста с определенным количеством слов.</a:t>
            </a:r>
          </a:p>
          <a:p>
            <a:r>
              <a:rPr lang="ru-RU" sz="1800" dirty="0"/>
              <a:t>Исправить ошибки в порядке следования слов в предложении.</a:t>
            </a:r>
          </a:p>
          <a:p>
            <a:r>
              <a:rPr lang="ru-RU" sz="1800" dirty="0"/>
              <a:t>Выделить границы предложения в тексте.</a:t>
            </a:r>
            <a:br>
              <a:rPr lang="ru-RU" sz="1800" dirty="0"/>
            </a:br>
            <a:r>
              <a:rPr lang="ru-RU" sz="1800" dirty="0"/>
              <a:t>Составить предложение, которое включает в себя </a:t>
            </a:r>
            <a:r>
              <a:rPr lang="ru-RU" sz="1800" dirty="0" smtClean="0"/>
              <a:t>предлог </a:t>
            </a:r>
            <a:r>
              <a:rPr lang="ru-RU" sz="1800" dirty="0"/>
              <a:t>(для под. гр.)</a:t>
            </a:r>
          </a:p>
          <a:p>
            <a:r>
              <a:rPr lang="ru-RU" sz="1800" dirty="0"/>
              <a:t>Составить предложение, вставляя пропущенные предлоги вместо пропусков.</a:t>
            </a:r>
            <a:br>
              <a:rPr lang="ru-RU" sz="1800" dirty="0"/>
            </a:br>
            <a:r>
              <a:rPr lang="ru-RU" sz="1800" dirty="0"/>
              <a:t>Например:  </a:t>
            </a:r>
            <a:br>
              <a:rPr lang="ru-RU" sz="1800" dirty="0"/>
            </a:br>
            <a:r>
              <a:rPr lang="ru-RU" sz="1800" dirty="0"/>
              <a:t>             Дети идут ___ школу.</a:t>
            </a:r>
            <a:br>
              <a:rPr lang="ru-RU" sz="1800" dirty="0"/>
            </a:br>
            <a:r>
              <a:rPr lang="ru-RU" sz="1800" dirty="0"/>
              <a:t>             </a:t>
            </a:r>
            <a:r>
              <a:rPr lang="ru-RU" sz="1800" i="1" dirty="0"/>
              <a:t>Графический диктант. Слова пред</a:t>
            </a:r>
            <a:r>
              <a:rPr lang="ru-RU" sz="1800" dirty="0"/>
              <a:t>ложения обозначается чертой, предлог – определенным знаком.</a:t>
            </a:r>
            <a:br>
              <a:rPr lang="ru-RU" sz="1800" dirty="0"/>
            </a:br>
            <a:r>
              <a:rPr lang="ru-RU" sz="1800" dirty="0"/>
              <a:t>Например:</a:t>
            </a:r>
            <a:br>
              <a:rPr lang="ru-RU" sz="1800" dirty="0"/>
            </a:br>
            <a:r>
              <a:rPr lang="ru-RU" sz="1800" dirty="0"/>
              <a:t>    Птица жила у нас в комнате.    ___  ___   _   ___   _   ___ .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923928" y="580526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Для усвоения навыков чтения и письма большое значение имеет умение разделять слово на составляющие его слоги</a:t>
            </a:r>
            <a:r>
              <a:rPr lang="ru-RU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При чтении ребенок учится сливать звуки в слоги , синтезировать слоги в слово на основе этого объединения узнавать слова.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Развитие слогового анализа и синтеза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1790"/>
          </a:xfrm>
        </p:spPr>
        <p:txBody>
          <a:bodyPr>
            <a:normAutofit/>
          </a:bodyPr>
          <a:lstStyle/>
          <a:p>
            <a:endParaRPr lang="ru-RU" sz="4500" b="1" i="1" dirty="0" smtClean="0"/>
          </a:p>
          <a:p>
            <a:pPr marL="0" indent="0">
              <a:buNone/>
            </a:pPr>
            <a:r>
              <a:rPr lang="ru-RU" sz="4900" dirty="0"/>
              <a:t/>
            </a:r>
            <a:br>
              <a:rPr lang="ru-RU" sz="4900" dirty="0"/>
            </a:br>
            <a:endParaRPr lang="ru-RU" sz="4900" dirty="0"/>
          </a:p>
          <a:p>
            <a:endParaRPr lang="ru-RU" sz="4900" b="1" i="1" dirty="0" smtClean="0"/>
          </a:p>
          <a:p>
            <a:endParaRPr lang="ru-RU" sz="4900" dirty="0" smtClean="0"/>
          </a:p>
          <a:p>
            <a:pPr>
              <a:buNone/>
            </a:pPr>
            <a:endParaRPr lang="ru-RU" sz="4900" dirty="0"/>
          </a:p>
        </p:txBody>
      </p:sp>
      <p:pic>
        <p:nvPicPr>
          <p:cNvPr id="5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933056"/>
            <a:ext cx="16462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Игры на развитие слогового анализа и синтеза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25000" lnSpcReduction="20000"/>
          </a:bodyPr>
          <a:lstStyle/>
          <a:p>
            <a:endParaRPr lang="ru-RU" sz="4500" b="1" i="1" dirty="0" smtClean="0"/>
          </a:p>
          <a:p>
            <a:endParaRPr lang="ru-RU" sz="4500" b="1" i="1" dirty="0"/>
          </a:p>
          <a:p>
            <a:r>
              <a:rPr lang="ru-RU" sz="7200" b="1" i="1" dirty="0" smtClean="0"/>
              <a:t>Игра «Телеграф»</a:t>
            </a:r>
            <a:endParaRPr lang="ru-RU" sz="7200" b="1" dirty="0" smtClean="0"/>
          </a:p>
          <a:p>
            <a:pPr>
              <a:buNone/>
            </a:pPr>
            <a:r>
              <a:rPr lang="ru-RU" sz="7200" dirty="0" smtClean="0"/>
              <a:t>Цель: развивать умение делить слова на слоги.</a:t>
            </a:r>
          </a:p>
          <a:p>
            <a:r>
              <a:rPr lang="ru-RU" sz="7200" b="1" i="1" dirty="0" smtClean="0"/>
              <a:t>Игра «Сосчитай, не ошибись»</a:t>
            </a:r>
            <a:endParaRPr lang="ru-RU" sz="7200" b="1" dirty="0" smtClean="0"/>
          </a:p>
          <a:p>
            <a:pPr>
              <a:buNone/>
            </a:pPr>
            <a:r>
              <a:rPr lang="ru-RU" sz="7200" dirty="0" smtClean="0"/>
              <a:t>Цель: учить делить слова на слоги, одновременно выполняя механическое действие.</a:t>
            </a:r>
          </a:p>
          <a:p>
            <a:r>
              <a:rPr lang="ru-RU" sz="7200" b="1" i="1" dirty="0" smtClean="0"/>
              <a:t>Игра с мячом «Передай дальше»</a:t>
            </a:r>
            <a:endParaRPr lang="ru-RU" sz="7200" b="1" dirty="0" smtClean="0"/>
          </a:p>
          <a:p>
            <a:pPr>
              <a:buNone/>
            </a:pPr>
            <a:r>
              <a:rPr lang="ru-RU" sz="7200" dirty="0" smtClean="0"/>
              <a:t>Цель: учить делить слова на слоги, одновременно выполняя механическое действие</a:t>
            </a:r>
            <a:r>
              <a:rPr lang="ru-RU" sz="7200" dirty="0"/>
              <a:t>.</a:t>
            </a:r>
            <a:endParaRPr lang="ru-RU" sz="7200" dirty="0" smtClean="0"/>
          </a:p>
          <a:p>
            <a:r>
              <a:rPr lang="ru-RU" sz="7200" b="1" i="1" dirty="0" smtClean="0"/>
              <a:t>Игра «Назови правильное слово»</a:t>
            </a:r>
            <a:endParaRPr lang="ru-RU" sz="7200" b="1" dirty="0" smtClean="0"/>
          </a:p>
          <a:p>
            <a:pPr>
              <a:buNone/>
            </a:pPr>
            <a:r>
              <a:rPr lang="ru-RU" sz="7200" dirty="0" smtClean="0"/>
              <a:t>Цель: учить различать правильно звучащие слова.</a:t>
            </a:r>
            <a:br>
              <a:rPr lang="ru-RU" sz="7200" dirty="0" smtClean="0"/>
            </a:br>
            <a:r>
              <a:rPr lang="ru-RU" sz="7200" b="1" i="1" dirty="0" smtClean="0"/>
              <a:t>Упражнение «Что изменилось?»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Цель: учить различать разную слоговую структуру слова.</a:t>
            </a:r>
          </a:p>
          <a:p>
            <a:r>
              <a:rPr lang="ru-RU" sz="7200" b="1" i="1" dirty="0" smtClean="0"/>
              <a:t>Упражнение «Найди самое длинное слово»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Цель: закреплять умение делить слова на слоги..</a:t>
            </a:r>
          </a:p>
          <a:p>
            <a:r>
              <a:rPr lang="ru-RU" sz="7200" b="1" i="1" dirty="0" smtClean="0"/>
              <a:t>Упражнение «Сосчитай, не ошибись»</a:t>
            </a:r>
            <a:endParaRPr lang="ru-RU" sz="7200" dirty="0" smtClean="0"/>
          </a:p>
          <a:p>
            <a:r>
              <a:rPr lang="ru-RU" sz="7200" dirty="0" smtClean="0"/>
              <a:t>Цель: закреплять умение детей делить слова  на слоги.</a:t>
            </a:r>
            <a:r>
              <a:rPr lang="ru-RU" sz="7200" b="1" i="1" dirty="0"/>
              <a:t> </a:t>
            </a:r>
            <a:endParaRPr lang="ru-RU" sz="7200" dirty="0"/>
          </a:p>
          <a:p>
            <a:r>
              <a:rPr lang="ru-RU" sz="7200" b="1" i="1" dirty="0"/>
              <a:t>Упражнение «Назови одинаковый слог»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Цель: закреплять умение сравнивать слоговую структуру слов</a:t>
            </a:r>
            <a:r>
              <a:rPr lang="ru-RU" sz="7200" dirty="0" smtClean="0"/>
              <a:t>.</a:t>
            </a:r>
            <a:endParaRPr lang="ru-RU" sz="7200" dirty="0"/>
          </a:p>
          <a:p>
            <a:r>
              <a:rPr lang="ru-RU" sz="7200" b="1" i="1" dirty="0"/>
              <a:t>Игра «Конец слова за тобой»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Цель: учить синтезировать слова из слогов.</a:t>
            </a:r>
            <a:r>
              <a:rPr lang="ru-RU" sz="4900" dirty="0"/>
              <a:t/>
            </a:r>
            <a:br>
              <a:rPr lang="ru-RU" sz="4900" dirty="0"/>
            </a:br>
            <a:endParaRPr lang="ru-RU" sz="4900" dirty="0"/>
          </a:p>
          <a:p>
            <a:endParaRPr lang="ru-RU" sz="4900" b="1" i="1" dirty="0" smtClean="0"/>
          </a:p>
          <a:p>
            <a:endParaRPr lang="ru-RU" sz="4900" dirty="0" smtClean="0"/>
          </a:p>
          <a:p>
            <a:pPr>
              <a:buNone/>
            </a:pP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18547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64087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Развитие фонематических процессов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Фонематический анализ, синтез и </a:t>
            </a:r>
            <a:r>
              <a:rPr lang="ru-RU" sz="2800" b="1" dirty="0" smtClean="0">
                <a:solidFill>
                  <a:srgbClr val="0070C0"/>
                </a:solidFill>
              </a:rPr>
              <a:t>представления</a:t>
            </a:r>
            <a:r>
              <a:rPr lang="ru-RU" sz="2800" dirty="0" smtClean="0">
                <a:solidFill>
                  <a:srgbClr val="0070C0"/>
                </a:solidFill>
              </a:rPr>
              <a:t>  </a:t>
            </a:r>
            <a:endParaRPr lang="ru-RU" sz="2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/>
              <a:t>Выделение звука на фоне слова, определение первого и последнего звука в словах</a:t>
            </a:r>
          </a:p>
          <a:p>
            <a:pPr>
              <a:buFontTx/>
              <a:buChar char="-"/>
            </a:pPr>
            <a:r>
              <a:rPr lang="ru-RU" sz="2800" dirty="0" smtClean="0"/>
              <a:t>Определение места звука в слове (начало, середина, конец)</a:t>
            </a:r>
          </a:p>
          <a:p>
            <a:pPr>
              <a:buFontTx/>
              <a:buChar char="-"/>
            </a:pPr>
            <a:r>
              <a:rPr lang="ru-RU" sz="2800" dirty="0" smtClean="0"/>
              <a:t>Определение количества звуков в слове</a:t>
            </a:r>
          </a:p>
          <a:p>
            <a:pPr>
              <a:buFontTx/>
              <a:buChar char="-"/>
            </a:pPr>
            <a:r>
              <a:rPr lang="ru-RU" sz="2800" dirty="0" smtClean="0"/>
              <a:t>Определение последовательности звуков</a:t>
            </a:r>
          </a:p>
          <a:p>
            <a:pPr>
              <a:buFontTx/>
              <a:buChar char="-"/>
            </a:pPr>
            <a:r>
              <a:rPr lang="ru-RU" sz="2800" dirty="0" smtClean="0"/>
              <a:t>Определение «соседей» звука в слове 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Объединение отдельных звуков в слова                               </a:t>
            </a:r>
            <a:endParaRPr lang="ru-RU" sz="28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2646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Развитие фонематического слуха,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фонематического восприятия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Фонематический слух – это способность выделять, воспроизводить, различать звуки речи; другими словами, это речевой слух.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 Фонематический слух дает возможность ребенку различать близкие по звучанию слова.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12968" cy="62646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Развитие неречевого слуха</a:t>
            </a:r>
            <a:r>
              <a:rPr lang="ru-RU" sz="2800" u="sng" dirty="0" smtClean="0">
                <a:solidFill>
                  <a:srgbClr val="00B050"/>
                </a:solidFill>
              </a:rPr>
              <a:t/>
            </a:r>
            <a:br>
              <a:rPr lang="ru-RU" sz="2800" u="sng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Игры и упражнения:</a:t>
            </a:r>
          </a:p>
          <a:p>
            <a:pPr marL="285750" indent="-285750">
              <a:defRPr/>
            </a:pPr>
            <a:r>
              <a:rPr lang="ru-RU" sz="2800" dirty="0" smtClean="0"/>
              <a:t>«Молчанка»;</a:t>
            </a:r>
          </a:p>
          <a:p>
            <a:pPr marL="285750" indent="-285750">
              <a:defRPr/>
            </a:pPr>
            <a:r>
              <a:rPr lang="ru-RU" sz="2800" dirty="0" smtClean="0"/>
              <a:t>«Где стучали?»;</a:t>
            </a:r>
          </a:p>
          <a:p>
            <a:pPr marL="285750" indent="-285750">
              <a:defRPr/>
            </a:pPr>
            <a:r>
              <a:rPr lang="ru-RU" sz="2800" dirty="0" smtClean="0"/>
              <a:t>«Что звучало?»;</a:t>
            </a:r>
          </a:p>
          <a:p>
            <a:pPr marL="285750" indent="-285750">
              <a:defRPr/>
            </a:pPr>
            <a:r>
              <a:rPr lang="ru-RU" sz="2800" dirty="0" smtClean="0"/>
              <a:t>«Жмурки»;</a:t>
            </a:r>
          </a:p>
          <a:p>
            <a:pPr marL="285750" indent="-285750">
              <a:defRPr/>
            </a:pPr>
            <a:r>
              <a:rPr lang="ru-RU" sz="2800" dirty="0" smtClean="0"/>
              <a:t>«Ушки на макушке»;</a:t>
            </a:r>
          </a:p>
          <a:p>
            <a:pPr marL="285750" indent="-285750">
              <a:defRPr/>
            </a:pPr>
            <a:r>
              <a:rPr lang="ru-RU" sz="2800" dirty="0" smtClean="0"/>
              <a:t>«Хлопни как я»;</a:t>
            </a:r>
          </a:p>
          <a:p>
            <a:pPr marL="285750" indent="-285750">
              <a:defRPr/>
            </a:pPr>
            <a:r>
              <a:rPr lang="ru-RU" sz="2800" dirty="0" smtClean="0"/>
              <a:t>«Громко - тихо»;</a:t>
            </a:r>
          </a:p>
          <a:p>
            <a:pPr marL="285750" indent="-285750">
              <a:defRPr/>
            </a:pPr>
            <a:r>
              <a:rPr lang="ru-RU" sz="2800" dirty="0" smtClean="0"/>
              <a:t>«Мишка и зайчик»;</a:t>
            </a:r>
          </a:p>
          <a:p>
            <a:pPr marL="285750" indent="-285750">
              <a:defRPr/>
            </a:pPr>
            <a:r>
              <a:rPr lang="ru-RU" sz="2800" dirty="0" smtClean="0"/>
              <a:t>«Подбери пару» и т. д</a:t>
            </a:r>
            <a:r>
              <a:rPr lang="ru-RU" sz="1800" dirty="0" smtClean="0"/>
              <a:t>.</a:t>
            </a:r>
          </a:p>
          <a:p>
            <a:pPr marL="285750" indent="-285750">
              <a:defRPr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00108"/>
            <a:ext cx="261937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14818"/>
            <a:ext cx="21653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786058"/>
            <a:ext cx="18653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03854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854"/>
            <a:ext cx="8229600" cy="68975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400" b="1" dirty="0" smtClean="0"/>
              <a:t>Игры на развитие фонематического </a:t>
            </a:r>
          </a:p>
          <a:p>
            <a:pPr marL="0" indent="0" algn="ctr">
              <a:buNone/>
            </a:pPr>
            <a:r>
              <a:rPr lang="ru-RU" sz="5400" b="1" dirty="0" smtClean="0"/>
              <a:t>анализа и синтеза</a:t>
            </a:r>
            <a:endParaRPr lang="ru-RU" dirty="0"/>
          </a:p>
          <a:p>
            <a:r>
              <a:rPr lang="ru-RU" sz="4400" dirty="0"/>
              <a:t>Упражнение «Внимательные ушки</a:t>
            </a:r>
            <a:r>
              <a:rPr lang="ru-RU" sz="4400" dirty="0" smtClean="0"/>
              <a:t>» (кодируете звук на движение).</a:t>
            </a:r>
            <a:endParaRPr lang="ru-RU" sz="4400" dirty="0"/>
          </a:p>
          <a:p>
            <a:r>
              <a:rPr lang="ru-RU" sz="4400" dirty="0"/>
              <a:t>Дидактическая игра «Чудо-дерево</a:t>
            </a:r>
            <a:r>
              <a:rPr lang="ru-RU" sz="4400" dirty="0" smtClean="0"/>
              <a:t>» (картинки на заданный звук).</a:t>
            </a:r>
            <a:endParaRPr lang="ru-RU" sz="4400" dirty="0"/>
          </a:p>
          <a:p>
            <a:r>
              <a:rPr lang="ru-RU" sz="4400" dirty="0"/>
              <a:t>Дидактическая игра «Паровоз» (подбери картинки в каждый вагончик свой звук). </a:t>
            </a:r>
          </a:p>
          <a:p>
            <a:r>
              <a:rPr lang="ru-RU" sz="4400" dirty="0"/>
              <a:t> Дидактическая игра «Рыболовы» (поймать слова на заданный звук).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Упражнение «Подними сигнал</a:t>
            </a:r>
            <a:r>
              <a:rPr lang="ru-RU" sz="4400" dirty="0" smtClean="0"/>
              <a:t>» (дифференциация мягких-твердых).</a:t>
            </a:r>
            <a:r>
              <a:rPr lang="ru-RU" sz="4400" dirty="0"/>
              <a:t>          </a:t>
            </a:r>
          </a:p>
          <a:p>
            <a:r>
              <a:rPr lang="ru-RU" sz="4400" dirty="0"/>
              <a:t>Дидактическая игра «Хлоп – топ</a:t>
            </a:r>
            <a:r>
              <a:rPr lang="ru-RU" sz="4400" dirty="0" smtClean="0"/>
              <a:t>» (дифференциация с движением)..</a:t>
            </a:r>
            <a:r>
              <a:rPr lang="ru-RU" sz="4400" dirty="0"/>
              <a:t> </a:t>
            </a:r>
          </a:p>
          <a:p>
            <a:pPr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24936" cy="63367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758138" cy="42813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В нашем ДОУ осуществляется успешное преодоление недостатков речевого развития у дошкольников.</a:t>
            </a:r>
          </a:p>
          <a:p>
            <a:pPr algn="just">
              <a:buNone/>
            </a:pPr>
            <a:r>
              <a:rPr lang="ru-RU" dirty="0" smtClean="0"/>
              <a:t>Высокие результаты возможны только при слаженной работе всего коллектива ДОУ, а особенно зависят от взаимосвязи, преемственности в работе учителя-логопеда и воспитателей.</a:t>
            </a:r>
            <a:endParaRPr lang="ru-RU" dirty="0"/>
          </a:p>
        </p:txBody>
      </p:sp>
      <p:pic>
        <p:nvPicPr>
          <p:cNvPr id="5" name="Picture 12" descr="j251070_1285841717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1247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mage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643446"/>
            <a:ext cx="12731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Дидактическая игра «Светофор» (начало, середина, конец).</a:t>
            </a:r>
          </a:p>
          <a:p>
            <a:r>
              <a:rPr lang="ru-RU" dirty="0"/>
              <a:t>По сюжетной картинке подобрать слова, в которых изучаемый звук стоит:  в начале, середине, конце слова. 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 Дидактическая игра «</a:t>
            </a:r>
            <a:r>
              <a:rPr lang="ru-RU" b="1" dirty="0"/>
              <a:t>Цепочка слов</a:t>
            </a:r>
            <a:r>
              <a:rPr lang="ru-RU" dirty="0"/>
              <a:t>» </a:t>
            </a:r>
          </a:p>
          <a:p>
            <a:r>
              <a:rPr lang="ru-RU" dirty="0" smtClean="0"/>
              <a:t>Воспитатель называет  звуки, а ребенок узнает слово.</a:t>
            </a:r>
          </a:p>
          <a:p>
            <a:r>
              <a:rPr lang="ru-RU" dirty="0" smtClean="0"/>
              <a:t>Игра. «Замени первый звук на звук (т)»</a:t>
            </a:r>
          </a:p>
          <a:p>
            <a:r>
              <a:rPr lang="ru-RU" dirty="0" smtClean="0"/>
              <a:t>Игра. «Вставь пропущенный звук»</a:t>
            </a:r>
          </a:p>
          <a:p>
            <a:r>
              <a:rPr lang="ru-RU" dirty="0"/>
              <a:t> </a:t>
            </a:r>
            <a:r>
              <a:rPr lang="ru-RU" dirty="0" smtClean="0"/>
              <a:t>Количественный анализ (сколько звуков в слове)</a:t>
            </a:r>
          </a:p>
          <a:p>
            <a:r>
              <a:rPr lang="ru-RU" dirty="0"/>
              <a:t> </a:t>
            </a:r>
            <a:r>
              <a:rPr lang="ru-RU" dirty="0" smtClean="0"/>
              <a:t>«Назови соседей звука» (какой звук стоит перед о в слове кот) </a:t>
            </a:r>
          </a:p>
          <a:p>
            <a:r>
              <a:rPr lang="ru-RU" dirty="0" smtClean="0"/>
              <a:t>Ребусы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9336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Развитие лексико-грамматического строя речи и связной речи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5" name="Рисунок 4" descr="Обследование речи детей с ОНР"/>
          <p:cNvPicPr/>
          <p:nvPr/>
        </p:nvPicPr>
        <p:blipFill>
          <a:blip r:embed="rId3" cstate="print"/>
          <a:srcRect l="10619" t="51682"/>
          <a:stretch>
            <a:fillRect/>
          </a:stretch>
        </p:blipFill>
        <p:spPr bwMode="auto">
          <a:xfrm>
            <a:off x="323528" y="1196752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Совершенствование грамматических конструкций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Игра «Назови ласково».</a:t>
            </a:r>
            <a:endParaRPr lang="ru-RU" sz="1600" dirty="0" smtClean="0"/>
          </a:p>
          <a:p>
            <a:r>
              <a:rPr lang="ru-RU" sz="1600" b="1" dirty="0" smtClean="0"/>
              <a:t>Игра «Что для чего?»</a:t>
            </a:r>
            <a:endParaRPr lang="ru-RU" sz="1600" dirty="0" smtClean="0"/>
          </a:p>
          <a:p>
            <a:r>
              <a:rPr lang="ru-RU" sz="1600" b="1" dirty="0" smtClean="0"/>
              <a:t>Игра с мячом  «Правильно назови детенышей животных».</a:t>
            </a:r>
          </a:p>
          <a:p>
            <a:r>
              <a:rPr lang="ru-RU" sz="1600" b="1" dirty="0" smtClean="0"/>
              <a:t>Игра «Как назвать того, кто...?»</a:t>
            </a:r>
            <a:endParaRPr lang="ru-RU" sz="1600" dirty="0" smtClean="0"/>
          </a:p>
          <a:p>
            <a:r>
              <a:rPr lang="ru-RU" sz="1600" b="1" dirty="0" smtClean="0"/>
              <a:t>Игра «Чьи хвосты?»</a:t>
            </a:r>
            <a:endParaRPr lang="ru-RU" sz="1600" dirty="0" smtClean="0"/>
          </a:p>
          <a:p>
            <a:r>
              <a:rPr lang="ru-RU" sz="1600" b="1" dirty="0" smtClean="0"/>
              <a:t>Игра в лото «Что из чего сделано?»</a:t>
            </a:r>
            <a:endParaRPr lang="ru-RU" sz="1600" dirty="0" smtClean="0"/>
          </a:p>
          <a:p>
            <a:r>
              <a:rPr lang="ru-RU" sz="1600" b="1" dirty="0" smtClean="0"/>
              <a:t>Найти «лишнее» слово.</a:t>
            </a:r>
            <a:endParaRPr lang="ru-RU" sz="1600" dirty="0" smtClean="0"/>
          </a:p>
          <a:p>
            <a:r>
              <a:rPr lang="ru-RU" sz="1600" b="1" dirty="0" smtClean="0"/>
              <a:t>Игра «Что в магазине?»</a:t>
            </a:r>
            <a:r>
              <a:rPr lang="ru-RU" sz="1600" dirty="0" smtClean="0"/>
              <a:t> (на дифференциацию существительных единственного и множественного числа).</a:t>
            </a:r>
          </a:p>
          <a:p>
            <a:r>
              <a:rPr lang="ru-RU" sz="1600" b="1" dirty="0" smtClean="0"/>
              <a:t>Игра «Что без чего?»</a:t>
            </a:r>
            <a:r>
              <a:rPr lang="ru-RU" sz="1600" dirty="0" smtClean="0"/>
              <a:t> (закрепление формы родительного падежа существительных по теме «Мебель, посуда, транспорт, одежда»).</a:t>
            </a:r>
          </a:p>
          <a:p>
            <a:r>
              <a:rPr lang="ru-RU" sz="1600" dirty="0" smtClean="0"/>
              <a:t>        </a:t>
            </a:r>
            <a:r>
              <a:rPr lang="ru-RU" sz="1600" b="1" dirty="0" smtClean="0"/>
              <a:t>Игра «Угадай, кому нужны эти вещи»</a:t>
            </a:r>
            <a:r>
              <a:rPr lang="ru-RU" sz="1600" dirty="0" smtClean="0"/>
              <a:t> (закрепление формы дательного падежа существительных).</a:t>
            </a:r>
          </a:p>
          <a:p>
            <a:r>
              <a:rPr lang="ru-RU" sz="1600" b="1" dirty="0" smtClean="0"/>
              <a:t>Игра «Кто где живет?»</a:t>
            </a:r>
            <a:r>
              <a:rPr lang="ru-RU" sz="1600" dirty="0" smtClean="0"/>
              <a:t> (закрепление формы существительных предложного падежа).</a:t>
            </a:r>
          </a:p>
          <a:p>
            <a:r>
              <a:rPr lang="ru-RU" sz="1600" b="1" dirty="0" smtClean="0"/>
              <a:t>Игра «Сделай, не ошибись» </a:t>
            </a:r>
            <a:r>
              <a:rPr lang="ru-RU" sz="1600" dirty="0" smtClean="0"/>
              <a:t>(закрепление употребления предлогов и предлогов-наречий).</a:t>
            </a:r>
          </a:p>
          <a:p>
            <a:r>
              <a:rPr lang="ru-RU" sz="1600" b="1" dirty="0" smtClean="0"/>
              <a:t>Игры «Что где?» или «Кто где?»</a:t>
            </a:r>
            <a:endParaRPr lang="ru-RU" sz="1600" dirty="0"/>
          </a:p>
          <a:p>
            <a:r>
              <a:rPr lang="ru-RU" sz="1600" b="1" dirty="0" smtClean="0"/>
              <a:t>Игра в лото «Какого цвета?»</a:t>
            </a:r>
            <a:r>
              <a:rPr lang="ru-RU" sz="1600" dirty="0" smtClean="0"/>
              <a:t> (закрепление согласования прилагательного с существительным).</a:t>
            </a:r>
          </a:p>
          <a:p>
            <a:r>
              <a:rPr lang="ru-RU" sz="1600" b="1" dirty="0" smtClean="0"/>
              <a:t>Игра «Найди ошибку».</a:t>
            </a:r>
            <a:endParaRPr lang="ru-RU" sz="1600" dirty="0" smtClean="0"/>
          </a:p>
          <a:p>
            <a:r>
              <a:rPr lang="ru-RU" sz="1600" dirty="0" smtClean="0"/>
              <a:t>Логопед предлагает детям послушать предложение, определить, правильно ли оно составлено, а если неправильно, то исправить ошибку.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Игры на формирование лексики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Игра «Назови лишнее слово».</a:t>
            </a:r>
          </a:p>
          <a:p>
            <a:pPr lvl="1"/>
            <a:r>
              <a:rPr lang="ru-RU" sz="2000" dirty="0" smtClean="0"/>
              <a:t>Игра «Пара к паре» (подобрать слова по аналогии).</a:t>
            </a:r>
          </a:p>
          <a:p>
            <a:r>
              <a:rPr lang="ru-RU" sz="2000" dirty="0" smtClean="0"/>
              <a:t>Где и для чего можно применять предмет, который я назову?</a:t>
            </a:r>
          </a:p>
          <a:p>
            <a:r>
              <a:rPr lang="ru-RU" sz="2000" b="1" dirty="0" smtClean="0"/>
              <a:t>Игра «Назови части».</a:t>
            </a:r>
            <a:endParaRPr lang="ru-RU" sz="2000" dirty="0" smtClean="0"/>
          </a:p>
          <a:p>
            <a:r>
              <a:rPr lang="ru-RU" sz="2000" b="1" dirty="0" smtClean="0"/>
              <a:t>Отгадай предмет по названию его частей.</a:t>
            </a:r>
            <a:endParaRPr lang="ru-RU" sz="2000" dirty="0" smtClean="0"/>
          </a:p>
          <a:p>
            <a:r>
              <a:rPr lang="ru-RU" sz="2000" b="1" dirty="0" smtClean="0"/>
              <a:t>Отгадай по описанию</a:t>
            </a:r>
          </a:p>
          <a:p>
            <a:r>
              <a:rPr lang="ru-RU" sz="2000" b="1" dirty="0" smtClean="0"/>
              <a:t>Скажи наоборот</a:t>
            </a:r>
            <a:endParaRPr lang="ru-RU" sz="2000" dirty="0" smtClean="0"/>
          </a:p>
          <a:p>
            <a:r>
              <a:rPr lang="ru-RU" sz="2000" b="1" dirty="0" smtClean="0"/>
              <a:t>«На что похоже?»</a:t>
            </a:r>
            <a:endParaRPr lang="ru-RU" sz="2000" dirty="0" smtClean="0"/>
          </a:p>
          <a:p>
            <a:r>
              <a:rPr lang="ru-RU" sz="2000" b="1" dirty="0" smtClean="0"/>
              <a:t>Кто как ест?»</a:t>
            </a:r>
            <a:endParaRPr lang="ru-RU" sz="2000" dirty="0" smtClean="0"/>
          </a:p>
          <a:p>
            <a:r>
              <a:rPr lang="ru-RU" sz="2000" b="1" dirty="0" smtClean="0"/>
              <a:t>«Кто что умеет делать?»</a:t>
            </a:r>
            <a:endParaRPr lang="ru-RU" sz="2000" dirty="0" smtClean="0"/>
          </a:p>
          <a:p>
            <a:r>
              <a:rPr lang="ru-RU" sz="2000" b="1" dirty="0" smtClean="0"/>
              <a:t>«Отгадать загадку»</a:t>
            </a:r>
            <a:r>
              <a:rPr lang="ru-RU" sz="2000" dirty="0" smtClean="0"/>
              <a:t>   </a:t>
            </a:r>
          </a:p>
          <a:p>
            <a:r>
              <a:rPr lang="ru-RU" sz="2000" b="1" dirty="0" smtClean="0"/>
              <a:t>«Какой?», «Какая?», «Какие?».</a:t>
            </a:r>
          </a:p>
          <a:p>
            <a:endParaRPr lang="ru-RU" sz="1600" dirty="0"/>
          </a:p>
        </p:txBody>
      </p:sp>
      <p:pic>
        <p:nvPicPr>
          <p:cNvPr id="6" name="Рисунок 5" descr="C:\Users\Вова\Desktop\DSCN6165.JPG"/>
          <p:cNvPicPr/>
          <p:nvPr/>
        </p:nvPicPr>
        <p:blipFill>
          <a:blip r:embed="rId3" cstate="print"/>
          <a:srcRect l="7305" r="12688"/>
          <a:stretch>
            <a:fillRect/>
          </a:stretch>
        </p:blipFill>
        <p:spPr bwMode="auto">
          <a:xfrm>
            <a:off x="5148064" y="3068960"/>
            <a:ext cx="3076757" cy="282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Формирование связной 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r>
              <a:rPr lang="ru-RU" sz="1800" b="1" i="1" dirty="0" smtClean="0"/>
              <a:t>«</a:t>
            </a:r>
            <a:r>
              <a:rPr lang="ru-RU" sz="1800" b="1" i="1" dirty="0" smtClean="0"/>
              <a:t>Объясни словечко</a:t>
            </a:r>
            <a:r>
              <a:rPr lang="ru-RU" sz="1800" b="1" i="1" dirty="0" smtClean="0"/>
              <a:t>»</a:t>
            </a:r>
            <a:endParaRPr lang="ru-RU" sz="1800" b="1" i="1" dirty="0"/>
          </a:p>
          <a:p>
            <a:r>
              <a:rPr lang="ru-RU" sz="1800" b="1" i="1" dirty="0" smtClean="0"/>
              <a:t>«</a:t>
            </a:r>
            <a:r>
              <a:rPr lang="ru-RU" sz="1800" b="1" i="1" dirty="0"/>
              <a:t>Лучший друг»</a:t>
            </a:r>
          </a:p>
          <a:p>
            <a:r>
              <a:rPr lang="ru-RU" sz="1800" b="1" i="1" dirty="0"/>
              <a:t>«Рассказы по картинкам»</a:t>
            </a:r>
          </a:p>
          <a:p>
            <a:r>
              <a:rPr lang="ru-RU" sz="1800" b="1" i="1" dirty="0"/>
              <a:t>«Истории из жизни»</a:t>
            </a:r>
          </a:p>
          <a:p>
            <a:r>
              <a:rPr lang="ru-RU" sz="1800" b="1" i="1" dirty="0"/>
              <a:t>«Мой репортаж»</a:t>
            </a:r>
          </a:p>
          <a:p>
            <a:r>
              <a:rPr lang="ru-RU" sz="1800" b="1" i="1" dirty="0"/>
              <a:t>«Чем закончилось?»</a:t>
            </a:r>
          </a:p>
          <a:p>
            <a:r>
              <a:rPr lang="ru-RU" sz="1800" b="1" i="1" dirty="0"/>
              <a:t>Использование </a:t>
            </a:r>
            <a:r>
              <a:rPr lang="ru-RU" sz="1800" b="1" i="1" dirty="0" err="1"/>
              <a:t>мнемотаблиц</a:t>
            </a:r>
            <a:r>
              <a:rPr lang="ru-RU" sz="1800" b="1" i="1" dirty="0"/>
              <a:t> 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и </a:t>
            </a:r>
            <a:r>
              <a:rPr lang="ru-RU" sz="1800" b="1" i="1" dirty="0"/>
              <a:t>алгоритмов</a:t>
            </a:r>
          </a:p>
          <a:p>
            <a:endParaRPr lang="ru-RU" sz="1400" dirty="0"/>
          </a:p>
        </p:txBody>
      </p:sp>
      <p:pic>
        <p:nvPicPr>
          <p:cNvPr id="5" name="Рисунок 4" descr="http://metod.zanya.ru/tw_files2/urls_28/2049/d-2048243/2048243_html_m78febb8c.jpg"/>
          <p:cNvPicPr/>
          <p:nvPr/>
        </p:nvPicPr>
        <p:blipFill>
          <a:blip r:embed="rId3" cstate="print"/>
          <a:srcRect l="16114" t="11842" r="14649"/>
          <a:stretch>
            <a:fillRect/>
          </a:stretch>
        </p:blipFill>
        <p:spPr bwMode="auto">
          <a:xfrm>
            <a:off x="4860032" y="1760377"/>
            <a:ext cx="3314700" cy="31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260648"/>
            <a:ext cx="8568952" cy="61926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260648"/>
            <a:ext cx="8712968" cy="63367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Основными идеями, определяющими содержание взаимодействия педагогов  группы считаем  следующие</a:t>
            </a:r>
            <a:r>
              <a:rPr lang="ru-RU" sz="1400" dirty="0" smtClean="0">
                <a:solidFill>
                  <a:srgbClr val="008000"/>
                </a:solidFill>
              </a:rPr>
              <a:t>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86808" cy="542928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единство коррекционных, образовательных, воспитательных задач;</a:t>
            </a:r>
          </a:p>
          <a:p>
            <a:pPr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коррекционная  направленность общеобразовательных занятий и режимных моментов;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развивающий характер работы и формирование качеств личности ребёнка;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максимальное выявление и использование резервов психического развития,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воспитание у детей интереса к занятиям, познавательной активности и самостоятельности, опора на личный опыт детей;</a:t>
            </a:r>
            <a:b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достижение успеха на каждом занятии как важнейшее средство стимуляции познавательной деятельности детей;</a:t>
            </a:r>
            <a:b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детей, развитие внимания и памяти </a:t>
            </a:r>
          </a:p>
          <a:p>
            <a:pPr>
              <a:lnSpc>
                <a:spcPct val="80000"/>
              </a:lnSpc>
              <a:buNone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последовательность в обучении и систематичность в закреплении сформированных умений и навыков;</a:t>
            </a:r>
            <a:b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разнообразие и вариативность дидактического материала и приёмов коррекционной работы воспитателя и логопеда; 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использование в логопедической работе продуктивной и игровой деятельности </a:t>
            </a:r>
          </a:p>
          <a:p>
            <a:endParaRPr lang="ru-RU" sz="1600" i="1" dirty="0"/>
          </a:p>
        </p:txBody>
      </p:sp>
      <p:pic>
        <p:nvPicPr>
          <p:cNvPr id="5" name="Picture 5" descr="75201-Royalty-Free-RF-Clipart-Illustration-Of-A-Black-And-White-Outline-Of-A-Little-Winter-Boy-Wearing-A-Hat-And-Pointing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188" y="571480"/>
            <a:ext cx="142081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712968" cy="63367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Компоненты речи: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Развитие неречевых психических функций, зрительного восприятия, зрительно-пространственного </a:t>
            </a:r>
            <a:r>
              <a:rPr lang="ru-RU" dirty="0" err="1" smtClean="0"/>
              <a:t>гнозиса</a:t>
            </a:r>
            <a:r>
              <a:rPr lang="ru-RU" dirty="0" smtClean="0"/>
              <a:t> и </a:t>
            </a:r>
            <a:r>
              <a:rPr lang="ru-RU" dirty="0" err="1" smtClean="0"/>
              <a:t>праксиса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Развитие моторной сферы. Общей и мелкой моторики, мимической мускулатуры, артикуляционной моторики.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Развитие просодической стороны речи.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Пополнение, уточнение и активизация словарного запаса.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Отработка грамматических категорий.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Развитие связной речи.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Помощь в автоматизации поставленных логопедом звуков в слогах, словах, предложениях и связной речи.</a:t>
            </a:r>
          </a:p>
          <a:p>
            <a:pPr marL="342900" indent="-342900"/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429000"/>
            <a:ext cx="1800200" cy="30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/>
              <a:t>Коррекционная работа по формированию просодической стороны речи.</a:t>
            </a:r>
            <a:endParaRPr lang="ru-RU" sz="2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58204" cy="456937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600" b="1" i="1" dirty="0" smtClean="0"/>
              <a:t>Основные компоненты просодической стороны речи:</a:t>
            </a:r>
          </a:p>
          <a:p>
            <a:pPr algn="just"/>
            <a:r>
              <a:rPr lang="ru-RU" sz="3600" dirty="0" smtClean="0"/>
              <a:t>Речевое и неречевое дыхание;</a:t>
            </a:r>
          </a:p>
          <a:p>
            <a:pPr algn="just"/>
            <a:r>
              <a:rPr lang="ru-RU" sz="3600" dirty="0" smtClean="0"/>
              <a:t> Развитие интонационных средств выразительности речи: темпа, ритма, тембра, логического ударения, высоты, силы голоса;</a:t>
            </a:r>
          </a:p>
          <a:p>
            <a:pPr algn="just"/>
            <a:r>
              <a:rPr lang="ru-RU" sz="3600" dirty="0" smtClean="0"/>
              <a:t> Мимика;</a:t>
            </a:r>
          </a:p>
          <a:p>
            <a:pPr algn="just"/>
            <a:r>
              <a:rPr lang="ru-RU" sz="3600" dirty="0" smtClean="0"/>
              <a:t>Дикция.</a:t>
            </a:r>
          </a:p>
          <a:p>
            <a:endParaRPr lang="ru-RU" sz="1800" dirty="0"/>
          </a:p>
        </p:txBody>
      </p:sp>
      <p:pic>
        <p:nvPicPr>
          <p:cNvPr id="5" name="Picture 26" descr="кенапрролкен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6380" y="4429125"/>
            <a:ext cx="271464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8640960" cy="63367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Несколько важных правил: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147248" cy="512605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</a:rPr>
              <a:t>1.Во время игр следить за правильностью выполнения    упражнений;</a:t>
            </a:r>
          </a:p>
          <a:p>
            <a:pPr>
              <a:buNone/>
              <a:defRPr/>
            </a:pP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</a:rPr>
              <a:t>2. Сильный вдох делать носом, плавный выдох через   рот;</a:t>
            </a:r>
          </a:p>
          <a:p>
            <a:pPr>
              <a:buNone/>
              <a:defRPr/>
            </a:pP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</a:rPr>
              <a:t>3. Губы вытягивать вперед трубочкой, </a:t>
            </a: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щёки не  надувать;</a:t>
            </a:r>
          </a:p>
          <a:p>
            <a:pPr>
              <a:buNone/>
              <a:defRPr/>
            </a:pP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</a:rPr>
              <a:t>4. Дуть, пока не закончится весь воздух;</a:t>
            </a:r>
          </a:p>
          <a:p>
            <a:pPr>
              <a:buNone/>
              <a:defRPr/>
            </a:pPr>
            <a:r>
              <a:rPr lang="ru-RU" sz="2800" b="1" dirty="0" smtClean="0">
                <a:ln w="3175" cmpd="dbl">
                  <a:solidFill>
                    <a:schemeClr val="bg1"/>
                  </a:solidFill>
                  <a:prstDash val="solid"/>
                  <a:miter lim="800000"/>
                </a:ln>
              </a:rPr>
              <a:t>5. Во избежание головокружения у ребёнка  следить за длительностью игр  (лучше чередовать разные виды игр и упражнений)</a:t>
            </a:r>
          </a:p>
          <a:p>
            <a:endParaRPr lang="ru-RU" sz="20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2" y="3857628"/>
            <a:ext cx="15128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712968" cy="648072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Игры на дыхание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4353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Лети, бабочка!</a:t>
            </a:r>
          </a:p>
          <a:p>
            <a:r>
              <a:rPr lang="ru-RU" sz="2800" dirty="0" smtClean="0"/>
              <a:t>Ветерок</a:t>
            </a:r>
          </a:p>
          <a:p>
            <a:pPr lvl="0"/>
            <a:r>
              <a:rPr lang="ru-RU" sz="2800" dirty="0" smtClean="0"/>
              <a:t>Осенние листья</a:t>
            </a:r>
          </a:p>
          <a:p>
            <a:pPr lvl="0"/>
            <a:r>
              <a:rPr lang="ru-RU" sz="2800" dirty="0" smtClean="0"/>
              <a:t>Снег идёт!</a:t>
            </a:r>
          </a:p>
          <a:p>
            <a:pPr lvl="0"/>
            <a:r>
              <a:rPr lang="ru-RU" sz="2800" dirty="0" smtClean="0"/>
              <a:t>Одуванчик</a:t>
            </a:r>
          </a:p>
          <a:p>
            <a:pPr lvl="0"/>
            <a:r>
              <a:rPr lang="ru-RU" sz="2800" dirty="0" smtClean="0"/>
              <a:t>Вертушка</a:t>
            </a:r>
          </a:p>
          <a:p>
            <a:pPr lvl="0"/>
            <a:r>
              <a:rPr lang="ru-RU" sz="2800" dirty="0" smtClean="0"/>
              <a:t>Катись, карандаш!</a:t>
            </a:r>
          </a:p>
          <a:p>
            <a:r>
              <a:rPr lang="ru-RU" sz="2800" dirty="0" smtClean="0"/>
              <a:t>Задуй свечу</a:t>
            </a:r>
          </a:p>
          <a:p>
            <a:r>
              <a:rPr lang="ru-RU" sz="2800" dirty="0" smtClean="0"/>
              <a:t>Кораблики </a:t>
            </a:r>
            <a:endParaRPr lang="ru-RU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3143248"/>
            <a:ext cx="207170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Admin\Мои документы\интересный клипарт\анимашки\zvake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911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655272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 речевого дыхания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115328" cy="592935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 smtClean="0"/>
              <a:t>Игра «Пускание корабликов»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Добиваться от каждого ребенка умения длительно произносить звук «</a:t>
            </a:r>
            <a:r>
              <a:rPr lang="ru-RU" sz="4000" dirty="0" err="1" smtClean="0"/>
              <a:t>ф</a:t>
            </a:r>
            <a:r>
              <a:rPr lang="ru-RU" sz="4000" dirty="0" smtClean="0"/>
              <a:t>» на одном выдохе или много кратно произносить звук «</a:t>
            </a:r>
            <a:r>
              <a:rPr lang="ru-RU" sz="4000" dirty="0" err="1" smtClean="0"/>
              <a:t>п</a:t>
            </a:r>
            <a:r>
              <a:rPr lang="ru-RU" sz="4000" dirty="0" smtClean="0"/>
              <a:t>» (« </a:t>
            </a:r>
            <a:r>
              <a:rPr lang="ru-RU" sz="4000" dirty="0" err="1" smtClean="0"/>
              <a:t>п</a:t>
            </a:r>
            <a:r>
              <a:rPr lang="ru-RU" sz="4000" dirty="0" smtClean="0"/>
              <a:t> – </a:t>
            </a:r>
            <a:r>
              <a:rPr lang="ru-RU" sz="4000" dirty="0" err="1" smtClean="0"/>
              <a:t>п</a:t>
            </a:r>
            <a:r>
              <a:rPr lang="ru-RU" sz="4000" dirty="0" smtClean="0"/>
              <a:t> – </a:t>
            </a:r>
            <a:r>
              <a:rPr lang="ru-RU" sz="4000" dirty="0" err="1" smtClean="0"/>
              <a:t>п</a:t>
            </a:r>
            <a:r>
              <a:rPr lang="ru-RU" sz="4000" dirty="0" smtClean="0"/>
              <a:t>») на одном выдохе.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Игра «Птицеферма»*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Учить на одном выдохе произносить 2-3 слога.</a:t>
            </a:r>
          </a:p>
          <a:p>
            <a:endParaRPr lang="ru-RU" sz="4000" dirty="0" smtClean="0"/>
          </a:p>
          <a:p>
            <a:r>
              <a:rPr lang="ru-RU" sz="4000" b="1" dirty="0" smtClean="0"/>
              <a:t>Игра «Чей пароход лучше гудит?»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Добиваться умения управлять воздушную струю посредине языка.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Игра «Поезд»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Добиваться длительного произнесения звука «у».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Игра «Подбери по цвету»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</a:t>
            </a:r>
            <a:r>
              <a:rPr lang="ru-RU" sz="4000" dirty="0" smtClean="0"/>
              <a:t>. Учить детей слитно произносить фразу из двух- трех слов.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Игра «Когда это бывает?»*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Добиваться умения слитно, в одном выдохе, произносить фразу из четырех слов.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Игра «Определи место игрушки»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Цель.</a:t>
            </a:r>
            <a:r>
              <a:rPr lang="ru-RU" sz="4000" dirty="0" smtClean="0"/>
              <a:t> Добиваться умения слитно, на одном выдохе, произносить фразу из пяти – шести слов.</a:t>
            </a:r>
          </a:p>
          <a:p>
            <a:endParaRPr lang="ru-RU" sz="3500" dirty="0" smtClean="0"/>
          </a:p>
          <a:p>
            <a:endParaRPr lang="ru-RU" sz="35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1643050"/>
            <a:ext cx="1571636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/>
          <a:srcRect l="7784" t="49284" r="5225" b="5440"/>
          <a:stretch>
            <a:fillRect/>
          </a:stretch>
        </p:blipFill>
        <p:spPr bwMode="auto">
          <a:xfrm>
            <a:off x="9786974" y="4429132"/>
            <a:ext cx="1855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60" y="3500438"/>
            <a:ext cx="16462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Упражнения на развитие высоты голоса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Упражнения на развитие высоты голоса 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(проводятся путём подражания)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– </a:t>
            </a:r>
            <a:r>
              <a:rPr lang="ru-RU" dirty="0" smtClean="0"/>
              <a:t>повышение и понижение голоса при произнесении 2-3 гласных звуков;</a:t>
            </a:r>
          </a:p>
          <a:p>
            <a:r>
              <a:rPr lang="ru-RU" dirty="0" smtClean="0"/>
              <a:t>– повышение и понижение голоса при произнесении слогов;</a:t>
            </a:r>
          </a:p>
          <a:p>
            <a:r>
              <a:rPr lang="ru-RU" dirty="0" smtClean="0"/>
              <a:t>– «Укачивание» – имитация укачивания куклы;</a:t>
            </a:r>
          </a:p>
          <a:p>
            <a:r>
              <a:rPr lang="ru-RU" dirty="0" smtClean="0"/>
              <a:t>– «Ступеньки»;</a:t>
            </a:r>
          </a:p>
          <a:p>
            <a:r>
              <a:rPr lang="ru-RU" dirty="0" smtClean="0"/>
              <a:t>– «Вопрос-ответ» – высокий – низкий;</a:t>
            </a:r>
          </a:p>
          <a:p>
            <a:r>
              <a:rPr lang="ru-RU" dirty="0" smtClean="0"/>
              <a:t>– проговаривание стихотворений, соблюдая изменение голоса по высоте;</a:t>
            </a:r>
          </a:p>
          <a:p>
            <a:r>
              <a:rPr lang="ru-RU" dirty="0" smtClean="0"/>
              <a:t>– </a:t>
            </a:r>
            <a:r>
              <a:rPr lang="ru-RU" dirty="0" err="1" smtClean="0"/>
              <a:t>пропевание</a:t>
            </a:r>
            <a:r>
              <a:rPr lang="ru-RU" dirty="0" smtClean="0"/>
              <a:t> знакомых мелодий без слов, изменяя высоту голоса.</a:t>
            </a:r>
          </a:p>
          <a:p>
            <a:endParaRPr lang="ru-RU" dirty="0"/>
          </a:p>
        </p:txBody>
      </p:sp>
      <p:pic>
        <p:nvPicPr>
          <p:cNvPr id="5" name="Рисунок 4" descr="http://images.myshared.ru/442854/slide_2.jpg"/>
          <p:cNvPicPr/>
          <p:nvPr/>
        </p:nvPicPr>
        <p:blipFill>
          <a:blip r:embed="rId3" cstate="print"/>
          <a:srcRect l="34752" t="27175" r="40124" b="5928"/>
          <a:stretch>
            <a:fillRect/>
          </a:stretch>
        </p:blipFill>
        <p:spPr bwMode="auto">
          <a:xfrm>
            <a:off x="7668344" y="1412776"/>
            <a:ext cx="1071570" cy="27146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752</TotalTime>
  <Words>952</Words>
  <Application>Microsoft Office PowerPoint</Application>
  <PresentationFormat>Экран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Кустовое методическое объединение  22 учебного округа</vt:lpstr>
      <vt:lpstr>Презентация PowerPoint</vt:lpstr>
      <vt:lpstr>Основными идеями, определяющими содержание взаимодействия педагогов  группы считаем  следующие:</vt:lpstr>
      <vt:lpstr>Презентация PowerPoint</vt:lpstr>
      <vt:lpstr>Коррекционная работа по формированию просодической стороны речи.</vt:lpstr>
      <vt:lpstr>Несколько важных правил: </vt:lpstr>
      <vt:lpstr>Игры на дыхание</vt:lpstr>
      <vt:lpstr>Развитие  речевого дыхания</vt:lpstr>
      <vt:lpstr>Упражнения на развитие высоты голоса</vt:lpstr>
      <vt:lpstr>Развитие мимики</vt:lpstr>
      <vt:lpstr> Дикция </vt:lpstr>
      <vt:lpstr>Языковой анализ и синтез: </vt:lpstr>
      <vt:lpstr>Деление предложений на слова и текста на предложения</vt:lpstr>
      <vt:lpstr>Развитие слогового анализа и синтеза</vt:lpstr>
      <vt:lpstr>Игры на развитие слогового анализа и синтеза</vt:lpstr>
      <vt:lpstr>Развитие фонематических процессов</vt:lpstr>
      <vt:lpstr>Развитие фонематического слуха,  фонематического восприятия</vt:lpstr>
      <vt:lpstr>Развитие неречевого слуха </vt:lpstr>
      <vt:lpstr>Презентация PowerPoint</vt:lpstr>
      <vt:lpstr>  </vt:lpstr>
      <vt:lpstr>Развитие лексико-грамматического строя речи и связной речи</vt:lpstr>
      <vt:lpstr>Совершенствование грамматических конструкций</vt:lpstr>
      <vt:lpstr>Игры на формирование лексики</vt:lpstr>
      <vt:lpstr>Формирование связной  речи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Света</cp:lastModifiedBy>
  <cp:revision>71</cp:revision>
  <dcterms:created xsi:type="dcterms:W3CDTF">2014-03-24T15:31:10Z</dcterms:created>
  <dcterms:modified xsi:type="dcterms:W3CDTF">2014-04-04T05:54:26Z</dcterms:modified>
</cp:coreProperties>
</file>