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8C3A-F42B-4756-9C13-2DF4CECF602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9BE3-5E01-475D-B83B-3FF53B883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8C3A-F42B-4756-9C13-2DF4CECF602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9BE3-5E01-475D-B83B-3FF53B883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8C3A-F42B-4756-9C13-2DF4CECF602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9BE3-5E01-475D-B83B-3FF53B883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8C3A-F42B-4756-9C13-2DF4CECF602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9BE3-5E01-475D-B83B-3FF53B883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8C3A-F42B-4756-9C13-2DF4CECF602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9BE3-5E01-475D-B83B-3FF53B883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8C3A-F42B-4756-9C13-2DF4CECF602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9BE3-5E01-475D-B83B-3FF53B883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8C3A-F42B-4756-9C13-2DF4CECF602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9BE3-5E01-475D-B83B-3FF53B883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8C3A-F42B-4756-9C13-2DF4CECF602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9BE3-5E01-475D-B83B-3FF53B883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8C3A-F42B-4756-9C13-2DF4CECF602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9BE3-5E01-475D-B83B-3FF53B883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8C3A-F42B-4756-9C13-2DF4CECF602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9BE3-5E01-475D-B83B-3FF53B883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8C3A-F42B-4756-9C13-2DF4CECF602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9BE3-5E01-475D-B83B-3FF53B883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D8C3A-F42B-4756-9C13-2DF4CECF602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B9BE3-5E01-475D-B83B-3FF53B8838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76872"/>
            <a:ext cx="7787208" cy="1972816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ru-RU" sz="36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Артикуляционная гимнастика.</a:t>
            </a:r>
          </a:p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ru-RU" sz="36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Делаем </a:t>
            </a:r>
            <a:r>
              <a:rPr lang="ru-RU" sz="36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вместе!</a:t>
            </a:r>
            <a:endParaRPr lang="ru-RU" sz="36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2200" y="4925321"/>
            <a:ext cx="253825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3175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Учитель-логопед</a:t>
            </a:r>
          </a:p>
          <a:p>
            <a:r>
              <a:rPr lang="ru-RU" sz="2400" b="1" spc="50" dirty="0" smtClean="0">
                <a:ln w="3175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Беседина С.Ф.</a:t>
            </a:r>
            <a:endParaRPr lang="ru-RU" sz="2400" b="1" spc="50" dirty="0">
              <a:ln w="3175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239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260648"/>
            <a:ext cx="56703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«Чашечка»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7D47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7D47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Рот широко открыть, сделать «блинчик», завернуть края широкого языка вверх. Удержать позу.</a:t>
            </a:r>
            <a:endParaRPr kumimoji="0" lang="ru-RU" sz="1800" i="1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3" name="Picture 5" descr="P102027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5016500" cy="368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16888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332656"/>
            <a:ext cx="55263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«Грибок»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7D47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7D47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Широкий язык присосать к твердому нёбу, улыбнуться и постепенно открывать рот. Удерживать позу.</a:t>
            </a:r>
            <a:endParaRPr kumimoji="0" lang="ru-RU" sz="1800" i="1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3" name="Picture 5" descr="P102027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6766">
            <a:off x="323528" y="2924944"/>
            <a:ext cx="5016500" cy="3530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25176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0648"/>
            <a:ext cx="6606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«Лошадка»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lang="ru-RU" sz="2800" i="1" kern="0" dirty="0">
                <a:solidFill>
                  <a:schemeClr val="bg2">
                    <a:lumMod val="25000"/>
                  </a:schemeClr>
                </a:solidFill>
                <a:latin typeface="Arial"/>
                <a:ea typeface="+mj-ea"/>
                <a:cs typeface="Arial"/>
              </a:rPr>
              <a:t>Ц</a:t>
            </a:r>
            <a:r>
              <a:rPr kumimoji="0" lang="ru-RU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окать, широко открывая рот. Если ребенок не может сделать, то делаем сначала «грибок» и с силой щёлкаем. Цокаем медленно.</a:t>
            </a:r>
            <a:endParaRPr kumimoji="0" lang="ru-RU" sz="1800" i="1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3" name="Picture 5" descr="P102027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50441">
            <a:off x="708357" y="2879874"/>
            <a:ext cx="4635500" cy="3454400"/>
          </a:xfrm>
          <a:prstGeom prst="rect">
            <a:avLst/>
          </a:prstGeom>
          <a:ln w="1270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167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4543425" cy="34099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37520" y="332656"/>
            <a:ext cx="6606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kern="0" dirty="0" smtClean="0">
                <a:solidFill>
                  <a:srgbClr val="C00000"/>
                </a:solidFill>
                <a:latin typeface="Arial"/>
                <a:cs typeface="Arial"/>
              </a:rPr>
              <a:t>«Почистим верхние зубки»</a:t>
            </a:r>
            <a:r>
              <a:rPr lang="ru-RU" sz="2800" b="1" kern="0" dirty="0">
                <a:solidFill>
                  <a:srgbClr val="C00000"/>
                </a:solidFill>
                <a:latin typeface="Arial"/>
                <a:cs typeface="Arial"/>
              </a:rPr>
              <a:t/>
            </a:r>
            <a:br>
              <a:rPr lang="ru-RU" sz="2800" b="1" kern="0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ru-RU" sz="2800" i="1" kern="0" dirty="0" smtClean="0">
                <a:solidFill>
                  <a:srgbClr val="EEECE1">
                    <a:lumMod val="25000"/>
                  </a:srgbClr>
                </a:solidFill>
                <a:latin typeface="Arial"/>
                <a:cs typeface="Arial"/>
              </a:rPr>
              <a:t>Открыть рот, поднять язык, кончиком языка двигать по верхним зубам.</a:t>
            </a:r>
            <a:endParaRPr lang="ru-RU" i="1" kern="0" dirty="0">
              <a:solidFill>
                <a:srgbClr val="EEECE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8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0" y="2723875"/>
            <a:ext cx="3240360" cy="3248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286000" y="188640"/>
            <a:ext cx="685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kern="0" dirty="0" smtClean="0">
                <a:solidFill>
                  <a:srgbClr val="C00000"/>
                </a:solidFill>
                <a:latin typeface="Arial"/>
                <a:cs typeface="Arial"/>
              </a:rPr>
              <a:t>«Веник»</a:t>
            </a:r>
            <a:r>
              <a:rPr lang="ru-RU" sz="2800" b="1" kern="0" dirty="0">
                <a:solidFill>
                  <a:srgbClr val="C00000"/>
                </a:solidFill>
                <a:latin typeface="Arial"/>
                <a:cs typeface="Arial"/>
              </a:rPr>
              <a:t/>
            </a:r>
            <a:br>
              <a:rPr lang="ru-RU" sz="2800" b="1" kern="0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ru-RU" sz="2800" i="1" kern="0" dirty="0" smtClean="0">
                <a:solidFill>
                  <a:srgbClr val="EEECE1">
                    <a:lumMod val="25000"/>
                  </a:srgbClr>
                </a:solidFill>
                <a:latin typeface="Arial"/>
                <a:cs typeface="Arial"/>
              </a:rPr>
              <a:t>Открыть рот, кончиком языка совершать выталкивающие, «вычищающие» движения из-за нижних резцов.</a:t>
            </a:r>
            <a:endParaRPr lang="ru-RU" i="1" kern="0" dirty="0">
              <a:solidFill>
                <a:srgbClr val="EEECE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4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7918">
            <a:off x="669967" y="3200082"/>
            <a:ext cx="2808312" cy="2799979"/>
          </a:xfrm>
          <a:prstGeom prst="rect">
            <a:avLst/>
          </a:prstGeom>
          <a:ln w="1270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535900"/>
            <a:ext cx="6534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kern="0" dirty="0" smtClean="0">
                <a:solidFill>
                  <a:srgbClr val="C00000"/>
                </a:solidFill>
                <a:latin typeface="Arial"/>
                <a:cs typeface="Arial"/>
              </a:rPr>
              <a:t>«Маляр»</a:t>
            </a:r>
            <a:r>
              <a:rPr lang="ru-RU" sz="2800" b="1" kern="0" dirty="0">
                <a:solidFill>
                  <a:srgbClr val="C00000"/>
                </a:solidFill>
                <a:latin typeface="Arial"/>
                <a:cs typeface="Arial"/>
              </a:rPr>
              <a:t/>
            </a:r>
            <a:br>
              <a:rPr lang="ru-RU" sz="2800" b="1" kern="0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ru-RU" sz="2800" i="1" kern="0" dirty="0" smtClean="0">
                <a:solidFill>
                  <a:srgbClr val="EEECE1">
                    <a:lumMod val="25000"/>
                  </a:srgbClr>
                </a:solidFill>
                <a:latin typeface="Arial"/>
                <a:cs typeface="Arial"/>
              </a:rPr>
              <a:t>Открыть рот, поднять язык, двигать кончиком языка по небу от верхних резцов к горлышку и обратно.</a:t>
            </a:r>
            <a:endParaRPr lang="ru-RU" i="1" kern="0" dirty="0">
              <a:solidFill>
                <a:srgbClr val="EEECE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07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3059782" cy="30597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429483" y="332656"/>
            <a:ext cx="6462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kern="0" dirty="0" smtClean="0">
                <a:solidFill>
                  <a:srgbClr val="C00000"/>
                </a:solidFill>
                <a:latin typeface="Arial"/>
                <a:cs typeface="Arial"/>
              </a:rPr>
              <a:t>«Индюк»</a:t>
            </a:r>
            <a:r>
              <a:rPr lang="ru-RU" sz="2800" b="1" kern="0" dirty="0">
                <a:solidFill>
                  <a:srgbClr val="C00000"/>
                </a:solidFill>
                <a:latin typeface="Arial"/>
                <a:cs typeface="Arial"/>
              </a:rPr>
              <a:t/>
            </a:r>
            <a:br>
              <a:rPr lang="ru-RU" sz="2800" b="1" kern="0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ru-RU" sz="2800" i="1" kern="0" dirty="0" smtClean="0">
                <a:solidFill>
                  <a:srgbClr val="EEECE1">
                    <a:lumMod val="25000"/>
                  </a:srgbClr>
                </a:solidFill>
                <a:latin typeface="Arial"/>
                <a:cs typeface="Arial"/>
              </a:rPr>
              <a:t>Скользить «чашечкой» по верхней губе, произнося: </a:t>
            </a:r>
            <a:r>
              <a:rPr lang="ru-RU" sz="2800" i="1" kern="0" dirty="0" err="1" smtClean="0">
                <a:solidFill>
                  <a:srgbClr val="EEECE1">
                    <a:lumMod val="25000"/>
                  </a:srgbClr>
                </a:solidFill>
                <a:latin typeface="Arial"/>
                <a:cs typeface="Arial"/>
              </a:rPr>
              <a:t>бл-бл-бл</a:t>
            </a:r>
            <a:r>
              <a:rPr lang="ru-RU" sz="2800" i="1" kern="0" dirty="0" smtClean="0">
                <a:solidFill>
                  <a:srgbClr val="EEECE1">
                    <a:lumMod val="25000"/>
                  </a:srgbClr>
                </a:solidFill>
                <a:latin typeface="Arial"/>
                <a:cs typeface="Arial"/>
              </a:rPr>
              <a:t>.</a:t>
            </a:r>
            <a:endParaRPr lang="ru-RU" i="1" kern="0" dirty="0">
              <a:solidFill>
                <a:srgbClr val="EEECE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32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136339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Артикуляционная гимнастика </a:t>
            </a: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только готовит речевой аппарат ребенка к правильному произношению, </a:t>
            </a:r>
            <a:endParaRPr lang="ru-RU" sz="28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 </a:t>
            </a:r>
            <a:r>
              <a:rPr lang="ru-RU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закладывает возможность </a:t>
            </a: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успешного </a:t>
            </a:r>
            <a:r>
              <a:rPr lang="ru-RU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обучения в школе.</a:t>
            </a:r>
            <a:br>
              <a:rPr lang="ru-RU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8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67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2780928"/>
            <a:ext cx="766209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Желаем терпения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успеха!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41735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404664"/>
            <a:ext cx="6102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Артикуляционная гимнастика – это комплекс специальных упражнений, которые помогают тренировать мышцы языка.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132856"/>
            <a:ext cx="8334672" cy="406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Правила выполнения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артикуляционной гимнастики: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4EDA6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2400" b="1" i="1" kern="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У</a:t>
            </a:r>
            <a:r>
              <a:rPr kumimoji="0" lang="ru-RU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пражнения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 выполнять перед зеркалом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2400" b="1" i="1" kern="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Л</a:t>
            </a:r>
            <a:r>
              <a:rPr kumimoji="0" lang="ru-RU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учше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 до еды или перед сном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2400" b="1" i="1" kern="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У</a:t>
            </a:r>
            <a:r>
              <a:rPr kumimoji="0" lang="ru-RU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пражнения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 выполнять ежедневно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2400" b="1" i="1" kern="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Н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а первых этапах лучше со взрослым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kumimoji="0" lang="ru-RU" sz="800" b="1" i="0" u="none" strike="noStrike" kern="0" cap="none" spc="0" normalizeH="0" baseline="0" noProof="0" dirty="0" smtClean="0">
              <a:ln>
                <a:noFill/>
              </a:ln>
              <a:solidFill>
                <a:srgbClr val="F7D4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Итак, делаем вместе!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1099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489734"/>
            <a:ext cx="6318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«</a:t>
            </a:r>
            <a:r>
              <a:rPr lang="ru-RU" sz="2800" b="1" kern="0" dirty="0" smtClean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Лопаточка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»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lang="ru-RU" sz="2800" i="1" kern="0" dirty="0">
                <a:solidFill>
                  <a:schemeClr val="bg2">
                    <a:lumMod val="25000"/>
                  </a:schemeClr>
                </a:solidFill>
                <a:latin typeface="Arial"/>
                <a:ea typeface="+mj-ea"/>
                <a:cs typeface="Arial"/>
              </a:rPr>
              <a:t>Р</a:t>
            </a:r>
            <a:r>
              <a:rPr kumimoji="0" lang="ru-RU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от широко открыть, широкий язык распластать на нижней губе. Удержать позу.</a:t>
            </a:r>
            <a:endParaRPr kumimoji="0" lang="ru-RU" sz="1800" i="1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4560887" cy="3455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34523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289679"/>
            <a:ext cx="51845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«Трубочка»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lang="ru-RU" sz="2800" i="1" kern="0" dirty="0">
                <a:solidFill>
                  <a:schemeClr val="bg2">
                    <a:lumMod val="25000"/>
                  </a:schemeClr>
                </a:solidFill>
                <a:latin typeface="Arial"/>
                <a:ea typeface="+mj-ea"/>
                <a:cs typeface="Arial"/>
              </a:rPr>
              <a:t>В</a:t>
            </a:r>
            <a:r>
              <a:rPr kumimoji="0" lang="ru-RU" sz="280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ытянуть</a:t>
            </a:r>
            <a:r>
              <a:rPr kumimoji="0" lang="ru-RU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губы вперед, как при произношении звука «У». Удержать позу</a:t>
            </a:r>
            <a:br>
              <a:rPr kumimoji="0" lang="ru-RU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1800" i="1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3" name="Picture 6" descr="P102026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49530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03984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1148" y="460051"/>
            <a:ext cx="6606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«Заборчик»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Зубы сомкнуть, улыбнуться так, чтобы были видны и нижние и верхние зубки. Удерживаем позу.</a:t>
            </a:r>
            <a:endParaRPr kumimoji="0" lang="ru-RU" sz="1800" i="1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3" name="Picture 5" descr="P102026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4680810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49514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76672"/>
            <a:ext cx="6606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«Кошка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сердится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»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Рот широко открыть, зубы разомкнуть. Кончик языка упирается в нижние зубки. Спинку языка выгнуть. Удержать позу.</a:t>
            </a:r>
            <a:endParaRPr kumimoji="0" lang="ru-RU" sz="1800" i="1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3" name="Picture 5" descr="P1020267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2924944"/>
            <a:ext cx="4405746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33538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548680"/>
            <a:ext cx="6678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«Качели»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7D47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7D47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Рот широко открыть, кончик языка упирается то за верхние зубки, то за нижние. Движения медленные.</a:t>
            </a:r>
            <a:endParaRPr kumimoji="0" lang="ru-RU" sz="1800" i="1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3" name="Picture 6" descr="P102026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59650">
            <a:off x="467544" y="2996952"/>
            <a:ext cx="3841714" cy="2988000"/>
          </a:xfrm>
          <a:prstGeom prst="rect">
            <a:avLst/>
          </a:prstGeom>
          <a:ln w="1270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P1020268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8775">
            <a:off x="4936619" y="3356992"/>
            <a:ext cx="3796325" cy="2994248"/>
          </a:xfrm>
          <a:prstGeom prst="rect">
            <a:avLst/>
          </a:prstGeom>
          <a:ln w="1270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371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1571" y="404664"/>
            <a:ext cx="6606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«Часики»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7D47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7D47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Губы растянуты в улыбки, зубы разомкнуты. Прямой язык двигается то к правому уголку рта, то к левому. Делаем медленно.</a:t>
            </a:r>
            <a:endParaRPr kumimoji="0" lang="ru-RU" sz="1800" i="1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3" name="Picture 6" descr="P102026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4055368" cy="32455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7" descr="P102027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32203">
            <a:off x="4497873" y="3128474"/>
            <a:ext cx="4230155" cy="3297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25060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535334"/>
            <a:ext cx="6318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«Вкусное варенье»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7D47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7D47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Губы растянуты в улыбке, зубы разомкнуты. Широким языком облизать верхнюю губу сверху вниз.</a:t>
            </a:r>
            <a:endParaRPr kumimoji="0" lang="ru-RU" sz="1800" i="1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2050" name="Picture 2" descr="Артикуляционная гимнастика - Варенье Для детей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2617260"/>
            <a:ext cx="4645849" cy="3583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911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90</TotalTime>
  <Words>125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9</cp:revision>
  <dcterms:created xsi:type="dcterms:W3CDTF">2014-09-10T19:18:56Z</dcterms:created>
  <dcterms:modified xsi:type="dcterms:W3CDTF">2014-11-28T14:58:08Z</dcterms:modified>
</cp:coreProperties>
</file>