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67" r:id="rId4"/>
    <p:sldId id="258" r:id="rId5"/>
    <p:sldId id="260" r:id="rId6"/>
    <p:sldId id="261" r:id="rId7"/>
    <p:sldId id="272" r:id="rId8"/>
    <p:sldId id="273" r:id="rId9"/>
    <p:sldId id="270" r:id="rId10"/>
    <p:sldId id="269" r:id="rId11"/>
    <p:sldId id="264" r:id="rId12"/>
    <p:sldId id="266" r:id="rId13"/>
    <p:sldId id="259" r:id="rId14"/>
    <p:sldId id="268" r:id="rId15"/>
    <p:sldId id="271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4660"/>
  </p:normalViewPr>
  <p:slideViewPr>
    <p:cSldViewPr>
      <p:cViewPr varScale="1">
        <p:scale>
          <a:sx n="70" d="100"/>
          <a:sy n="70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17B5F-913D-449B-999F-9FFE74FC23FA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1FBCA-E5D2-49EC-943C-A578F2D19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47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17B5F-913D-449B-999F-9FFE74FC23FA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1FBCA-E5D2-49EC-943C-A578F2D19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85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17B5F-913D-449B-999F-9FFE74FC23FA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1FBCA-E5D2-49EC-943C-A578F2D19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25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17B5F-913D-449B-999F-9FFE74FC23FA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1FBCA-E5D2-49EC-943C-A578F2D19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5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17B5F-913D-449B-999F-9FFE74FC23FA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1FBCA-E5D2-49EC-943C-A578F2D19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58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17B5F-913D-449B-999F-9FFE74FC23FA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1FBCA-E5D2-49EC-943C-A578F2D19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06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17B5F-913D-449B-999F-9FFE74FC23FA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1FBCA-E5D2-49EC-943C-A578F2D19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73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17B5F-913D-449B-999F-9FFE74FC23FA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1FBCA-E5D2-49EC-943C-A578F2D19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04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17B5F-913D-449B-999F-9FFE74FC23FA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1FBCA-E5D2-49EC-943C-A578F2D19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72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17B5F-913D-449B-999F-9FFE74FC23FA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1FBCA-E5D2-49EC-943C-A578F2D19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9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17B5F-913D-449B-999F-9FFE74FC23FA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1FBCA-E5D2-49EC-943C-A578F2D19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4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4317B5F-913D-449B-999F-9FFE74FC23FA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01FBCA-E5D2-49EC-943C-A578F2D192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352928" cy="252027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000" dirty="0" smtClean="0"/>
              <a:t>«Использование метода н</a:t>
            </a:r>
            <a:r>
              <a:rPr lang="ru-RU" sz="4000" b="1" dirty="0" smtClean="0"/>
              <a:t>аглядного моделирования в работе логопеда»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581128"/>
            <a:ext cx="8136904" cy="165618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Консультация-презентация учителя-логопеда ОГКОУ Ивановского специального (коррекционного) детского дома «Солнышко»  Губиной О.Н.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8370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Разучивание пословиц и поговорок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64" y="1340768"/>
            <a:ext cx="7830696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24332" y="2967335"/>
            <a:ext cx="60953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 двумя зайцами погонишься – 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ни одного не поймаешь. 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114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Составление описательных рассказов по схемам</a:t>
            </a:r>
            <a:endParaRPr lang="ru-RU" sz="32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6840760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254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21" y="3429000"/>
            <a:ext cx="7138988" cy="250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35" y="620688"/>
            <a:ext cx="6840760" cy="2279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98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100392" cy="202034"/>
          </a:xfrm>
        </p:spPr>
        <p:txBody>
          <a:bodyPr/>
          <a:lstStyle/>
          <a:p>
            <a:r>
              <a:rPr lang="ru-RU" sz="2800" b="1" dirty="0" smtClean="0"/>
              <a:t>       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04308"/>
            <a:ext cx="7056784" cy="28490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2555775" y="3245424"/>
            <a:ext cx="3528391" cy="2539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Схема для рассказа о фруктах / овощах</a:t>
            </a:r>
            <a:endParaRPr lang="ru-RU" sz="105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t="15345" r="10714" b="10542"/>
          <a:stretch/>
        </p:blipFill>
        <p:spPr>
          <a:xfrm>
            <a:off x="1548575" y="332656"/>
            <a:ext cx="6048672" cy="2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7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Пересказ с помощью мнемотаблиц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28" y="1828800"/>
            <a:ext cx="7477248" cy="26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82086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4941168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Груши- это фрукты. Они растут на деревьях, которые называются груша. Они бывают зелеными и желтыми. Растут в саду. Моя груша жёлтая, большая, сладкая и сочная. Из груши можно варить компот и варенье. Груши очень полезные. В них много витаминов.</a:t>
            </a:r>
          </a:p>
        </p:txBody>
      </p:sp>
    </p:spTree>
    <p:extLst>
      <p:ext uri="{BB962C8B-B14F-4D97-AF65-F5344CB8AC3E}">
        <p14:creationId xmlns:p14="http://schemas.microsoft.com/office/powerpoint/2010/main" val="9314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Логоритмические и пальчиковые игры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6480720" cy="1296144"/>
          </a:xfrm>
        </p:spPr>
      </p:pic>
      <p:sp>
        <p:nvSpPr>
          <p:cNvPr id="8" name="TextBox 7"/>
          <p:cNvSpPr txBox="1"/>
          <p:nvPr/>
        </p:nvSpPr>
        <p:spPr>
          <a:xfrm>
            <a:off x="539552" y="3501008"/>
            <a:ext cx="82809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Как у бабушки Наташи </a:t>
            </a:r>
            <a:r>
              <a:rPr lang="ru-RU" sz="1200" dirty="0" smtClean="0"/>
              <a:t>(взяться </a:t>
            </a:r>
            <a:r>
              <a:rPr lang="ru-RU" sz="1200" dirty="0"/>
              <a:t>за концы воображаемого </a:t>
            </a:r>
            <a:r>
              <a:rPr lang="ru-RU" sz="1200" dirty="0" smtClean="0"/>
              <a:t>платочка)</a:t>
            </a:r>
          </a:p>
          <a:p>
            <a:r>
              <a:rPr lang="ru-RU" sz="1200" dirty="0" smtClean="0"/>
              <a:t>Ели </a:t>
            </a:r>
            <a:r>
              <a:rPr lang="ru-RU" sz="1200" dirty="0"/>
              <a:t>вкусную мы кашу (</a:t>
            </a:r>
            <a:r>
              <a:rPr lang="ru-RU" sz="1200" dirty="0" smtClean="0"/>
              <a:t>сделать из рук  </a:t>
            </a:r>
            <a:r>
              <a:rPr lang="ru-RU" sz="1200" dirty="0"/>
              <a:t>«тарелку» и показывать ее всем стоящим справа и </a:t>
            </a:r>
            <a:r>
              <a:rPr lang="ru-RU" sz="1200" dirty="0" smtClean="0"/>
              <a:t>слева)</a:t>
            </a:r>
          </a:p>
          <a:p>
            <a:r>
              <a:rPr lang="ru-RU" sz="1200" dirty="0" smtClean="0"/>
              <a:t>Каша </a:t>
            </a:r>
            <a:r>
              <a:rPr lang="ru-RU" sz="1200" dirty="0"/>
              <a:t>пшенная с </a:t>
            </a:r>
            <a:r>
              <a:rPr lang="ru-RU" sz="1200" dirty="0" smtClean="0"/>
              <a:t>дымком</a:t>
            </a:r>
            <a:endParaRPr lang="ru-RU" sz="1200" dirty="0"/>
          </a:p>
          <a:p>
            <a:r>
              <a:rPr lang="ru-RU" sz="1200" dirty="0"/>
              <a:t>Каша пшенная с дымком </a:t>
            </a:r>
            <a:endParaRPr lang="ru-RU" sz="1200" dirty="0" smtClean="0"/>
          </a:p>
          <a:p>
            <a:r>
              <a:rPr lang="ru-RU" sz="1200" dirty="0" smtClean="0"/>
              <a:t>С </a:t>
            </a:r>
            <a:r>
              <a:rPr lang="ru-RU" sz="1200" dirty="0"/>
              <a:t>хлебом </a:t>
            </a:r>
            <a:endParaRPr lang="ru-RU" sz="1200" dirty="0" smtClean="0"/>
          </a:p>
          <a:p>
            <a:r>
              <a:rPr lang="ru-RU" sz="1200" dirty="0" smtClean="0"/>
              <a:t>С </a:t>
            </a:r>
            <a:r>
              <a:rPr lang="ru-RU" sz="1200" dirty="0"/>
              <a:t>маслом </a:t>
            </a:r>
            <a:endParaRPr lang="ru-RU" sz="1200" dirty="0" smtClean="0"/>
          </a:p>
          <a:p>
            <a:r>
              <a:rPr lang="ru-RU" sz="1200" dirty="0" smtClean="0"/>
              <a:t>С </a:t>
            </a:r>
            <a:r>
              <a:rPr lang="ru-RU" sz="1200" dirty="0"/>
              <a:t>молоком (соединить запястья, кончики пальцев рук и поднятые вверх большие пальцы рук — «кружка»).</a:t>
            </a:r>
          </a:p>
          <a:p>
            <a:endParaRPr lang="ru-RU" sz="1200" dirty="0"/>
          </a:p>
          <a:p>
            <a:r>
              <a:rPr lang="ru-RU" sz="1200" dirty="0"/>
              <a:t>Взяли мы большие ложки (сжать кулаки, большие пальцы подняты вверх, развести в стороны — две «ложки</a:t>
            </a:r>
            <a:r>
              <a:rPr lang="ru-RU" sz="1200" dirty="0" smtClean="0"/>
              <a:t>»),</a:t>
            </a:r>
            <a:endParaRPr lang="ru-RU" sz="1200" dirty="0"/>
          </a:p>
          <a:p>
            <a:r>
              <a:rPr lang="ru-RU" sz="1200" dirty="0"/>
              <a:t>Съели все до самой крошки (попеременно то правой, то левой «ложкой» есть «кашу», поднося «ложки» ко рту</a:t>
            </a:r>
            <a:r>
              <a:rPr lang="ru-RU" sz="1200" dirty="0" smtClean="0"/>
              <a:t>)!</a:t>
            </a:r>
            <a:endParaRPr lang="ru-RU" sz="1200" dirty="0"/>
          </a:p>
          <a:p>
            <a:r>
              <a:rPr lang="ru-RU" sz="1200" dirty="0"/>
              <a:t>Вот какая каша (снова сделать «тарелку» и показывать ее всем стоящим справа и слева)</a:t>
            </a:r>
          </a:p>
          <a:p>
            <a:r>
              <a:rPr lang="ru-RU" sz="1200" dirty="0" smtClean="0"/>
              <a:t>У </a:t>
            </a:r>
            <a:r>
              <a:rPr lang="ru-RU" sz="1200" dirty="0"/>
              <a:t>бабушки Наташи (снова взяться за концы воображаемого платочка</a:t>
            </a:r>
            <a:r>
              <a:rPr lang="ru-RU" sz="1200" dirty="0" smtClean="0"/>
              <a:t>,!</a:t>
            </a:r>
            <a:endParaRPr lang="ru-RU" sz="1200" dirty="0"/>
          </a:p>
          <a:p>
            <a:r>
              <a:rPr lang="ru-RU" sz="1200" dirty="0"/>
              <a:t>(Слова народные)</a:t>
            </a:r>
          </a:p>
        </p:txBody>
      </p:sp>
    </p:spTree>
    <p:extLst>
      <p:ext uri="{BB962C8B-B14F-4D97-AF65-F5344CB8AC3E}">
        <p14:creationId xmlns:p14="http://schemas.microsoft.com/office/powerpoint/2010/main" val="301497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   Спасибо за внимание!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t="5106" r="12773" b="29104"/>
          <a:stretch/>
        </p:blipFill>
        <p:spPr>
          <a:xfrm>
            <a:off x="2987823" y="1556792"/>
            <a:ext cx="3598693" cy="3960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971600" y="566124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Учитель-логопед </a:t>
            </a:r>
            <a:r>
              <a:rPr lang="ru-RU" dirty="0"/>
              <a:t>ОГКОУ Ивановского специального (коррекционного) детского дома «Солнышко»  </a:t>
            </a:r>
            <a:r>
              <a:rPr lang="ru-RU" dirty="0" smtClean="0"/>
              <a:t>Губина </a:t>
            </a:r>
            <a:r>
              <a:rPr lang="ru-RU" dirty="0"/>
              <a:t>О.Н</a:t>
            </a:r>
          </a:p>
        </p:txBody>
      </p:sp>
    </p:spTree>
    <p:extLst>
      <p:ext uri="{BB962C8B-B14F-4D97-AF65-F5344CB8AC3E}">
        <p14:creationId xmlns:p14="http://schemas.microsoft.com/office/powerpoint/2010/main" val="264899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/>
          <a:lstStyle/>
          <a:p>
            <a:r>
              <a:rPr lang="ru-RU" sz="2800" b="1" dirty="0" smtClean="0"/>
              <a:t>Наглядное моделирование – </a:t>
            </a:r>
            <a:r>
              <a:rPr lang="ru-RU" sz="2800" dirty="0" smtClean="0"/>
              <a:t>это воспроизведение существенных свойств изучаемого объекта, создание его заместителя и работа с ним. Метод наглядного моделирования помогает ребенку зрительно представить абстрактные понятия (звук, слово, предложение, текст), научиться работать с ними. </a:t>
            </a:r>
            <a:endParaRPr lang="ru-RU" sz="2800" dirty="0"/>
          </a:p>
        </p:txBody>
      </p:sp>
      <p:pic>
        <p:nvPicPr>
          <p:cNvPr id="3074" name="Picture 2" descr="C:\Program Files\Microsoft Office\MEDIA\CAGCAT10\j028544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20564"/>
            <a:ext cx="2088232" cy="1560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7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92517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Актуальность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412776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У дошкольников мыслительные </a:t>
            </a:r>
            <a:r>
              <a:rPr lang="ru-RU" sz="2400" dirty="0"/>
              <a:t>задачи </a:t>
            </a:r>
            <a:r>
              <a:rPr lang="ru-RU" sz="2400" dirty="0" smtClean="0"/>
              <a:t>  </a:t>
            </a:r>
            <a:r>
              <a:rPr lang="ru-RU" sz="2400" dirty="0"/>
              <a:t>решаются с преобладающей ролью внешних средств, наглядный материал усваивается лучше вербального. </a:t>
            </a:r>
            <a:r>
              <a:rPr lang="ru-RU" sz="2400" dirty="0" smtClean="0"/>
              <a:t>В организованной деятельности в </a:t>
            </a:r>
            <a:r>
              <a:rPr lang="ru-RU" sz="2400" dirty="0"/>
              <a:t>детском саду в основном задействован только один вид памяти – вербальный</a:t>
            </a:r>
            <a:r>
              <a:rPr lang="ru-RU" sz="2400" dirty="0" smtClean="0"/>
              <a:t>. И дошкольник </a:t>
            </a:r>
            <a:r>
              <a:rPr lang="ru-RU" sz="2400" dirty="0"/>
              <a:t>лишен возможности, записать, сделать таблицу, отметить что-либо. </a:t>
            </a:r>
            <a:r>
              <a:rPr lang="ru-RU" sz="2400" dirty="0" smtClean="0"/>
              <a:t>Опорные </a:t>
            </a:r>
            <a:r>
              <a:rPr lang="ru-RU" sz="2400" dirty="0"/>
              <a:t>схемы – это попытка задействовать для решения познавательных задач зрительную, двигательную, ассоциативную память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830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7" y="889844"/>
            <a:ext cx="75971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Во-первых, использование наглядного моделирования вызывает интерес у детей.</a:t>
            </a:r>
          </a:p>
          <a:p>
            <a:endParaRPr lang="ru-RU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Во-вторых, использование символической аналогии облегчает и ускоряет процесс запоминания и усвоения материала,     формирует приемы работы с памятью.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ru-RU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В-третьих, применяя графическую аналогию, мы учим детей видеть главное, систематизировать полученные знания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1650" y="404664"/>
            <a:ext cx="82468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Значение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168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Формирование лексико-грамматических категорий 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776864" cy="5040560"/>
          </a:xfrm>
        </p:spPr>
      </p:pic>
    </p:spTree>
    <p:extLst>
      <p:ext uri="{BB962C8B-B14F-4D97-AF65-F5344CB8AC3E}">
        <p14:creationId xmlns:p14="http://schemas.microsoft.com/office/powerpoint/2010/main" val="419161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Работа над фразой</a:t>
            </a:r>
            <a:endParaRPr lang="ru-RU" sz="3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7" b="20700"/>
          <a:stretch/>
        </p:blipFill>
        <p:spPr>
          <a:xfrm>
            <a:off x="1547664" y="2492896"/>
            <a:ext cx="5832648" cy="3425589"/>
          </a:xfrm>
          <a:prstGeom prst="rect">
            <a:avLst/>
          </a:prstGeom>
        </p:spPr>
      </p:pic>
      <p:pic>
        <p:nvPicPr>
          <p:cNvPr id="1026" name="Picture 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85676"/>
            <a:ext cx="957723" cy="72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176062" y="1124745"/>
            <a:ext cx="7510737" cy="504056"/>
          </a:xfrm>
        </p:spPr>
        <p:txBody>
          <a:bodyPr/>
          <a:lstStyle/>
          <a:p>
            <a:r>
              <a:rPr lang="ru-RU" sz="2800" i="1" dirty="0" smtClean="0"/>
              <a:t>Куда закатился мячик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81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 r="-12450" b="70444"/>
          <a:stretch/>
        </p:blipFill>
        <p:spPr>
          <a:xfrm>
            <a:off x="683567" y="1124744"/>
            <a:ext cx="834721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Развитие связной речи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3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Разучивание стихотворных текстов.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t="13554" r="52498" b="34904"/>
          <a:stretch/>
        </p:blipFill>
        <p:spPr>
          <a:xfrm>
            <a:off x="1331640" y="1514901"/>
            <a:ext cx="6120680" cy="25621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771800" y="4221088"/>
            <a:ext cx="29597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Наша Таня громко плачет</a:t>
            </a:r>
          </a:p>
          <a:p>
            <a:r>
              <a:rPr lang="ru-RU" dirty="0" smtClean="0"/>
              <a:t>Уронила в речку мячик.</a:t>
            </a:r>
          </a:p>
          <a:p>
            <a:r>
              <a:rPr lang="ru-RU" dirty="0" smtClean="0"/>
              <a:t>Тише, Танечка, не плачь!</a:t>
            </a:r>
          </a:p>
          <a:p>
            <a:r>
              <a:rPr lang="ru-RU" dirty="0" smtClean="0"/>
              <a:t>Не утонет в речке мяч.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А. Барто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02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тка на сине-желтом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клетка на сине-желтом</Template>
  <TotalTime>149</TotalTime>
  <Words>467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клетка на сине-желтом</vt:lpstr>
      <vt:lpstr>«Использование метода наглядного моделирования в работе логопеда»</vt:lpstr>
      <vt:lpstr>Наглядное моделирование – это воспроизведение существенных свойств изучаемого объекта, создание его заместителя и работа с ним. Метод наглядного моделирования помогает ребенку зрительно представить абстрактные понятия (звук, слово, предложение, текст), научиться работать с ними. </vt:lpstr>
      <vt:lpstr>Презентация PowerPoint</vt:lpstr>
      <vt:lpstr>Презентация PowerPoint</vt:lpstr>
      <vt:lpstr>Формирование лексико-грамматических категорий </vt:lpstr>
      <vt:lpstr>Работа над фразой</vt:lpstr>
      <vt:lpstr>Презентация PowerPoint</vt:lpstr>
      <vt:lpstr>Развитие связной речи</vt:lpstr>
      <vt:lpstr>Разучивание стихотворных текстов.</vt:lpstr>
      <vt:lpstr>Разучивание пословиц и поговорок</vt:lpstr>
      <vt:lpstr>Составление описательных рассказов по схемам</vt:lpstr>
      <vt:lpstr>Презентация PowerPoint</vt:lpstr>
      <vt:lpstr>       </vt:lpstr>
      <vt:lpstr>Пересказ с помощью мнемотаблиц</vt:lpstr>
      <vt:lpstr>Логоритмические и пальчиковые игры</vt:lpstr>
      <vt:lpstr>   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метода наглядного моделирования в работе логопеда</dc:title>
  <dc:creator>Admin</dc:creator>
  <cp:lastModifiedBy>Admin</cp:lastModifiedBy>
  <cp:revision>18</cp:revision>
  <dcterms:created xsi:type="dcterms:W3CDTF">2001-12-31T21:04:24Z</dcterms:created>
  <dcterms:modified xsi:type="dcterms:W3CDTF">2001-12-31T21:34:15Z</dcterms:modified>
</cp:coreProperties>
</file>