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64996-F72B-4B42-9C46-F8CA5EA13E69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661C8-8B8C-4BEE-8D6F-81569CBFE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7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661C8-8B8C-4BEE-8D6F-81569CBFEFC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CAF73-44AC-4C15-A492-4E8A28CCB33E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D51D-C1C7-4085-BF3F-DF786E7C9C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"/>
            <a:ext cx="7958166" cy="3600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3100" b="1" u="sng" dirty="0" smtClean="0"/>
              <a:t>Конспект </a:t>
            </a:r>
            <a:r>
              <a:rPr lang="ru-RU" sz="3100" b="1" u="sng" dirty="0"/>
              <a:t>занятия по формированию элементарных математических представлений на закрепление изученного материала для детей старшей группы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u="sng" dirty="0"/>
              <a:t>Занятие подготовил: воспитатель Михайлова </a:t>
            </a:r>
            <a:r>
              <a:rPr lang="ru-RU" sz="2700" b="1" u="sng" dirty="0" smtClean="0"/>
              <a:t>Ю.Г.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85762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928670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Воспитатель: Ребята, вот и </a:t>
            </a:r>
            <a:r>
              <a:rPr lang="ru-RU" dirty="0" smtClean="0"/>
              <a:t>подошло </a:t>
            </a:r>
            <a:r>
              <a:rPr lang="ru-RU" dirty="0"/>
              <a:t>к концу наше занятие. А кто мне напомнит, что мы делали на нем? (Ответы детей) </a:t>
            </a:r>
          </a:p>
          <a:p>
            <a:r>
              <a:rPr lang="ru-RU" dirty="0"/>
              <a:t>Какие же вы все молодцы! Помогли нашему Незнайке справиться с заданиями, теперь и он будет много знать и уметь, как вы!</a:t>
            </a:r>
          </a:p>
          <a:p>
            <a:endParaRPr lang="ru-RU" dirty="0"/>
          </a:p>
        </p:txBody>
      </p:sp>
      <p:pic>
        <p:nvPicPr>
          <p:cNvPr id="3" name="Рисунок 2" descr="C:\Users\Макс\Desktop\оформление дс\images (7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2857496"/>
            <a:ext cx="2141435" cy="25717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357818" y="5929331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Спасибо,  ребята!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868" y="28572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Ход занятия: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571612"/>
            <a:ext cx="7786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b="1" dirty="0"/>
              <a:t>Организационный момент:</a:t>
            </a:r>
            <a:endParaRPr lang="ru-RU" dirty="0"/>
          </a:p>
          <a:p>
            <a:r>
              <a:rPr lang="ru-RU" dirty="0"/>
              <a:t>Дети вместе с воспитателем становятся в круг.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круг широкий, вижу я,</a:t>
            </a:r>
            <a:br>
              <a:rPr lang="ru-RU" dirty="0"/>
            </a:br>
            <a:r>
              <a:rPr lang="ru-RU" dirty="0"/>
              <a:t>Встали все мои друзья.</a:t>
            </a:r>
            <a:br>
              <a:rPr lang="ru-RU" dirty="0"/>
            </a:br>
            <a:r>
              <a:rPr lang="ru-RU" dirty="0"/>
              <a:t>Мы сейчас пойдем направо, раз, два, три.</a:t>
            </a:r>
            <a:br>
              <a:rPr lang="ru-RU" dirty="0"/>
            </a:br>
            <a:r>
              <a:rPr lang="ru-RU" dirty="0"/>
              <a:t>А теперь пойдем налево, раз, два, три.</a:t>
            </a:r>
            <a:br>
              <a:rPr lang="ru-RU" dirty="0"/>
            </a:br>
            <a:r>
              <a:rPr lang="ru-RU" dirty="0"/>
              <a:t>В центре круга соберемся, раз, два, три.</a:t>
            </a:r>
            <a:br>
              <a:rPr lang="ru-RU" dirty="0"/>
            </a:br>
            <a:r>
              <a:rPr lang="ru-RU" dirty="0"/>
              <a:t>И на место все вернемся, раз, два, три.</a:t>
            </a:r>
            <a:br>
              <a:rPr lang="ru-RU" dirty="0"/>
            </a:br>
            <a:r>
              <a:rPr lang="ru-RU" dirty="0"/>
              <a:t>Улыбнемся, подмигнем,</a:t>
            </a:r>
            <a:br>
              <a:rPr lang="ru-RU" dirty="0"/>
            </a:br>
            <a:r>
              <a:rPr lang="ru-RU" dirty="0"/>
              <a:t>Письмо заветное найдем!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кс\Desktop\оформление дс\images (7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2500307"/>
            <a:ext cx="1927973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71538" y="285728"/>
            <a:ext cx="6929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Воспитатель читает письмо:</a:t>
            </a:r>
          </a:p>
          <a:p>
            <a:r>
              <a:rPr lang="ru-RU" dirty="0"/>
              <a:t>«Добрый день, дорогие друзья! Пишет вам Незнайка, вы меня не забыли?</a:t>
            </a:r>
          </a:p>
          <a:p>
            <a:r>
              <a:rPr lang="ru-RU" dirty="0"/>
              <a:t>Вы наверное уже совсем большими стали, много чего теперь знаете, умеете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А </a:t>
            </a:r>
            <a:r>
              <a:rPr lang="ru-RU" dirty="0"/>
              <a:t>мне поможете? Дорогие ребята, присылаю вам задания, в решении которых мне нужна ваша помощь. Помогите мне пожалуйста! 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00826" y="478632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Ваш Незнайка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5500702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Воспитатель: Ребята, давайте поможет нашему Незнайке и покажем, как справиться с предложенными заданиями.</a:t>
            </a:r>
          </a:p>
          <a:p>
            <a:r>
              <a:rPr lang="ru-RU" dirty="0"/>
              <a:t>Итак, переходим к первому заданию.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1. Продолжить последовательно </a:t>
            </a:r>
            <a:r>
              <a:rPr lang="ru-RU" b="1" dirty="0"/>
              <a:t>ряд:</a:t>
            </a:r>
            <a:endParaRPr lang="ru-RU" dirty="0"/>
          </a:p>
          <a:p>
            <a:endParaRPr lang="ru-RU" dirty="0"/>
          </a:p>
        </p:txBody>
      </p:sp>
      <p:pic>
        <p:nvPicPr>
          <p:cNvPr id="15393" name="Рисунок 26" descr="85acd8b597dd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85794"/>
            <a:ext cx="1500166" cy="1052200"/>
          </a:xfrm>
          <a:prstGeom prst="rect">
            <a:avLst/>
          </a:prstGeom>
          <a:noFill/>
        </p:spPr>
      </p:pic>
      <p:pic>
        <p:nvPicPr>
          <p:cNvPr id="15392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781592"/>
            <a:ext cx="1143008" cy="1075772"/>
          </a:xfrm>
          <a:prstGeom prst="rect">
            <a:avLst/>
          </a:prstGeom>
          <a:noFill/>
        </p:spPr>
      </p:pic>
      <p:pic>
        <p:nvPicPr>
          <p:cNvPr id="15391" name="Рисунок 15" descr="самоле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785794"/>
            <a:ext cx="1214446" cy="1062640"/>
          </a:xfrm>
          <a:prstGeom prst="rect">
            <a:avLst/>
          </a:prstGeom>
          <a:noFill/>
        </p:spPr>
      </p:pic>
      <p:pic>
        <p:nvPicPr>
          <p:cNvPr id="15390" name="Рисунок 27" descr="85acd8b597dd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785794"/>
            <a:ext cx="1473452" cy="1033463"/>
          </a:xfrm>
          <a:prstGeom prst="rect">
            <a:avLst/>
          </a:prstGeom>
          <a:noFill/>
        </p:spPr>
      </p:pic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-357222" y="15001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0" y="421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215206" y="428603"/>
            <a:ext cx="16968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?</a:t>
            </a:r>
            <a:endParaRPr lang="ru-RU" sz="9600" dirty="0">
              <a:solidFill>
                <a:prstClr val="black"/>
              </a:solidFill>
            </a:endParaRPr>
          </a:p>
        </p:txBody>
      </p:sp>
      <p:pic>
        <p:nvPicPr>
          <p:cNvPr id="45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643182"/>
            <a:ext cx="1143008" cy="1075772"/>
          </a:xfrm>
          <a:prstGeom prst="rect">
            <a:avLst/>
          </a:prstGeom>
          <a:noFill/>
        </p:spPr>
      </p:pic>
      <p:pic>
        <p:nvPicPr>
          <p:cNvPr id="46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2643182"/>
            <a:ext cx="1143008" cy="1075772"/>
          </a:xfrm>
          <a:prstGeom prst="rect">
            <a:avLst/>
          </a:prstGeom>
          <a:noFill/>
        </p:spPr>
      </p:pic>
      <p:pic>
        <p:nvPicPr>
          <p:cNvPr id="47" name="Рисунок 15" descr="самоле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2643182"/>
            <a:ext cx="1214446" cy="1062640"/>
          </a:xfrm>
          <a:prstGeom prst="rect">
            <a:avLst/>
          </a:prstGeom>
          <a:noFill/>
        </p:spPr>
      </p:pic>
      <p:pic>
        <p:nvPicPr>
          <p:cNvPr id="48" name="Рисунок 15" descr="самоле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2643182"/>
            <a:ext cx="1214446" cy="1062640"/>
          </a:xfrm>
          <a:prstGeom prst="rect">
            <a:avLst/>
          </a:prstGeom>
          <a:noFill/>
        </p:spPr>
      </p:pic>
      <p:pic>
        <p:nvPicPr>
          <p:cNvPr id="49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643182"/>
            <a:ext cx="1143008" cy="1075772"/>
          </a:xfrm>
          <a:prstGeom prst="rect">
            <a:avLst/>
          </a:prstGeom>
          <a:noFill/>
        </p:spPr>
      </p:pic>
      <p:sp>
        <p:nvSpPr>
          <p:cNvPr id="52" name="Прямоугольник 51"/>
          <p:cNvSpPr/>
          <p:nvPr/>
        </p:nvSpPr>
        <p:spPr>
          <a:xfrm>
            <a:off x="8072462" y="2285992"/>
            <a:ext cx="7858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9600" dirty="0"/>
          </a:p>
        </p:txBody>
      </p:sp>
      <p:pic>
        <p:nvPicPr>
          <p:cNvPr id="53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786322"/>
            <a:ext cx="1000132" cy="1086116"/>
          </a:xfrm>
          <a:prstGeom prst="rect">
            <a:avLst/>
          </a:prstGeom>
          <a:noFill/>
        </p:spPr>
      </p:pic>
      <p:pic>
        <p:nvPicPr>
          <p:cNvPr id="54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786322"/>
            <a:ext cx="1000132" cy="1075772"/>
          </a:xfrm>
          <a:prstGeom prst="rect">
            <a:avLst/>
          </a:prstGeom>
          <a:noFill/>
        </p:spPr>
      </p:pic>
      <p:pic>
        <p:nvPicPr>
          <p:cNvPr id="55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4786322"/>
            <a:ext cx="1000132" cy="1075772"/>
          </a:xfrm>
          <a:prstGeom prst="rect">
            <a:avLst/>
          </a:prstGeom>
          <a:noFill/>
        </p:spPr>
      </p:pic>
      <p:pic>
        <p:nvPicPr>
          <p:cNvPr id="56" name="Рисунок 27" descr="85acd8b597dd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4786322"/>
            <a:ext cx="1285884" cy="1033463"/>
          </a:xfrm>
          <a:prstGeom prst="rect">
            <a:avLst/>
          </a:prstGeom>
          <a:noFill/>
        </p:spPr>
      </p:pic>
      <p:pic>
        <p:nvPicPr>
          <p:cNvPr id="57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786322"/>
            <a:ext cx="1071570" cy="1075772"/>
          </a:xfrm>
          <a:prstGeom prst="rect">
            <a:avLst/>
          </a:prstGeom>
          <a:noFill/>
        </p:spPr>
      </p:pic>
      <p:pic>
        <p:nvPicPr>
          <p:cNvPr id="58" name="Рисунок 8" descr="lodk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4786322"/>
            <a:ext cx="1000132" cy="1075772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8143900" y="4500570"/>
            <a:ext cx="8982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9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/>
      <p:bldP spid="52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3"/>
            <a:ext cx="592935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2. Составление </a:t>
            </a:r>
            <a:r>
              <a:rPr lang="ru-RU" b="1" dirty="0"/>
              <a:t>геометрических фигур:</a:t>
            </a:r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142985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Составить </a:t>
            </a:r>
            <a:r>
              <a:rPr lang="ru-RU" dirty="0"/>
              <a:t>2 равных треугольника из 5 счетных палочек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64305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pic>
        <p:nvPicPr>
          <p:cNvPr id="8" name="Рисунок 7" descr="C:\Users\Макс\Desktop\оформление дс\два треуг 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928802"/>
            <a:ext cx="2286000" cy="17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71472" y="3786191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Составить 2 равных квадрата из 7 счетных палочек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4214818"/>
            <a:ext cx="804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pic>
        <p:nvPicPr>
          <p:cNvPr id="16" name="Рисунок 15" descr="C:\Users\Макс\Desktop\оформление дс\два квадрата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4572008"/>
            <a:ext cx="2362200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02292 L 0.19792 0.02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9"/>
            <a:ext cx="78581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Проведение с детьми физкультминутки: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Ветер дует нам в лицо, </a:t>
            </a:r>
            <a:br>
              <a:rPr lang="ru-RU" dirty="0"/>
            </a:br>
            <a:r>
              <a:rPr lang="ru-RU" dirty="0"/>
              <a:t>Закачалось деревцо. </a:t>
            </a:r>
            <a:br>
              <a:rPr lang="ru-RU" dirty="0"/>
            </a:br>
            <a:r>
              <a:rPr lang="ru-RU" dirty="0"/>
              <a:t>Ветер тише, тише, тише. </a:t>
            </a:r>
            <a:br>
              <a:rPr lang="ru-RU" dirty="0"/>
            </a:br>
            <a:r>
              <a:rPr lang="ru-RU" dirty="0" smtClean="0"/>
              <a:t>Деревцо </a:t>
            </a:r>
            <a:r>
              <a:rPr lang="ru-RU" dirty="0"/>
              <a:t>всё выше, выше. (Дети имитируют дуновение ветра, качая туловище </a:t>
            </a:r>
            <a:br>
              <a:rPr lang="ru-RU" dirty="0"/>
            </a:br>
            <a:r>
              <a:rPr lang="ru-RU" dirty="0"/>
              <a:t>то в одну, то в другую сторону. На слова «тише, тише» дети приседают, </a:t>
            </a:r>
            <a:br>
              <a:rPr lang="ru-RU" dirty="0"/>
            </a:br>
            <a:r>
              <a:rPr lang="ru-RU" dirty="0"/>
              <a:t>на «выше, выше» — выпрямляются.) </a:t>
            </a:r>
            <a:br>
              <a:rPr lang="ru-RU" dirty="0"/>
            </a:br>
            <a:r>
              <a:rPr lang="ru-RU" dirty="0"/>
              <a:t>Ветер веет над полями </a:t>
            </a:r>
            <a:br>
              <a:rPr lang="ru-RU" dirty="0"/>
            </a:br>
            <a:r>
              <a:rPr lang="ru-RU" dirty="0"/>
              <a:t>Ветер веет над полями, </a:t>
            </a:r>
            <a:br>
              <a:rPr lang="ru-RU" dirty="0"/>
            </a:br>
            <a:r>
              <a:rPr lang="ru-RU" dirty="0"/>
              <a:t>И качается трава. (Дети плавно качают руками над головой.) </a:t>
            </a:r>
            <a:br>
              <a:rPr lang="ru-RU" dirty="0"/>
            </a:br>
            <a:r>
              <a:rPr lang="ru-RU" dirty="0"/>
              <a:t>Облако плывет над нами, </a:t>
            </a:r>
            <a:br>
              <a:rPr lang="ru-RU" dirty="0"/>
            </a:br>
            <a:r>
              <a:rPr lang="ru-RU" dirty="0"/>
              <a:t>Словно белая гора. (Потягивания — руки вверх.) </a:t>
            </a:r>
            <a:br>
              <a:rPr lang="ru-RU" dirty="0"/>
            </a:br>
            <a:r>
              <a:rPr lang="ru-RU" dirty="0"/>
              <a:t>Ветер пыль над полем носит. </a:t>
            </a:r>
            <a:br>
              <a:rPr lang="ru-RU" dirty="0"/>
            </a:br>
            <a:r>
              <a:rPr lang="ru-RU" dirty="0"/>
              <a:t>Наклоняются колосья — </a:t>
            </a:r>
            <a:br>
              <a:rPr lang="ru-RU" dirty="0"/>
            </a:br>
            <a:r>
              <a:rPr lang="ru-RU" dirty="0"/>
              <a:t>Вправо-влево, взад-вперёд, </a:t>
            </a:r>
            <a:br>
              <a:rPr lang="ru-RU" dirty="0"/>
            </a:br>
            <a:r>
              <a:rPr lang="ru-RU" dirty="0"/>
              <a:t>А потом наоборот. (Наклоны вправо-влево, вперёд-назад.) </a:t>
            </a:r>
            <a:br>
              <a:rPr lang="ru-RU" dirty="0"/>
            </a:br>
            <a:r>
              <a:rPr lang="ru-RU" dirty="0"/>
              <a:t>Мы взбираемся на холм, (Ходьба на месте.) </a:t>
            </a:r>
            <a:br>
              <a:rPr lang="ru-RU" dirty="0"/>
            </a:br>
            <a:r>
              <a:rPr lang="ru-RU" dirty="0"/>
              <a:t>Там немного отдохнём. (Дети садятся.) </a:t>
            </a:r>
            <a:br>
              <a:rPr lang="ru-RU" dirty="0"/>
            </a:br>
            <a:r>
              <a:rPr lang="ru-RU" dirty="0"/>
              <a:t>Ветер тихо клен качает </a:t>
            </a:r>
            <a:br>
              <a:rPr lang="ru-RU" dirty="0"/>
            </a:br>
            <a:r>
              <a:rPr lang="ru-RU" dirty="0"/>
              <a:t>Ветер тихо клен качает, </a:t>
            </a:r>
            <a:br>
              <a:rPr lang="ru-RU" dirty="0"/>
            </a:br>
            <a:r>
              <a:rPr lang="ru-RU" dirty="0"/>
              <a:t>Вправо, влево наклоняет: </a:t>
            </a:r>
            <a:br>
              <a:rPr lang="ru-RU" dirty="0"/>
            </a:br>
            <a:r>
              <a:rPr lang="ru-RU" dirty="0"/>
              <a:t>Раз — наклон и два — наклон, </a:t>
            </a:r>
            <a:br>
              <a:rPr lang="ru-RU" dirty="0"/>
            </a:br>
            <a:r>
              <a:rPr lang="ru-RU" dirty="0"/>
              <a:t>Зашумел листвою клен. (Ноги на ширине плеч, руки за голову. Наклоны туловища вправо и влево.)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14290"/>
            <a:ext cx="7615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/>
              <a:t>3. Ребята</a:t>
            </a:r>
            <a:r>
              <a:rPr lang="ru-RU" b="1" dirty="0"/>
              <a:t>, помогите пожалуйста нашему Незнайке найти на какой цветок </a:t>
            </a:r>
            <a:endParaRPr lang="ru-RU" b="1" dirty="0" smtClean="0"/>
          </a:p>
          <a:p>
            <a:pPr lvl="0"/>
            <a:r>
              <a:rPr lang="ru-RU" b="1" dirty="0" smtClean="0"/>
              <a:t>прилетят </a:t>
            </a:r>
            <a:r>
              <a:rPr lang="ru-RU" b="1" dirty="0"/>
              <a:t>бабочки и сосчитайте их количество:</a:t>
            </a:r>
            <a:endParaRPr lang="ru-RU" dirty="0"/>
          </a:p>
          <a:p>
            <a:endParaRPr lang="ru-RU" dirty="0"/>
          </a:p>
        </p:txBody>
      </p:sp>
      <p:pic>
        <p:nvPicPr>
          <p:cNvPr id="20486" name="Рисунок 43" descr="загруженное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781050" cy="781050"/>
          </a:xfrm>
          <a:prstGeom prst="rect">
            <a:avLst/>
          </a:prstGeom>
          <a:noFill/>
        </p:spPr>
      </p:pic>
      <p:pic>
        <p:nvPicPr>
          <p:cNvPr id="20485" name="Рисунок 44" descr="загруженное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14422"/>
            <a:ext cx="790575" cy="790575"/>
          </a:xfrm>
          <a:prstGeom prst="rect">
            <a:avLst/>
          </a:prstGeom>
          <a:noFill/>
        </p:spPr>
      </p:pic>
      <p:pic>
        <p:nvPicPr>
          <p:cNvPr id="20484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214422"/>
            <a:ext cx="809625" cy="809625"/>
          </a:xfrm>
          <a:prstGeom prst="rect">
            <a:avLst/>
          </a:prstGeom>
          <a:noFill/>
        </p:spPr>
      </p:pic>
      <p:pic>
        <p:nvPicPr>
          <p:cNvPr id="20483" name="Рисунок 47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214422"/>
            <a:ext cx="809625" cy="809625"/>
          </a:xfrm>
          <a:prstGeom prst="rect">
            <a:avLst/>
          </a:prstGeom>
          <a:noFill/>
        </p:spPr>
      </p:pic>
      <p:pic>
        <p:nvPicPr>
          <p:cNvPr id="20482" name="Рисунок 69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1" y="1071547"/>
            <a:ext cx="1357321" cy="1214445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3695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505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714620"/>
            <a:ext cx="881063" cy="881063"/>
          </a:xfrm>
          <a:prstGeom prst="rect">
            <a:avLst/>
          </a:prstGeom>
          <a:noFill/>
        </p:spPr>
      </p:pic>
      <p:pic>
        <p:nvPicPr>
          <p:cNvPr id="13" name="Рисунок 44" descr="загруженное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714620"/>
            <a:ext cx="790575" cy="790575"/>
          </a:xfrm>
          <a:prstGeom prst="rect">
            <a:avLst/>
          </a:prstGeom>
          <a:noFill/>
        </p:spPr>
      </p:pic>
      <p:pic>
        <p:nvPicPr>
          <p:cNvPr id="14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714620"/>
            <a:ext cx="857256" cy="857256"/>
          </a:xfrm>
          <a:prstGeom prst="rect">
            <a:avLst/>
          </a:prstGeom>
          <a:noFill/>
        </p:spPr>
      </p:pic>
      <p:pic>
        <p:nvPicPr>
          <p:cNvPr id="15" name="Рисунок 14" descr="C:\Users\Макс\Desktop\оформление дс\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2357430"/>
            <a:ext cx="1357322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44" descr="загруженное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000504"/>
            <a:ext cx="790575" cy="790575"/>
          </a:xfrm>
          <a:prstGeom prst="rect">
            <a:avLst/>
          </a:prstGeom>
          <a:noFill/>
        </p:spPr>
      </p:pic>
      <p:pic>
        <p:nvPicPr>
          <p:cNvPr id="17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000504"/>
            <a:ext cx="881063" cy="881063"/>
          </a:xfrm>
          <a:prstGeom prst="rect">
            <a:avLst/>
          </a:prstGeom>
          <a:noFill/>
        </p:spPr>
      </p:pic>
      <p:pic>
        <p:nvPicPr>
          <p:cNvPr id="18" name="Рисунок 44" descr="загруженное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000504"/>
            <a:ext cx="790575" cy="790575"/>
          </a:xfrm>
          <a:prstGeom prst="rect">
            <a:avLst/>
          </a:prstGeom>
          <a:noFill/>
        </p:spPr>
      </p:pic>
      <p:pic>
        <p:nvPicPr>
          <p:cNvPr id="19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000504"/>
            <a:ext cx="809625" cy="809625"/>
          </a:xfrm>
          <a:prstGeom prst="rect">
            <a:avLst/>
          </a:prstGeom>
          <a:noFill/>
        </p:spPr>
      </p:pic>
      <p:pic>
        <p:nvPicPr>
          <p:cNvPr id="20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000504"/>
            <a:ext cx="881063" cy="881063"/>
          </a:xfrm>
          <a:prstGeom prst="rect">
            <a:avLst/>
          </a:prstGeom>
          <a:noFill/>
        </p:spPr>
      </p:pic>
      <p:pic>
        <p:nvPicPr>
          <p:cNvPr id="21" name="Рисунок 20" descr="C:\Users\Макс\Desktop\оформление дс\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3643315"/>
            <a:ext cx="1357322" cy="1285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C:\Users\Макс\Desktop\оформление дс\3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5000637"/>
            <a:ext cx="1381125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357826"/>
            <a:ext cx="881063" cy="881063"/>
          </a:xfrm>
          <a:prstGeom prst="rect">
            <a:avLst/>
          </a:prstGeom>
          <a:noFill/>
        </p:spPr>
      </p:pic>
      <p:pic>
        <p:nvPicPr>
          <p:cNvPr id="24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5357826"/>
            <a:ext cx="881063" cy="881063"/>
          </a:xfrm>
          <a:prstGeom prst="rect">
            <a:avLst/>
          </a:prstGeom>
          <a:noFill/>
        </p:spPr>
      </p:pic>
      <p:pic>
        <p:nvPicPr>
          <p:cNvPr id="25" name="Рисунок 44" descr="загруженное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286388"/>
            <a:ext cx="790575" cy="790575"/>
          </a:xfrm>
          <a:prstGeom prst="rect">
            <a:avLst/>
          </a:prstGeom>
          <a:noFill/>
        </p:spPr>
      </p:pic>
      <p:pic>
        <p:nvPicPr>
          <p:cNvPr id="26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5286388"/>
            <a:ext cx="809625" cy="809625"/>
          </a:xfrm>
          <a:prstGeom prst="rect">
            <a:avLst/>
          </a:prstGeom>
          <a:noFill/>
        </p:spPr>
      </p:pic>
      <p:pic>
        <p:nvPicPr>
          <p:cNvPr id="27" name="Рисунок 45" descr="0_3a87f_7cd6267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286388"/>
            <a:ext cx="80962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1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Воспитатель продолжает читать письмо от Незнайки: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«Ребята, не пойму, что это за игра такая. Решил </a:t>
            </a:r>
            <a:r>
              <a:rPr lang="ru-RU" dirty="0" err="1"/>
              <a:t>отдохнуть-немного</a:t>
            </a:r>
            <a:r>
              <a:rPr lang="ru-RU" dirty="0"/>
              <a:t> поиграть и тут ничего не выходит.</a:t>
            </a:r>
          </a:p>
          <a:p>
            <a:r>
              <a:rPr lang="ru-RU" dirty="0"/>
              <a:t>Подскажите мне, пожалуйста, как играть в такую игру!»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2285992"/>
            <a:ext cx="6715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Дети делятся на команды.</a:t>
            </a:r>
          </a:p>
          <a:p>
            <a:r>
              <a:rPr lang="ru-RU" dirty="0"/>
              <a:t>У каждой из команд имеется набор геометрических фигур.</a:t>
            </a:r>
          </a:p>
          <a:p>
            <a:r>
              <a:rPr lang="ru-RU" dirty="0"/>
              <a:t>Правила игры:</a:t>
            </a:r>
          </a:p>
          <a:p>
            <a:r>
              <a:rPr lang="ru-RU" dirty="0"/>
              <a:t>Дети по очереди выкладывают геометрические фигуры так, чтобы предыдущая фигура от следующей отличалась только одним свойством (цвет, форма, размер).</a:t>
            </a:r>
          </a:p>
          <a:p>
            <a:r>
              <a:rPr lang="ru-RU" dirty="0"/>
              <a:t>Например,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78" descr="squ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928670"/>
            <a:ext cx="1419225" cy="1095375"/>
          </a:xfrm>
          <a:prstGeom prst="rect">
            <a:avLst/>
          </a:prstGeom>
          <a:noFill/>
        </p:spPr>
      </p:pic>
      <p:pic>
        <p:nvPicPr>
          <p:cNvPr id="22529" name="Рисунок 80" descr="squ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14290"/>
            <a:ext cx="2314575" cy="1781175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C:\Users\Макс\Desktop\оформление дс\1-kvadra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2571744"/>
            <a:ext cx="2070100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Макс\Desktop\оформление дс\загруженное (5)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2571744"/>
            <a:ext cx="1933575" cy="1562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4" name="Рисунок 83" descr="загруженное (5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857760"/>
            <a:ext cx="1143000" cy="923925"/>
          </a:xfrm>
          <a:prstGeom prst="rect">
            <a:avLst/>
          </a:prstGeom>
          <a:noFill/>
        </p:spPr>
      </p:pic>
      <p:pic>
        <p:nvPicPr>
          <p:cNvPr id="22533" name="Рисунок 84" descr="загруженное (4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4857760"/>
            <a:ext cx="895350" cy="885825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5140" y="607220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так далее…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270</Words>
  <Application>Microsoft Office PowerPoint</Application>
  <PresentationFormat>Экран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Конспект занятия по формированию элементарных математических представлений на закрепление изученного материала для детей старшей группы   Занятие подготовил: воспитатель Михайлова Ю.Г.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Конспект занятия по формированию элементарных математических представлений на закрепление изученного материала для детей старшей группы   Занятие подготовил: воспитатель Михайлова Ю.Г. </dc:title>
  <dc:creator>Сева</dc:creator>
  <cp:lastModifiedBy>Макс</cp:lastModifiedBy>
  <cp:revision>30</cp:revision>
  <dcterms:created xsi:type="dcterms:W3CDTF">2014-05-21T06:30:32Z</dcterms:created>
  <dcterms:modified xsi:type="dcterms:W3CDTF">2014-05-21T07:10:26Z</dcterms:modified>
</cp:coreProperties>
</file>