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7" r:id="rId2"/>
    <p:sldId id="259" r:id="rId3"/>
    <p:sldId id="284" r:id="rId4"/>
    <p:sldId id="260" r:id="rId5"/>
    <p:sldId id="300" r:id="rId6"/>
    <p:sldId id="267" r:id="rId7"/>
    <p:sldId id="261" r:id="rId8"/>
    <p:sldId id="272" r:id="rId9"/>
    <p:sldId id="303" r:id="rId10"/>
    <p:sldId id="276" r:id="rId11"/>
    <p:sldId id="274" r:id="rId12"/>
    <p:sldId id="308" r:id="rId13"/>
    <p:sldId id="285" r:id="rId14"/>
    <p:sldId id="286" r:id="rId15"/>
    <p:sldId id="265" r:id="rId16"/>
    <p:sldId id="266" r:id="rId17"/>
    <p:sldId id="301" r:id="rId18"/>
    <p:sldId id="304" r:id="rId19"/>
    <p:sldId id="305" r:id="rId20"/>
    <p:sldId id="277" r:id="rId21"/>
    <p:sldId id="306" r:id="rId22"/>
    <p:sldId id="279" r:id="rId23"/>
    <p:sldId id="280" r:id="rId24"/>
    <p:sldId id="297" r:id="rId25"/>
    <p:sldId id="299" r:id="rId26"/>
    <p:sldId id="294" r:id="rId27"/>
    <p:sldId id="296" r:id="rId28"/>
    <p:sldId id="307" r:id="rId29"/>
    <p:sldId id="298" r:id="rId30"/>
    <p:sldId id="287" r:id="rId31"/>
    <p:sldId id="293" r:id="rId32"/>
    <p:sldId id="283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9C0FB58-2FFD-4071-A056-918D687F1D5D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BF7B067-5CBE-4C93-A899-CB6BEAAF3B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24695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378CBF-2C12-4D7C-B399-723281F59B75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E7554C-A250-4894-88D6-282A726B10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3698E-D6CC-4D53-AF64-C5C9819B4ED7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4E5E7-BF2D-4286-8818-E6D2BEF2F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099124-EC51-4F10-A211-AF922FB0E177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09B89-EF1F-40B1-8084-39D1DDA8A4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06FFE9-1A8E-490C-B356-4A2361B0D2B2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D3D08-0C09-4261-A5A5-1C028BA308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34C05-BB14-400F-9BC2-3F170A936958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F5177-7FE8-44FA-9BA9-D86F5B9DBC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45D4B-AF18-4876-8267-6B8547179B90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13576-ABBA-4673-87DC-E76C23390C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9E32B-619C-4881-A01D-048BB1EDA50E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895519-0E95-435C-8EA4-E5A437D134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34350-039C-4DBC-A9EB-849D7C3AD0FB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42D3B-A71B-4EB1-8756-E28C1BBFB2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50EEC-8110-4F6F-891A-AD337DC67C85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34728A-A786-4628-B590-283E4ACFF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644BD-782B-40D5-9A2B-BFB13B17A17A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279D3-D5D9-4189-8F91-A6439B1C15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3C9256-855D-4BD0-AA66-D9577C1A6C5E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49B239-FBE5-468D-9AC3-2ECE809D8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8BC58C-17F0-4BCB-89B3-B72BDD3E9640}" type="datetimeFigureOut">
              <a:rPr lang="ru-RU"/>
              <a:pPr>
                <a:defRPr/>
              </a:pPr>
              <a:t>09.11.2014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5D2D70-7E5C-4E72-9530-F7A4CE1FDC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84" r:id="rId9"/>
    <p:sldLayoutId id="2147483675" r:id="rId10"/>
    <p:sldLayoutId id="21474836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FEB80A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00ADDC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785794"/>
            <a:ext cx="8715436" cy="164305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Муниципальное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автономное дошкольное </a:t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образовательное учреждение «Детский сад «Светлячок»</a:t>
            </a:r>
            <a:br>
              <a:rPr lang="ru-RU" sz="32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г. Советский»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ХМАО-Югра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C:\Documents and Settings\Оля\Рабочий стол\детсад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38" y="2643182"/>
            <a:ext cx="614366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500"/>
            <a:ext cx="8229600" cy="5715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latin typeface="+mn-lt"/>
              </a:rPr>
              <a:t>Предполагаемые результаты</a:t>
            </a:r>
            <a:endParaRPr lang="ru-RU" sz="32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85875"/>
          <a:ext cx="8229600" cy="5095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Для 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Для педагогов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Для родителей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514350" indent="-514350" algn="just">
                        <a:buFont typeface="+mj-lt"/>
                        <a:buAutoNum type="arabicPeriod"/>
                      </a:pPr>
                      <a:r>
                        <a:rPr lang="ru-RU" sz="1600" dirty="0" smtClean="0">
                          <a:latin typeface="+mn-lt"/>
                        </a:rPr>
                        <a:t>Воспринимать сложные ритмы по словесной инструкции педагога.</a:t>
                      </a:r>
                    </a:p>
                    <a:p>
                      <a:pPr marL="514350" indent="-514350" algn="just">
                        <a:buFont typeface="+mj-lt"/>
                        <a:buAutoNum type="arabicPeriod"/>
                      </a:pPr>
                      <a:r>
                        <a:rPr lang="ru-RU" sz="1600" dirty="0" smtClean="0">
                          <a:latin typeface="+mn-lt"/>
                        </a:rPr>
                        <a:t>Выполнять звукобуквенный анализ и синтез слов.</a:t>
                      </a:r>
                    </a:p>
                    <a:p>
                      <a:pPr marL="514350" indent="-514350" algn="just">
                        <a:buFont typeface="+mj-lt"/>
                        <a:buAutoNum type="arabicPeriod"/>
                      </a:pPr>
                      <a:r>
                        <a:rPr lang="ru-RU" sz="1600" dirty="0" smtClean="0">
                          <a:latin typeface="+mn-lt"/>
                        </a:rPr>
                        <a:t>Делить слова на слоги.</a:t>
                      </a:r>
                    </a:p>
                    <a:p>
                      <a:pPr marL="514350" indent="-514350" algn="just">
                        <a:buFont typeface="+mj-lt"/>
                        <a:buAutoNum type="arabicPeriod"/>
                      </a:pPr>
                      <a:r>
                        <a:rPr lang="ru-RU" sz="1600" dirty="0" smtClean="0">
                          <a:latin typeface="+mn-lt"/>
                        </a:rPr>
                        <a:t>Дифференцировать звуки по звонкости –глухости, твёрдости-мягкости.</a:t>
                      </a:r>
                    </a:p>
                    <a:p>
                      <a:pPr marL="514350" indent="-514350" algn="just">
                        <a:buFont typeface="+mj-lt"/>
                        <a:buAutoNum type="arabicPeriod"/>
                      </a:pPr>
                      <a:r>
                        <a:rPr lang="ru-RU" sz="1600" dirty="0" smtClean="0">
                          <a:latin typeface="+mn-lt"/>
                        </a:rPr>
                        <a:t>Определять позицию звука в слове.</a:t>
                      </a:r>
                    </a:p>
                    <a:p>
                      <a:pPr marL="514350" indent="-514350" algn="just">
                        <a:buFont typeface="+mj-lt"/>
                        <a:buAutoNum type="arabicPeriod"/>
                      </a:pPr>
                      <a:endParaRPr lang="ru-RU" sz="1600" dirty="0" smtClean="0">
                        <a:latin typeface="+mn-lt"/>
                      </a:endParaRPr>
                    </a:p>
                    <a:p>
                      <a:pPr marL="514350" indent="-514350" algn="just">
                        <a:buFont typeface="+mj-lt"/>
                        <a:buAutoNum type="arabicPeriod"/>
                      </a:pPr>
                      <a:r>
                        <a:rPr lang="ru-RU" sz="1600" dirty="0" smtClean="0">
                          <a:latin typeface="+mn-lt"/>
                        </a:rPr>
                        <a:t>Знать буквы русского алфавита.</a:t>
                      </a:r>
                    </a:p>
                    <a:p>
                      <a:pPr algn="just"/>
                      <a:endParaRPr lang="ru-RU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Обогатить знаниями и умениями для проведения работы по развитию звукового и </a:t>
                      </a:r>
                      <a:r>
                        <a:rPr lang="ru-RU" sz="1600" dirty="0" err="1" smtClean="0"/>
                        <a:t>звуко-буквенного</a:t>
                      </a:r>
                      <a:r>
                        <a:rPr lang="ru-RU" sz="1600" dirty="0" smtClean="0"/>
                        <a:t> анализа и синтеза слов.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Обогатить и пополнить знаниями практического материала, необходимого для развития фонематического слуха у детей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85725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latin typeface="+mn-lt"/>
              </a:rPr>
              <a:t>Продукт проекта</a:t>
            </a:r>
            <a:endParaRPr lang="ru-RU" sz="3600" dirty="0">
              <a:latin typeface="+mn-lt"/>
            </a:endParaRPr>
          </a:p>
        </p:txBody>
      </p:sp>
      <p:graphicFrame>
        <p:nvGraphicFramePr>
          <p:cNvPr id="20502" name="Group 22"/>
          <p:cNvGraphicFramePr>
            <a:graphicFrameLocks noGrp="1"/>
          </p:cNvGraphicFramePr>
          <p:nvPr>
            <p:ph idx="1"/>
          </p:nvPr>
        </p:nvGraphicFramePr>
        <p:xfrm>
          <a:off x="457200" y="1500188"/>
          <a:ext cx="8229600" cy="5190173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709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0F3CF"/>
                          </a:solidFill>
                          <a:effectLst/>
                          <a:latin typeface="Constantia" pitchFamily="18" charset="0"/>
                        </a:rPr>
                        <a:t>Для логопеда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0F3CF"/>
                          </a:solidFill>
                          <a:effectLst/>
                          <a:latin typeface="Constantia" pitchFamily="18" charset="0"/>
                        </a:rPr>
                        <a:t>Для детей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0F3CF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0F3CF"/>
                          </a:solidFill>
                          <a:effectLst/>
                          <a:latin typeface="Constantia" pitchFamily="18" charset="0"/>
                        </a:rPr>
                        <a:t>Для педагогов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0F3CF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E0F3CF"/>
                          </a:solidFill>
                          <a:effectLst/>
                          <a:latin typeface="Constantia" pitchFamily="18" charset="0"/>
                        </a:rPr>
                        <a:t>Для родителей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E0F3CF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49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Перспективное планирование дидактических игр и упражнений по развитию фонематических процессов у детей 6-7 лет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Дидактические игры на развитие ритмического чувства, фонематического слуха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Коллективный альбом «Моя любимая буква», индивидуальная тетрадь «Грамотная  тетрадь»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Картотека дидактических игр по развитию фонематического слуха, мастер-класс, консультации.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nstantia" pitchFamily="18" charset="0"/>
                        </a:rPr>
                        <a:t>Показ на родительском собрании приёмов проведения дидактических игр, фото коллаж «Мы играем», папки-передвижки, мастер-класс, буклеты игр.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EEC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48"/>
          </a:xfrm>
        </p:spPr>
        <p:txBody>
          <a:bodyPr/>
          <a:lstStyle/>
          <a:p>
            <a:pPr algn="ctr"/>
            <a:r>
              <a:rPr lang="ru-RU" sz="3600" dirty="0" smtClean="0">
                <a:latin typeface="+mn-lt"/>
              </a:rPr>
              <a:t>Форма работы </a:t>
            </a:r>
            <a:r>
              <a:rPr lang="ru-RU" sz="3200" dirty="0" smtClean="0">
                <a:latin typeface="+mn-lt"/>
              </a:rPr>
              <a:t>с детьми</a:t>
            </a:r>
            <a:endParaRPr lang="ru-RU" sz="3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sz="4000" dirty="0" smtClean="0"/>
              <a:t>Дидактические игры и упражнения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4000" dirty="0" smtClean="0"/>
              <a:t>Работа в «Грамотных тетрадях»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4000" dirty="0" smtClean="0"/>
              <a:t>Составление коллективного альбома «Моя любимая буква»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428596" y="1214422"/>
            <a:ext cx="8429684" cy="511017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000496" y="3071810"/>
            <a:ext cx="1357322" cy="1214446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игры  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714380"/>
          </a:xfrm>
        </p:spPr>
        <p:txBody>
          <a:bodyPr/>
          <a:lstStyle/>
          <a:p>
            <a:pPr algn="ctr"/>
            <a:r>
              <a:rPr lang="ru-RU" sz="3600" dirty="0" smtClean="0">
                <a:latin typeface="+mn-lt"/>
              </a:rPr>
              <a:t>Игры с детьми</a:t>
            </a:r>
            <a:endParaRPr lang="ru-RU" sz="3600" dirty="0">
              <a:latin typeface="+mn-lt"/>
            </a:endParaRPr>
          </a:p>
        </p:txBody>
      </p:sp>
      <p:cxnSp>
        <p:nvCxnSpPr>
          <p:cNvPr id="9" name="Прямая со стрелкой 8"/>
          <p:cNvCxnSpPr>
            <a:stCxn id="6" idx="0"/>
            <a:endCxn id="29" idx="4"/>
          </p:cNvCxnSpPr>
          <p:nvPr/>
        </p:nvCxnSpPr>
        <p:spPr>
          <a:xfrm rot="16200000" flipV="1">
            <a:off x="4225519" y="2618171"/>
            <a:ext cx="871550" cy="357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5357818" y="3286125"/>
            <a:ext cx="1357322" cy="28575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16200000" flipH="1">
            <a:off x="4607720" y="4536292"/>
            <a:ext cx="1143008" cy="642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33" idx="6"/>
          </p:cNvCxnSpPr>
          <p:nvPr/>
        </p:nvCxnSpPr>
        <p:spPr>
          <a:xfrm rot="10800000">
            <a:off x="2714596" y="3314696"/>
            <a:ext cx="1285900" cy="3286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6" idx="7"/>
          </p:cNvCxnSpPr>
          <p:nvPr/>
        </p:nvCxnSpPr>
        <p:spPr>
          <a:xfrm rot="5400000" flipH="1" flipV="1">
            <a:off x="5455257" y="1918341"/>
            <a:ext cx="1035107" cy="16275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6" idx="1"/>
            <a:endCxn id="32" idx="5"/>
          </p:cNvCxnSpPr>
          <p:nvPr/>
        </p:nvCxnSpPr>
        <p:spPr>
          <a:xfrm rot="16200000" flipV="1">
            <a:off x="2733615" y="1784004"/>
            <a:ext cx="1111874" cy="18194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3214678" y="4357694"/>
            <a:ext cx="1214446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286380" y="4000504"/>
            <a:ext cx="1428760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Овал 26"/>
          <p:cNvSpPr/>
          <p:nvPr/>
        </p:nvSpPr>
        <p:spPr>
          <a:xfrm>
            <a:off x="6715140" y="2786058"/>
            <a:ext cx="2286000" cy="914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Развитие фонематического анализа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6429388" y="1357298"/>
            <a:ext cx="2286000" cy="914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Оценка и восприятие ритмов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3500430" y="1285860"/>
            <a:ext cx="2286000" cy="914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Развитие слухового восприятия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6572264" y="4429132"/>
            <a:ext cx="2286000" cy="914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Развитие звукового синтеза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4857752" y="5429264"/>
            <a:ext cx="2286000" cy="914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Определение позиции звука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428596" y="1357298"/>
            <a:ext cx="2286016" cy="914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Слоговой анализ и синтез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428596" y="2857496"/>
            <a:ext cx="2286000" cy="914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rgbClr val="FF0000"/>
                </a:solidFill>
              </a:rPr>
              <a:t>Дифферен-циация</a:t>
            </a:r>
            <a:r>
              <a:rPr lang="ru-RU" sz="1600" dirty="0" smtClean="0">
                <a:solidFill>
                  <a:srgbClr val="FF0000"/>
                </a:solidFill>
              </a:rPr>
              <a:t> звука  в слове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1714480" y="5429264"/>
            <a:ext cx="2286000" cy="914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Выделение звука в слове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55" name="Овал 54"/>
          <p:cNvSpPr/>
          <p:nvPr/>
        </p:nvSpPr>
        <p:spPr>
          <a:xfrm>
            <a:off x="500034" y="4143380"/>
            <a:ext cx="2286000" cy="9144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Знакомство с буквами</a:t>
            </a:r>
            <a:endParaRPr lang="ru-RU" sz="1600" dirty="0">
              <a:solidFill>
                <a:srgbClr val="FF0000"/>
              </a:solidFill>
            </a:endParaRPr>
          </a:p>
        </p:txBody>
      </p:sp>
      <p:cxnSp>
        <p:nvCxnSpPr>
          <p:cNvPr id="60" name="Прямая со стрелкой 59"/>
          <p:cNvCxnSpPr/>
          <p:nvPr/>
        </p:nvCxnSpPr>
        <p:spPr>
          <a:xfrm rot="10800000" flipV="1">
            <a:off x="2786050" y="4000504"/>
            <a:ext cx="1357322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009638"/>
          </a:xfrm>
        </p:spPr>
        <p:txBody>
          <a:bodyPr/>
          <a:lstStyle/>
          <a:p>
            <a:pPr algn="ctr"/>
            <a:r>
              <a:rPr lang="ru-RU" sz="3600" dirty="0" smtClean="0">
                <a:latin typeface="+mn-lt"/>
              </a:rPr>
              <a:t>Форма работы родителями и педагогами</a:t>
            </a:r>
            <a:endParaRPr lang="ru-RU" sz="3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395798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868" y="3643314"/>
            <a:ext cx="1928826" cy="128588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Логопед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357950" y="2571744"/>
            <a:ext cx="2000264" cy="50006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Логопедический практикум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28662" y="5572140"/>
            <a:ext cx="2001600" cy="500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Школа речевого развития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643306" y="5572140"/>
            <a:ext cx="2001600" cy="500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Родительские собрания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4000504"/>
            <a:ext cx="2001600" cy="50006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Папки-передвижки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571868" y="2500306"/>
            <a:ext cx="2001600" cy="50006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Мастер-класс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57224" y="2500306"/>
            <a:ext cx="2001600" cy="500066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Анкетирование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286512" y="5500702"/>
            <a:ext cx="2001600" cy="500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Консультации 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29388" y="4000504"/>
            <a:ext cx="2000264" cy="50040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Семинар-практикум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4" name="Стрелка вправо 23"/>
          <p:cNvSpPr/>
          <p:nvPr/>
        </p:nvSpPr>
        <p:spPr>
          <a:xfrm>
            <a:off x="5500694" y="4000504"/>
            <a:ext cx="857256" cy="484632"/>
          </a:xfrm>
          <a:prstGeom prst="rightArrow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елка вниз 24"/>
          <p:cNvSpPr/>
          <p:nvPr/>
        </p:nvSpPr>
        <p:spPr>
          <a:xfrm>
            <a:off x="4286248" y="4929198"/>
            <a:ext cx="571504" cy="642942"/>
          </a:xfrm>
          <a:prstGeom prst="downArrow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 rot="10800000">
            <a:off x="2714612" y="4070574"/>
            <a:ext cx="857256" cy="486000"/>
          </a:xfrm>
          <a:prstGeom prst="rightArrow">
            <a:avLst>
              <a:gd name="adj1" fmla="val 42055"/>
              <a:gd name="adj2" fmla="val 50000"/>
            </a:avLst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 rot="16200000">
            <a:off x="4215091" y="3000091"/>
            <a:ext cx="643838" cy="644400"/>
          </a:xfrm>
          <a:prstGeom prst="rightArrow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 rot="19647275">
            <a:off x="5485799" y="3185124"/>
            <a:ext cx="979200" cy="484632"/>
          </a:xfrm>
          <a:prstGeom prst="rightArrow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 rot="13196954">
            <a:off x="2684593" y="3115065"/>
            <a:ext cx="978408" cy="484632"/>
          </a:xfrm>
          <a:prstGeom prst="rightArrow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 вправо 29"/>
          <p:cNvSpPr/>
          <p:nvPr/>
        </p:nvSpPr>
        <p:spPr>
          <a:xfrm rot="7901711">
            <a:off x="2686016" y="5065263"/>
            <a:ext cx="990000" cy="484632"/>
          </a:xfrm>
          <a:prstGeom prst="rightArrow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 rot="2115444">
            <a:off x="5479324" y="4953057"/>
            <a:ext cx="979200" cy="484632"/>
          </a:xfrm>
          <a:prstGeom prst="rightArrow">
            <a:avLst/>
          </a:prstGeom>
          <a:solidFill>
            <a:schemeClr val="bg2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810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latin typeface="+mn-lt"/>
              </a:rPr>
              <a:t>Этапы реализации проекта</a:t>
            </a:r>
            <a:endParaRPr lang="ru-RU" sz="3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4279919"/>
          </a:xfrm>
        </p:spPr>
        <p:txBody>
          <a:bodyPr>
            <a:normAutofit fontScale="92500" lnSpcReduction="20000"/>
          </a:bodyPr>
          <a:lstStyle/>
          <a:p>
            <a:pPr marL="514350" indent="-514350" algn="ctr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4400" dirty="0" smtClean="0"/>
              <a:t>Диагностический </a:t>
            </a:r>
            <a:r>
              <a:rPr lang="ru-RU" sz="4000" dirty="0" smtClean="0"/>
              <a:t>(логопедическое обследование)</a:t>
            </a:r>
            <a:endParaRPr lang="ru-RU" sz="4400" dirty="0" smtClean="0"/>
          </a:p>
          <a:p>
            <a:pPr marL="514350" indent="-514350" algn="ctr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4400" dirty="0" smtClean="0"/>
              <a:t>Основной                  </a:t>
            </a:r>
            <a:r>
              <a:rPr lang="ru-RU" sz="8800" dirty="0" smtClean="0"/>
              <a:t> </a:t>
            </a:r>
            <a:r>
              <a:rPr lang="ru-RU" sz="4000" dirty="0" smtClean="0"/>
              <a:t>(реализация проекта)</a:t>
            </a:r>
          </a:p>
          <a:p>
            <a:pPr marL="514350" indent="-514350" algn="ctr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endParaRPr lang="ru-RU" sz="4400" dirty="0" smtClean="0"/>
          </a:p>
          <a:p>
            <a:pPr marL="514350" indent="-514350" algn="ctr" fontAlgn="auto">
              <a:spcAft>
                <a:spcPts val="0"/>
              </a:spcAft>
              <a:buClr>
                <a:schemeClr val="accent3"/>
              </a:buClr>
              <a:buFont typeface="+mj-lt"/>
              <a:buAutoNum type="arabicPeriod"/>
              <a:defRPr/>
            </a:pPr>
            <a:r>
              <a:rPr lang="ru-RU" sz="4400" dirty="0" smtClean="0"/>
              <a:t>Заключительный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642938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latin typeface="+mn-lt"/>
              </a:rPr>
              <a:t>1 этап Диагностический</a:t>
            </a:r>
            <a:endParaRPr lang="ru-RU" sz="36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50" y="1935163"/>
          <a:ext cx="8401080" cy="4212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890"/>
                <a:gridCol w="4375593"/>
                <a:gridCol w="2158597"/>
              </a:tblGrid>
              <a:tr h="636541"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</a:t>
                      </a:r>
                      <a:r>
                        <a:rPr lang="ru-RU" baseline="0" dirty="0" smtClean="0"/>
                        <a:t> поведения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Ответственный </a:t>
                      </a:r>
                      <a:endParaRPr lang="ru-RU" dirty="0"/>
                    </a:p>
                  </a:txBody>
                  <a:tcPr/>
                </a:tc>
              </a:tr>
              <a:tr h="3571942">
                <a:tc>
                  <a:txBody>
                    <a:bodyPr/>
                    <a:lstStyle/>
                    <a:p>
                      <a:r>
                        <a:rPr lang="ru-RU" dirty="0" smtClean="0"/>
                        <a:t>Сентябрь </a:t>
                      </a:r>
                    </a:p>
                    <a:p>
                      <a:r>
                        <a:rPr lang="ru-RU" dirty="0" smtClean="0"/>
                        <a:t>(с 1</a:t>
                      </a:r>
                      <a:r>
                        <a:rPr lang="ru-RU" baseline="0" dirty="0" smtClean="0"/>
                        <a:t> по 15 )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Логопедическое</a:t>
                      </a:r>
                      <a:r>
                        <a:rPr lang="ru-RU" baseline="0" dirty="0" smtClean="0"/>
                        <a:t> обследование, сбор анамнестических данных о ребёнке, индивидуальные беседы с родителями, наблюдения за детьми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Учитель-логопед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/>
              <a:t>2 этап </a:t>
            </a:r>
            <a:r>
              <a:rPr lang="ru-RU" sz="3600" dirty="0" smtClean="0">
                <a:latin typeface="+mn-lt"/>
              </a:rPr>
              <a:t>Основной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1800" dirty="0" smtClean="0"/>
              <a:t>(в течение учебного года, ответственный учитель-логопед)</a:t>
            </a:r>
            <a:br>
              <a:rPr lang="ru-RU" sz="1800" dirty="0" smtClean="0"/>
            </a:br>
            <a:r>
              <a:rPr lang="ru-RU" sz="1800" dirty="0" smtClean="0"/>
              <a:t>работа с детьми</a:t>
            </a:r>
            <a:endParaRPr lang="ru-RU" sz="18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571472" y="2000241"/>
          <a:ext cx="8229600" cy="3162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3098"/>
                <a:gridCol w="4286280"/>
                <a:gridCol w="1900222"/>
              </a:tblGrid>
              <a:tr h="71247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СРОКИ</a:t>
                      </a:r>
                      <a:r>
                        <a:rPr lang="ru-RU" sz="1400" baseline="0" dirty="0" smtClean="0"/>
                        <a:t> ПРОВЕДЕНИЯ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ВИД ДЕЯТЕЛЬНОСТИ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ОТВЕТСТВЕННЫЙ</a:t>
                      </a:r>
                      <a:endParaRPr lang="ru-RU" sz="1400" dirty="0"/>
                    </a:p>
                  </a:txBody>
                  <a:tcPr/>
                </a:tc>
              </a:tr>
              <a:tr h="712471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Сентябрь-май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Дидактические игры и упражнения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Учитель-логопед, педагоги</a:t>
                      </a:r>
                      <a:endParaRPr lang="ru-RU" sz="1400" dirty="0"/>
                    </a:p>
                  </a:txBody>
                  <a:tcPr/>
                </a:tc>
              </a:tr>
              <a:tr h="7124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Сентябрь-май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Заполнение «Грамотных тетрадей», оформление коллективного альбома «Моя любимая буква»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Учитель-логопед</a:t>
                      </a:r>
                      <a:endParaRPr lang="ru-RU" sz="1400" dirty="0"/>
                    </a:p>
                  </a:txBody>
                  <a:tcPr/>
                </a:tc>
              </a:tr>
              <a:tr h="100584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Май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Итоговое мероприятие «В гости</a:t>
                      </a:r>
                      <a:r>
                        <a:rPr lang="ru-RU" sz="1400" baseline="0" dirty="0" smtClean="0"/>
                        <a:t> к Азбуке»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Учитель-логопед, педагоги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09572"/>
          </a:xfrm>
        </p:spPr>
        <p:txBody>
          <a:bodyPr/>
          <a:lstStyle/>
          <a:p>
            <a:pPr algn="ctr"/>
            <a:r>
              <a:rPr lang="ru-RU" sz="3600" dirty="0" smtClean="0">
                <a:latin typeface="+mn-lt"/>
              </a:rPr>
              <a:t>Работа с педагогами</a:t>
            </a:r>
            <a:endParaRPr lang="ru-RU" dirty="0">
              <a:latin typeface="+mn-lt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478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7346"/>
                <a:gridCol w="4429156"/>
                <a:gridCol w="204309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Сроки проведения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Вид деятельности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Ответственный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Сентябрь-октябрь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Оформление картотеки дидактических игр на формирование и развитие фонематического слуха детей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Учитель-логопед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октябрь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Консультация «Особенности развития фонематического слуха у детей»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smtClean="0"/>
                        <a:t>Учитель-логопед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ноябрь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Консультация с показом презентации «Игры на развитие чувства ритма у детей подготовительной группы»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smtClean="0"/>
                        <a:t>Учитель-логопед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декабрь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Логопедический</a:t>
                      </a:r>
                      <a:r>
                        <a:rPr lang="ru-RU" sz="1400" baseline="0" dirty="0" smtClean="0"/>
                        <a:t> практикум</a:t>
                      </a:r>
                      <a:r>
                        <a:rPr lang="ru-RU" sz="1400" dirty="0" smtClean="0"/>
                        <a:t> «Звуковой анализ слова»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smtClean="0"/>
                        <a:t>Учитель-логопед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февраль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Семинар-практикум «Уроки фонетики»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smtClean="0"/>
                        <a:t>Учитель-логопед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март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Мастер-класс «Развитие навыка звукобуквенного анализа у</a:t>
                      </a:r>
                      <a:r>
                        <a:rPr lang="ru-RU" sz="1400" baseline="0" dirty="0" smtClean="0"/>
                        <a:t> детей дошкольного возраста»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Учитель-логопед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Апрель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Отчёт учителя-логопеда на педсовете по коррекционной работе с детьми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Учитель-логопед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366696"/>
          </a:xfrm>
        </p:spPr>
        <p:txBody>
          <a:bodyPr/>
          <a:lstStyle/>
          <a:p>
            <a:pPr algn="ctr"/>
            <a:r>
              <a:rPr lang="ru-RU" sz="3600" dirty="0" smtClean="0">
                <a:latin typeface="+mn-lt"/>
              </a:rPr>
              <a:t>Работа с родителями</a:t>
            </a:r>
            <a:endParaRPr lang="ru-RU" sz="3600" dirty="0">
              <a:latin typeface="+mn-lt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4" y="1071546"/>
          <a:ext cx="8879959" cy="552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4805"/>
                <a:gridCol w="5286412"/>
                <a:gridCol w="172874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Сроки проведения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Вид деятельности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Ответственный 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Сентябрь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Анкетирование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Учитель-логопед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Октябрь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Дни открытых дверей,  выступление на родительском собрании «Речевая готовность ребёнка к школе», памятка для родителей «Календарь</a:t>
                      </a:r>
                      <a:r>
                        <a:rPr lang="ru-RU" sz="1400" baseline="0" dirty="0" smtClean="0"/>
                        <a:t> речевого развития дошкольника»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smtClean="0"/>
                        <a:t>Учитель-логопед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Ноябрь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Консультация в папку-передвижку «Фонематический слух</a:t>
                      </a:r>
                      <a:r>
                        <a:rPr lang="ru-RU" sz="1400" baseline="0" dirty="0" smtClean="0"/>
                        <a:t> – основа правильной речи»</a:t>
                      </a:r>
                      <a:r>
                        <a:rPr lang="ru-RU" sz="1400" dirty="0" smtClean="0"/>
                        <a:t>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smtClean="0"/>
                        <a:t>Учитель-логопед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Декабрь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Школа</a:t>
                      </a:r>
                      <a:r>
                        <a:rPr lang="ru-RU" sz="1400" baseline="0" dirty="0" smtClean="0"/>
                        <a:t> речевого развития «Уроки фонетики», памятка для родителей Занимаясь с ребёнком, помните…»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smtClean="0"/>
                        <a:t>Учитель-логопед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Январь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Выступление на родительском собрании «Влияние фонематического слуха на школьное обучение»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smtClean="0"/>
                        <a:t>Учитель-логопед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Февраль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/>
                        <a:t>Консультация в папку-передвижку «Развиваем фонематический слух у дошкольников»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smtClean="0"/>
                        <a:t>Учитель-логопед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Март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Консультация в папку-передвижку «Знакомство детей с буквами»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smtClean="0"/>
                        <a:t>Учитель-логопед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Апрель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Логопедический практикум «Как помочь ребёнку, если он забывает,</a:t>
                      </a:r>
                      <a:r>
                        <a:rPr lang="ru-RU" sz="1400" baseline="0" dirty="0" smtClean="0"/>
                        <a:t> путает, неправильно пишет буквы?»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smtClean="0"/>
                        <a:t>Учитель-логопед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Май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Выступление на итоговом родительском собрании с отчётом о проведённой коррекционной работе: «Наши успехи», фото коллаж  «Мы играем», памятка для родителей «Проверьте на досуге…»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Учитель-логопед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285752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ЛОГОПЕДИЧЕСКИЙ ПРОЕКТ</a:t>
            </a:r>
            <a:r>
              <a:rPr lang="ru-RU" sz="4000" b="1" i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4000" b="1" i="1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4800" b="1" i="1" dirty="0" smtClean="0">
                <a:solidFill>
                  <a:srgbClr val="F04E9B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4800" b="1" i="1" dirty="0" smtClean="0">
                <a:solidFill>
                  <a:srgbClr val="F04E9B"/>
                </a:solidFill>
                <a:latin typeface="+mn-lt"/>
                <a:cs typeface="Times New Roman" pitchFamily="18" charset="0"/>
              </a:rPr>
            </a:br>
            <a:r>
              <a:rPr lang="ru-RU" sz="2800" b="1" i="1" dirty="0" smtClean="0">
                <a:latin typeface="+mn-lt"/>
                <a:cs typeface="Times New Roman" pitchFamily="18" charset="0"/>
              </a:rPr>
              <a:t>Тема:</a:t>
            </a:r>
            <a:r>
              <a:rPr lang="ru-RU" sz="4800" b="1" i="1" dirty="0" smtClean="0">
                <a:latin typeface="+mn-lt"/>
                <a:cs typeface="Times New Roman" pitchFamily="18" charset="0"/>
              </a:rPr>
              <a:t> </a:t>
            </a:r>
            <a:r>
              <a:rPr lang="ru-RU" sz="4400" b="1" i="1" dirty="0" smtClean="0">
                <a:latin typeface="+mn-lt"/>
                <a:cs typeface="Times New Roman" pitchFamily="18" charset="0"/>
              </a:rPr>
              <a:t>«Маленькие грамотеи»</a:t>
            </a:r>
            <a:endParaRPr lang="ru-RU" sz="4800" i="1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3286124"/>
            <a:ext cx="8229600" cy="3038476"/>
          </a:xfrm>
        </p:spPr>
        <p:txBody>
          <a:bodyPr>
            <a:normAutofit/>
          </a:bodyPr>
          <a:lstStyle/>
          <a:p>
            <a:pPr algn="ctr">
              <a:buFont typeface="Wingdings 2" pitchFamily="18" charset="2"/>
              <a:buNone/>
            </a:pPr>
            <a:endParaRPr lang="ru-RU" b="1" dirty="0" smtClean="0">
              <a:solidFill>
                <a:srgbClr val="F04E9B"/>
              </a:solidFill>
              <a:latin typeface="Comic Sans MS" pitchFamily="66" charset="0"/>
            </a:endParaRPr>
          </a:p>
          <a:p>
            <a:pPr algn="ctr">
              <a:buNone/>
            </a:pPr>
            <a:r>
              <a:rPr lang="ru-RU" sz="2400" i="1" dirty="0" smtClean="0"/>
              <a:t>Логопедические игры </a:t>
            </a:r>
          </a:p>
          <a:p>
            <a:pPr algn="ctr">
              <a:buNone/>
            </a:pPr>
            <a:r>
              <a:rPr lang="ru-RU" sz="2400" i="1" dirty="0" smtClean="0"/>
              <a:t>в развитии фонематического слуха </a:t>
            </a:r>
          </a:p>
          <a:p>
            <a:pPr algn="ctr">
              <a:buNone/>
            </a:pPr>
            <a:r>
              <a:rPr lang="ru-RU" sz="2400" i="1" dirty="0" smtClean="0"/>
              <a:t>у детей 6 - 7 лет</a:t>
            </a:r>
            <a:endParaRPr lang="ru-RU" sz="4400" b="1" dirty="0" smtClean="0"/>
          </a:p>
          <a:p>
            <a:pPr algn="ctr">
              <a:buFont typeface="Wingdings 2" pitchFamily="18" charset="2"/>
              <a:buNone/>
            </a:pPr>
            <a:endParaRPr lang="ru-RU" b="1" dirty="0" smtClean="0">
              <a:solidFill>
                <a:srgbClr val="F04E9B"/>
              </a:solidFill>
              <a:latin typeface="Arial" charset="0"/>
            </a:endParaRPr>
          </a:p>
          <a:p>
            <a:pPr algn="ctr">
              <a:buFont typeface="Wingdings 2" pitchFamily="18" charset="2"/>
              <a:buNone/>
            </a:pPr>
            <a:endParaRPr lang="ru-RU" b="1" dirty="0" smtClean="0">
              <a:solidFill>
                <a:srgbClr val="F04E9B"/>
              </a:solidFill>
              <a:latin typeface="Arial" charset="0"/>
            </a:endParaRPr>
          </a:p>
          <a:p>
            <a:pPr algn="ctr">
              <a:buFont typeface="Wingdings 2" pitchFamily="18" charset="2"/>
              <a:buNone/>
            </a:pPr>
            <a:endParaRPr lang="ru-RU" b="1" dirty="0" smtClean="0">
              <a:solidFill>
                <a:srgbClr val="F04E9B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58102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latin typeface="+mn-lt"/>
              </a:rPr>
              <a:t>3 этап Заключительный</a:t>
            </a:r>
            <a:endParaRPr lang="ru-RU" sz="3600" dirty="0"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43063"/>
          <a:ext cx="8229600" cy="17392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4404"/>
                <a:gridCol w="2286016"/>
                <a:gridCol w="2143140"/>
                <a:gridCol w="2686040"/>
              </a:tblGrid>
              <a:tr h="428615">
                <a:tc>
                  <a:txBody>
                    <a:bodyPr/>
                    <a:lstStyle/>
                    <a:p>
                      <a:r>
                        <a:rPr lang="ru-RU" dirty="0" smtClean="0"/>
                        <a:t>Месяц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Для детей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Для педагогов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Для родителей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Апрель-май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Итоговое занятие «В гости к Азбуке», срезы знаний по методике В. И. Яшиной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Анкетирование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Итоговое родительское собрание с видео показом</a:t>
                      </a:r>
                      <a:r>
                        <a:rPr lang="ru-RU" sz="1600" baseline="0" dirty="0" smtClean="0"/>
                        <a:t> «Наши успехи»</a:t>
                      </a:r>
                      <a:r>
                        <a:rPr lang="ru-RU" sz="1600" dirty="0" smtClean="0"/>
                        <a:t>,</a:t>
                      </a:r>
                      <a:r>
                        <a:rPr lang="ru-RU" sz="1600" baseline="0" dirty="0" smtClean="0"/>
                        <a:t> фото коллаж «Мы играем», анкетирование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2000264"/>
          </a:xfrm>
        </p:spPr>
        <p:txBody>
          <a:bodyPr/>
          <a:lstStyle/>
          <a:p>
            <a:pPr algn="ctr"/>
            <a:r>
              <a:rPr lang="ru-RU" sz="1100" dirty="0" smtClean="0">
                <a:latin typeface="+mn-lt"/>
              </a:rPr>
              <a:t/>
            </a:r>
            <a:br>
              <a:rPr lang="ru-RU" sz="1100" dirty="0" smtClean="0">
                <a:latin typeface="+mn-lt"/>
              </a:rPr>
            </a:br>
            <a:r>
              <a:rPr lang="ru-RU" sz="1100" dirty="0" smtClean="0">
                <a:latin typeface="+mn-lt"/>
              </a:rPr>
              <a:t/>
            </a:r>
            <a:br>
              <a:rPr lang="ru-RU" sz="1100" dirty="0" smtClean="0">
                <a:latin typeface="+mn-lt"/>
              </a:rPr>
            </a:br>
            <a:r>
              <a:rPr lang="ru-RU" sz="1100" dirty="0" smtClean="0">
                <a:latin typeface="+mn-lt"/>
              </a:rPr>
              <a:t/>
            </a:r>
            <a:br>
              <a:rPr lang="ru-RU" sz="1100" dirty="0" smtClean="0">
                <a:latin typeface="+mn-lt"/>
              </a:rPr>
            </a:br>
            <a:r>
              <a:rPr lang="ru-RU" sz="1100" dirty="0" smtClean="0">
                <a:latin typeface="+mn-lt"/>
              </a:rPr>
              <a:t/>
            </a:r>
            <a:br>
              <a:rPr lang="ru-RU" sz="1100" dirty="0" smtClean="0">
                <a:latin typeface="+mn-lt"/>
              </a:rPr>
            </a:br>
            <a:r>
              <a:rPr lang="ru-RU" sz="1100" dirty="0" smtClean="0">
                <a:latin typeface="+mn-lt"/>
              </a:rPr>
              <a:t/>
            </a:r>
            <a:br>
              <a:rPr lang="ru-RU" sz="1100" dirty="0" smtClean="0">
                <a:latin typeface="+mn-lt"/>
              </a:rPr>
            </a:br>
            <a:r>
              <a:rPr lang="ru-RU" sz="1100" dirty="0" smtClean="0">
                <a:latin typeface="+mn-lt"/>
              </a:rPr>
              <a:t/>
            </a:r>
            <a:br>
              <a:rPr lang="ru-RU" sz="1100" dirty="0" smtClean="0">
                <a:latin typeface="+mn-lt"/>
              </a:rPr>
            </a:br>
            <a:r>
              <a:rPr lang="ru-RU" sz="1100" dirty="0" smtClean="0">
                <a:latin typeface="+mn-lt"/>
              </a:rPr>
              <a:t/>
            </a:r>
            <a:br>
              <a:rPr lang="ru-RU" sz="1100" dirty="0" smtClean="0">
                <a:latin typeface="+mn-lt"/>
              </a:rPr>
            </a:br>
            <a:r>
              <a:rPr lang="ru-RU" sz="1100" dirty="0" smtClean="0">
                <a:latin typeface="+mn-lt"/>
              </a:rPr>
              <a:t/>
            </a:r>
            <a:br>
              <a:rPr lang="ru-RU" sz="1100" dirty="0" smtClean="0">
                <a:latin typeface="+mn-lt"/>
              </a:rPr>
            </a:br>
            <a:r>
              <a:rPr lang="ru-RU" sz="1100" dirty="0" smtClean="0">
                <a:latin typeface="+mn-lt"/>
              </a:rPr>
              <a:t/>
            </a:r>
            <a:br>
              <a:rPr lang="ru-RU" sz="1100" dirty="0" smtClean="0">
                <a:latin typeface="+mn-lt"/>
              </a:rPr>
            </a:br>
            <a:r>
              <a:rPr lang="ru-RU" sz="1100" dirty="0" smtClean="0">
                <a:latin typeface="+mn-lt"/>
              </a:rPr>
              <a:t/>
            </a:r>
            <a:br>
              <a:rPr lang="ru-RU" sz="1100" dirty="0" smtClean="0">
                <a:latin typeface="+mn-lt"/>
              </a:rPr>
            </a:br>
            <a:r>
              <a:rPr lang="ru-RU" sz="1100" dirty="0" smtClean="0">
                <a:latin typeface="+mn-lt"/>
              </a:rPr>
              <a:t/>
            </a:r>
            <a:br>
              <a:rPr lang="ru-RU" sz="1100" dirty="0" smtClean="0">
                <a:latin typeface="+mn-lt"/>
              </a:rPr>
            </a:br>
            <a:r>
              <a:rPr lang="ru-RU" sz="1100" dirty="0" smtClean="0">
                <a:latin typeface="+mn-lt"/>
              </a:rPr>
              <a:t/>
            </a:r>
            <a:br>
              <a:rPr lang="ru-RU" sz="1100" dirty="0" smtClean="0">
                <a:latin typeface="+mn-lt"/>
              </a:rPr>
            </a:br>
            <a:r>
              <a:rPr lang="ru-RU" sz="1100" dirty="0" smtClean="0">
                <a:latin typeface="+mn-lt"/>
              </a:rPr>
              <a:t/>
            </a:r>
            <a:br>
              <a:rPr lang="ru-RU" sz="1100" dirty="0" smtClean="0">
                <a:latin typeface="+mn-lt"/>
              </a:rPr>
            </a:br>
            <a:r>
              <a:rPr lang="ru-RU" sz="1100" dirty="0" smtClean="0">
                <a:latin typeface="+mn-lt"/>
              </a:rPr>
              <a:t/>
            </a:r>
            <a:br>
              <a:rPr lang="ru-RU" sz="1100" dirty="0" smtClean="0">
                <a:latin typeface="+mn-lt"/>
              </a:rPr>
            </a:br>
            <a:r>
              <a:rPr lang="ru-RU" sz="1100" dirty="0" smtClean="0">
                <a:latin typeface="+mn-lt"/>
              </a:rPr>
              <a:t/>
            </a:r>
            <a:br>
              <a:rPr lang="ru-RU" sz="1100" dirty="0" smtClean="0">
                <a:latin typeface="+mn-lt"/>
              </a:rPr>
            </a:br>
            <a:r>
              <a:rPr lang="ru-RU" sz="1100" dirty="0" smtClean="0">
                <a:latin typeface="+mn-lt"/>
              </a:rPr>
              <a:t/>
            </a:r>
            <a:br>
              <a:rPr lang="ru-RU" sz="1100" dirty="0" smtClean="0">
                <a:latin typeface="+mn-lt"/>
              </a:rPr>
            </a:br>
            <a:r>
              <a:rPr lang="ru-RU" sz="1100" dirty="0" smtClean="0">
                <a:latin typeface="+mn-lt"/>
              </a:rPr>
              <a:t/>
            </a:r>
            <a:br>
              <a:rPr lang="ru-RU" sz="1100" dirty="0" smtClean="0">
                <a:latin typeface="+mn-lt"/>
              </a:rPr>
            </a:br>
            <a:r>
              <a:rPr lang="ru-RU" sz="1800" dirty="0" smtClean="0">
                <a:latin typeface="+mn-lt"/>
              </a:rPr>
              <a:t>Результаты работы</a:t>
            </a:r>
            <a:r>
              <a:rPr lang="ru-RU" sz="1100" dirty="0" smtClean="0">
                <a:latin typeface="+mn-lt"/>
              </a:rPr>
              <a:t/>
            </a:r>
            <a:br>
              <a:rPr lang="ru-RU" sz="1100" dirty="0" smtClean="0">
                <a:latin typeface="+mn-lt"/>
              </a:rPr>
            </a:br>
            <a:r>
              <a:rPr lang="ru-RU" sz="1800" dirty="0" smtClean="0"/>
              <a:t>Проведённый анализ изучения уровня речевой подготовки детей к обучению в школе по разделу изучения уровня практического осознания элементов языка показал следующие результаты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3600" dirty="0">
              <a:latin typeface="+mn-lt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168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6097"/>
                <a:gridCol w="1487103"/>
                <a:gridCol w="1371600"/>
                <a:gridCol w="1371600"/>
                <a:gridCol w="1414482"/>
                <a:gridCol w="132871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звукопроизношение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Звукобуквенный анализ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Слоговой анализ и синтез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Нарушение на начало года</a:t>
                      </a:r>
                      <a:r>
                        <a:rPr lang="ru-RU" sz="1600" dirty="0" smtClean="0"/>
                        <a:t> 100%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На конец года отмечены положительные результаты  </a:t>
                      </a:r>
                      <a:r>
                        <a:rPr lang="ru-RU" sz="1600" dirty="0" smtClean="0"/>
                        <a:t>85%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Нарушение</a:t>
                      </a:r>
                      <a:r>
                        <a:rPr lang="ru-RU" sz="1600" baseline="0" dirty="0" smtClean="0">
                          <a:solidFill>
                            <a:srgbClr val="FF0000"/>
                          </a:solidFill>
                        </a:rPr>
                        <a:t> на начало года</a:t>
                      </a:r>
                      <a:r>
                        <a:rPr lang="ru-RU" sz="1600" baseline="0" dirty="0" smtClean="0"/>
                        <a:t> 100%</a:t>
                      </a:r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На конец года отмечены положительные результаты 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78%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FF0000"/>
                          </a:solidFill>
                        </a:rPr>
                        <a:t>Нарушение на начало года</a:t>
                      </a:r>
                      <a:r>
                        <a:rPr lang="ru-RU" sz="1600" dirty="0" smtClean="0"/>
                        <a:t> 100%</a:t>
                      </a:r>
                    </a:p>
                    <a:p>
                      <a:endParaRPr lang="ru-RU" sz="16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rgbClr val="FF0000"/>
                          </a:solidFill>
                        </a:rPr>
                        <a:t>На конец года отмечены положительные результаты </a:t>
                      </a: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95%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900"/>
          </a:xfrm>
        </p:spPr>
        <p:txBody>
          <a:bodyPr/>
          <a:lstStyle/>
          <a:p>
            <a:pPr algn="ctr"/>
            <a:r>
              <a:rPr lang="ru-RU" sz="3600" smtClean="0"/>
              <a:t>Литература</a:t>
            </a:r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457200" y="1714489"/>
            <a:ext cx="8229600" cy="4857784"/>
          </a:xfrm>
        </p:spPr>
        <p:txBody>
          <a:bodyPr/>
          <a:lstStyle/>
          <a:p>
            <a:pPr marL="514350" indent="-514350">
              <a:buFont typeface="Calibri" pitchFamily="34" charset="0"/>
              <a:buAutoNum type="arabicPeriod"/>
            </a:pPr>
            <a:r>
              <a:rPr lang="ru-RU" sz="1600" dirty="0" smtClean="0"/>
              <a:t>Алтухова Н. Г. Звуковая мозаика –СПБ: Детство-Пресс, 2000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z="1600" dirty="0" smtClean="0"/>
              <a:t>Бондаренко В. И. Дидактические игры в детском саду, М: Просвещение, 1991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z="1600" dirty="0" err="1" smtClean="0"/>
              <a:t>Бугрименко</a:t>
            </a:r>
            <a:r>
              <a:rPr lang="ru-RU" sz="1600" dirty="0" smtClean="0"/>
              <a:t> Е. И., </a:t>
            </a:r>
            <a:r>
              <a:rPr lang="ru-RU" sz="1600" dirty="0" err="1" smtClean="0"/>
              <a:t>Цукерман</a:t>
            </a:r>
            <a:r>
              <a:rPr lang="ru-RU" sz="1600" dirty="0" smtClean="0"/>
              <a:t> Г. А. </a:t>
            </a:r>
            <a:r>
              <a:rPr lang="ru-RU" sz="1600" dirty="0" err="1" smtClean="0"/>
              <a:t>Уимся</a:t>
            </a:r>
            <a:r>
              <a:rPr lang="ru-RU" sz="1600" dirty="0" smtClean="0"/>
              <a:t> читать и писать, М: Знание, 1994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z="1600" dirty="0" smtClean="0"/>
              <a:t>Васильева  С. А., Соколова Н. В. Логопедические игры для дошкольников-М: Школа-Пресс, 1999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z="1600" dirty="0" smtClean="0"/>
              <a:t>Выгодская И.Г. Берковская Н. В., </a:t>
            </a:r>
            <a:r>
              <a:rPr lang="ru-RU" sz="1600" dirty="0" err="1" smtClean="0"/>
              <a:t>Звукоград</a:t>
            </a:r>
            <a:r>
              <a:rPr lang="ru-RU" sz="1600" dirty="0" smtClean="0"/>
              <a:t>, </a:t>
            </a:r>
            <a:r>
              <a:rPr lang="ru-RU" sz="1600" dirty="0" err="1" smtClean="0"/>
              <a:t>Буквоград</a:t>
            </a:r>
            <a:r>
              <a:rPr lang="ru-RU" sz="1600" dirty="0" smtClean="0"/>
              <a:t>, </a:t>
            </a:r>
            <a:r>
              <a:rPr lang="ru-RU" sz="1600" dirty="0" err="1" smtClean="0"/>
              <a:t>Златоустия</a:t>
            </a:r>
            <a:r>
              <a:rPr lang="ru-RU" sz="1600" dirty="0" smtClean="0"/>
              <a:t> М: </a:t>
            </a:r>
            <a:r>
              <a:rPr lang="ru-RU" sz="1600" dirty="0" err="1" smtClean="0"/>
              <a:t>Линка-Пресс</a:t>
            </a:r>
            <a:r>
              <a:rPr lang="ru-RU" sz="1600" dirty="0" smtClean="0"/>
              <a:t>, 1999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z="1600" dirty="0" err="1" smtClean="0"/>
              <a:t>Медникова</a:t>
            </a:r>
            <a:r>
              <a:rPr lang="ru-RU" sz="1600" dirty="0" smtClean="0"/>
              <a:t> Л. С., К проблеме развития ритмической способности дошкольников с интеллектуальной недостаточностью//Дефектология-2001г.№6 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z="1600" dirty="0" smtClean="0"/>
              <a:t>Спецкурс: «Обучение дошкольников грамоте»/ </a:t>
            </a:r>
            <a:r>
              <a:rPr lang="ru-RU" sz="1600" dirty="0" err="1" smtClean="0"/>
              <a:t>Журова</a:t>
            </a:r>
            <a:r>
              <a:rPr lang="ru-RU" sz="1600" dirty="0" smtClean="0"/>
              <a:t> Л.Е., </a:t>
            </a:r>
            <a:r>
              <a:rPr lang="ru-RU" sz="1600" dirty="0" err="1" smtClean="0"/>
              <a:t>Варенцова</a:t>
            </a:r>
            <a:r>
              <a:rPr lang="ru-RU" sz="1600" dirty="0" smtClean="0"/>
              <a:t> Н. С. и др. Под редакцией Дуровой Н. В. –М: А.П.О., 1994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z="1600" dirty="0" err="1" smtClean="0"/>
              <a:t>Швайко</a:t>
            </a:r>
            <a:r>
              <a:rPr lang="ru-RU" sz="1600" dirty="0" smtClean="0"/>
              <a:t> Г. С. Игры и игровые упражнения для развития речи: Книга для воспитателей детского сада: Из опыта работы. Под редакцией Гербовой В. В-2-е издание </a:t>
            </a:r>
            <a:r>
              <a:rPr lang="ru-RU" sz="1600" dirty="0" err="1" smtClean="0"/>
              <a:t>испр</a:t>
            </a:r>
            <a:r>
              <a:rPr lang="ru-RU" sz="1600" dirty="0" smtClean="0"/>
              <a:t>.- М: Просвещение, 1998</a:t>
            </a:r>
          </a:p>
          <a:p>
            <a:pPr marL="514350" indent="-514350">
              <a:buFont typeface="Calibri" pitchFamily="34" charset="0"/>
              <a:buAutoNum type="arabicPeriod"/>
            </a:pPr>
            <a:r>
              <a:rPr lang="ru-RU" sz="1600" dirty="0" smtClean="0"/>
              <a:t>Яшина В. И. Изучение уровня речевой готовности детей к обучению в школе/ Спецкурс: Диагностика готовности детей к обучению в школе. М.: Ассоциация «Профессиональное образование» 1994</a:t>
            </a:r>
          </a:p>
          <a:p>
            <a:pPr marL="514350" indent="-514350">
              <a:buFont typeface="Calibri" pitchFamily="34" charset="0"/>
              <a:buAutoNum type="arabicPeriod"/>
            </a:pP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1"/>
            <a:ext cx="8229600" cy="36669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latin typeface="+mn-lt"/>
              </a:rPr>
              <a:t>Приложение </a:t>
            </a:r>
            <a:endParaRPr lang="ru-RU" sz="3600" dirty="0">
              <a:latin typeface="+mn-lt"/>
            </a:endParaRPr>
          </a:p>
        </p:txBody>
      </p:sp>
      <p:sp>
        <p:nvSpPr>
          <p:cNvPr id="30722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5286412"/>
          </a:xfrm>
        </p:spPr>
        <p:txBody>
          <a:bodyPr/>
          <a:lstStyle/>
          <a:p>
            <a:pPr marL="514350" indent="-514350" algn="just">
              <a:buFont typeface="+mj-lt"/>
              <a:buAutoNum type="arabicPeriod"/>
            </a:pPr>
            <a:r>
              <a:rPr lang="ru-RU" sz="1800" dirty="0" smtClean="0"/>
              <a:t>Анкеты для родителей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800" dirty="0" smtClean="0"/>
              <a:t>Таблица обследования фонематической стороны речи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800" dirty="0" smtClean="0"/>
              <a:t>Перспективный план дидактических игр по развитию фонематических процессов у детей 6-7 лет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800" dirty="0" smtClean="0"/>
              <a:t>Картотека дидактических игр по развитию фонематических процессов у детей 6-7 лет для воспитателей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800" dirty="0" smtClean="0"/>
              <a:t>Мастер-класс для педагогов и родителей с показом презентации «Развитие навыка звукобуквенного анализа слов у детей старшего дошкольного возраста»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800" dirty="0" smtClean="0"/>
              <a:t>Консультации «Знакомство детей с буквами», «Влияние фонематического слуха на школьное обучение»</a:t>
            </a:r>
          </a:p>
          <a:p>
            <a:pPr marL="539750" indent="-539750" algn="just">
              <a:buFont typeface="+mj-lt"/>
              <a:buAutoNum type="arabicPeriod"/>
            </a:pPr>
            <a:r>
              <a:rPr lang="ru-RU" sz="1800" dirty="0" smtClean="0"/>
              <a:t>Презентация игр  «Игры на развитие чувства ритма у детей       подготовительной группы»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800" dirty="0" smtClean="0"/>
              <a:t>Школа речевого развития «Уроки фонетики»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800" dirty="0" smtClean="0"/>
              <a:t>Коллективный альбом «Моя любимая буква»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1800" dirty="0" smtClean="0"/>
              <a:t>«Грамотная тетрадь» (индивидуальные тетради детей)</a:t>
            </a:r>
          </a:p>
          <a:p>
            <a:pPr marL="514350" indent="-514350" algn="just">
              <a:buFont typeface="+mj-lt"/>
              <a:buAutoNum type="arabicPeriod"/>
            </a:pPr>
            <a:endParaRPr lang="ru-RU" sz="1800" dirty="0" smtClean="0"/>
          </a:p>
          <a:p>
            <a:pPr marL="514350" indent="-514350">
              <a:buFont typeface="+mj-lt"/>
              <a:buAutoNum type="arabicPeriod"/>
            </a:pPr>
            <a:endParaRPr 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/>
          <a:lstStyle/>
          <a:p>
            <a:pPr algn="ctr"/>
            <a:r>
              <a:rPr lang="ru-RU" sz="3600" dirty="0" smtClean="0">
                <a:latin typeface="+mn-lt"/>
              </a:rPr>
              <a:t>Работа с детьми</a:t>
            </a:r>
            <a:endParaRPr lang="ru-RU" sz="36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Различаем звуки по звонкости-глухости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ru-RU" dirty="0" smtClean="0"/>
              <a:t>Игра «Удочка»</a:t>
            </a:r>
            <a:endParaRPr lang="ru-RU" dirty="0"/>
          </a:p>
        </p:txBody>
      </p:sp>
      <p:pic>
        <p:nvPicPr>
          <p:cNvPr id="1026" name="Picture 2" descr="C:\Documents and Settings\Оля\Рабочий стол\атттестац\предм разв среа светляч\page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4037" y="2514600"/>
            <a:ext cx="3846513" cy="3846513"/>
          </a:xfrm>
          <a:prstGeom prst="rect">
            <a:avLst/>
          </a:prstGeom>
          <a:noFill/>
        </p:spPr>
      </p:pic>
      <p:pic>
        <p:nvPicPr>
          <p:cNvPr id="1027" name="Picture 3" descr="C:\Documents and Settings\Оля\Рабочий стол\атттестац\предм разв среа светляч\SDC19814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2500306"/>
            <a:ext cx="3971924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latin typeface="+mn-lt"/>
              </a:rPr>
              <a:t>Игры на формирование звукового анализа</a:t>
            </a:r>
            <a:endParaRPr lang="ru-RU" sz="40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Сказка «Репка» </a:t>
            </a:r>
          </a:p>
          <a:p>
            <a:pPr algn="ctr"/>
            <a:r>
              <a:rPr lang="ru-RU" sz="1100" dirty="0" smtClean="0"/>
              <a:t>(определение порядкового ряда)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Звуковой анализ </a:t>
            </a:r>
          </a:p>
          <a:p>
            <a:endParaRPr lang="ru-RU" dirty="0"/>
          </a:p>
        </p:txBody>
      </p:sp>
      <p:pic>
        <p:nvPicPr>
          <p:cNvPr id="9" name="Picture 2" descr="C:\Documents and Settings\Оля\Рабочий стол\атттестац\предм разв среа светляч\SDC10129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5025" y="2922191"/>
            <a:ext cx="4041775" cy="3031331"/>
          </a:xfrm>
          <a:prstGeom prst="rect">
            <a:avLst/>
          </a:prstGeom>
          <a:noFill/>
        </p:spPr>
      </p:pic>
      <p:pic>
        <p:nvPicPr>
          <p:cNvPr id="3075" name="Picture 3" descr="C:\Documents and Settings\Оля\Рабочий стол\атттестац\предм разв среа светляч\SDC10022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" y="2922786"/>
            <a:ext cx="4040188" cy="30301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581772"/>
          </a:xfrm>
        </p:spPr>
        <p:txBody>
          <a:bodyPr/>
          <a:lstStyle/>
          <a:p>
            <a:pPr algn="ctr"/>
            <a:r>
              <a:rPr lang="ru-RU" sz="4800" dirty="0" smtClean="0">
                <a:latin typeface="Comic Sans MS" pitchFamily="66" charset="0"/>
              </a:rPr>
              <a:t/>
            </a:r>
            <a:br>
              <a:rPr lang="ru-RU" sz="4800" dirty="0" smtClean="0">
                <a:latin typeface="Comic Sans MS" pitchFamily="66" charset="0"/>
              </a:rPr>
            </a:br>
            <a:r>
              <a:rPr lang="ru-RU" sz="3600" dirty="0" smtClean="0">
                <a:latin typeface="+mn-lt"/>
              </a:rPr>
              <a:t>Моя любимая буква</a:t>
            </a:r>
            <a:endParaRPr lang="ru-RU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14876" y="1928802"/>
            <a:ext cx="4041775" cy="654843"/>
          </a:xfrm>
        </p:spPr>
        <p:txBody>
          <a:bodyPr/>
          <a:lstStyle/>
          <a:p>
            <a:pPr algn="ctr"/>
            <a:r>
              <a:rPr lang="ru-RU" dirty="0" smtClean="0"/>
              <a:t>Буквы из камешков и шнурков</a:t>
            </a:r>
            <a:endParaRPr lang="ru-RU" dirty="0"/>
          </a:p>
        </p:txBody>
      </p:sp>
      <p:pic>
        <p:nvPicPr>
          <p:cNvPr id="6146" name="Picture 2" descr="C:\Documents and Settings\Оля\Рабочий стол\мой проект\фото\IMG_3463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1214422"/>
            <a:ext cx="4286280" cy="3429023"/>
          </a:xfrm>
          <a:prstGeom prst="rect">
            <a:avLst/>
          </a:prstGeom>
          <a:noFill/>
        </p:spPr>
      </p:pic>
      <p:pic>
        <p:nvPicPr>
          <p:cNvPr id="6147" name="Picture 3" descr="C:\Documents and Settings\Оля\Рабочий стол\мой проект\фото\IMG_3465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29190" y="3143248"/>
            <a:ext cx="4071966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Оля\Рабочий стол\мой проект\фото\IMG_346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2844" y="1000108"/>
            <a:ext cx="4252914" cy="4000528"/>
          </a:xfrm>
          <a:prstGeom prst="rect">
            <a:avLst/>
          </a:prstGeom>
          <a:noFill/>
        </p:spPr>
      </p:pic>
      <p:pic>
        <p:nvPicPr>
          <p:cNvPr id="6" name="Picture 2" descr="C:\Documents and Settings\Оля\Рабочий стол\мой проект\фото\IMG_346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43438" y="2857496"/>
            <a:ext cx="4181476" cy="35496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85818"/>
          </a:xfrm>
        </p:spPr>
        <p:txBody>
          <a:bodyPr/>
          <a:lstStyle/>
          <a:p>
            <a:pPr algn="ctr"/>
            <a:r>
              <a:rPr lang="ru-RU" sz="3600" dirty="0" smtClean="0">
                <a:latin typeface="+mn-lt"/>
              </a:rPr>
              <a:t>Детский продукт  проекта</a:t>
            </a:r>
            <a:endParaRPr lang="ru-RU" sz="36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430744"/>
          </a:xfrm>
        </p:spPr>
        <p:txBody>
          <a:bodyPr/>
          <a:lstStyle/>
          <a:p>
            <a:r>
              <a:rPr lang="ru-RU" sz="1600" dirty="0" smtClean="0"/>
              <a:t>Индивидуальные тетради детей</a:t>
            </a:r>
            <a:endParaRPr lang="ru-RU" sz="16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426235"/>
          </a:xfrm>
        </p:spPr>
        <p:txBody>
          <a:bodyPr/>
          <a:lstStyle/>
          <a:p>
            <a:pPr algn="ctr"/>
            <a:r>
              <a:rPr lang="ru-RU" sz="1600" dirty="0" smtClean="0"/>
              <a:t>Коллективный альбом «Моя любимая буква»</a:t>
            </a:r>
            <a:endParaRPr lang="ru-RU" sz="1600" dirty="0"/>
          </a:p>
        </p:txBody>
      </p:sp>
      <p:pic>
        <p:nvPicPr>
          <p:cNvPr id="1054" name="Picture 30" descr="C:\Documents and Settings\Оля\Рабочий стол\мой проект\Новая папка\SDC10400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20" y="2214554"/>
            <a:ext cx="4000528" cy="4429156"/>
          </a:xfrm>
          <a:prstGeom prst="rect">
            <a:avLst/>
          </a:prstGeom>
          <a:noFill/>
        </p:spPr>
      </p:pic>
      <p:pic>
        <p:nvPicPr>
          <p:cNvPr id="1055" name="Picture 31" descr="C:\Documents and Settings\Оля\Рабочий стол\мой проект\Новая папка\альбом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69824" y="2514600"/>
            <a:ext cx="2792176" cy="3846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/>
          <a:lstStyle/>
          <a:p>
            <a:pPr algn="ctr"/>
            <a:r>
              <a:rPr lang="ru-RU" sz="4400" dirty="0" smtClean="0">
                <a:latin typeface="+mn-lt"/>
              </a:rPr>
              <a:t>Работа с педагогами</a:t>
            </a:r>
            <a:endParaRPr lang="ru-RU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endParaRPr lang="ru-RU" sz="1200" dirty="0" smtClean="0"/>
          </a:p>
          <a:p>
            <a:pPr algn="ctr"/>
            <a:endParaRPr lang="ru-RU" sz="1200" dirty="0" smtClean="0"/>
          </a:p>
          <a:p>
            <a:pPr algn="ctr"/>
            <a:r>
              <a:rPr lang="ru-RU" sz="1200" dirty="0" smtClean="0"/>
              <a:t>Мастер-класс «Методика развития навыка </a:t>
            </a:r>
          </a:p>
          <a:p>
            <a:pPr algn="ctr"/>
            <a:r>
              <a:rPr lang="ru-RU" sz="1200" dirty="0" err="1" smtClean="0"/>
              <a:t>звуко-буквенного</a:t>
            </a:r>
            <a:r>
              <a:rPr lang="ru-RU" sz="1200" dirty="0" smtClean="0"/>
              <a:t> анализа у детей старшего дошкольного возраста»</a:t>
            </a:r>
            <a:endParaRPr lang="ru-RU" sz="1800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2050" name="Picture 2" descr="C:\Documents and Settings\Оля\Рабочий стол\мой проект\фото\DSC0399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7200" y="2643183"/>
            <a:ext cx="4040188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latin typeface="+mn-lt"/>
              </a:rPr>
              <a:t>МАЛЕНЬКИЕ ГРАМОТЕИ</a:t>
            </a:r>
            <a:endParaRPr lang="ru-RU" sz="4800" dirty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57620" y="528638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buFont typeface="Wingdings 2" pitchFamily="18" charset="2"/>
              <a:buNone/>
            </a:pPr>
            <a:r>
              <a:rPr lang="ru-RU" b="1" dirty="0" smtClean="0">
                <a:solidFill>
                  <a:srgbClr val="F04E9B"/>
                </a:solidFill>
                <a:latin typeface="+mn-lt"/>
              </a:rPr>
              <a:t>Практико-ориентированный проект</a:t>
            </a:r>
          </a:p>
          <a:p>
            <a:pPr algn="r">
              <a:buFont typeface="Wingdings 2" pitchFamily="18" charset="2"/>
              <a:buNone/>
            </a:pPr>
            <a:r>
              <a:rPr lang="ru-RU" b="1" dirty="0" smtClean="0">
                <a:solidFill>
                  <a:srgbClr val="F04E9B"/>
                </a:solidFill>
                <a:latin typeface="+mn-lt"/>
              </a:rPr>
              <a:t>учителя-логопеда </a:t>
            </a:r>
            <a:r>
              <a:rPr lang="ru-RU" b="1" dirty="0" err="1" smtClean="0">
                <a:solidFill>
                  <a:srgbClr val="F04E9B"/>
                </a:solidFill>
                <a:latin typeface="+mn-lt"/>
              </a:rPr>
              <a:t>Каравановой</a:t>
            </a:r>
            <a:r>
              <a:rPr lang="ru-RU" b="1" dirty="0" smtClean="0">
                <a:solidFill>
                  <a:srgbClr val="F04E9B"/>
                </a:solidFill>
                <a:latin typeface="+mn-lt"/>
              </a:rPr>
              <a:t> Ирины Анатольевны</a:t>
            </a:r>
          </a:p>
        </p:txBody>
      </p:sp>
      <p:pic>
        <p:nvPicPr>
          <p:cNvPr id="1026" name="Picture 2" descr="C:\Documents and Settings\Оля\Рабочий стол\фото собрание\SDC1025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43042" y="1857364"/>
            <a:ext cx="5357850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214446"/>
          </a:xfrm>
        </p:spPr>
        <p:txBody>
          <a:bodyPr/>
          <a:lstStyle/>
          <a:p>
            <a:pPr algn="ctr"/>
            <a:r>
              <a:rPr lang="ru-RU" sz="4000" dirty="0" smtClean="0">
                <a:latin typeface="Comic Sans MS" pitchFamily="66" charset="0"/>
              </a:rPr>
              <a:t>Работа с родителями</a:t>
            </a:r>
            <a:endParaRPr lang="ru-RU" sz="4400" dirty="0">
              <a:latin typeface="Comic Sans MS" pitchFamily="66" charset="0"/>
            </a:endParaRPr>
          </a:p>
        </p:txBody>
      </p:sp>
      <p:pic>
        <p:nvPicPr>
          <p:cNvPr id="3074" name="Picture 2" descr="C:\Documents and Settings\Оля\Рабочий стол\мой проект\фото\семинар логопеда\DSC0410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571612"/>
            <a:ext cx="4038600" cy="3214710"/>
          </a:xfrm>
          <a:prstGeom prst="rect">
            <a:avLst/>
          </a:prstGeom>
          <a:noFill/>
        </p:spPr>
      </p:pic>
      <p:pic>
        <p:nvPicPr>
          <p:cNvPr id="3076" name="Picture 4" descr="C:\Documents and Settings\Оля\Рабочий стол\мой проект\фото\семинар логопеда\DSC0411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571868" y="3214686"/>
            <a:ext cx="5031587" cy="32115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/>
          <a:lstStyle/>
          <a:p>
            <a:pPr algn="ctr"/>
            <a:r>
              <a:rPr lang="ru-RU" sz="2800" dirty="0" smtClean="0">
                <a:latin typeface="+mn-lt"/>
              </a:rPr>
              <a:t>Логопедический </a:t>
            </a:r>
            <a:br>
              <a:rPr lang="ru-RU" sz="2800" dirty="0" smtClean="0">
                <a:latin typeface="+mn-lt"/>
              </a:rPr>
            </a:br>
            <a:r>
              <a:rPr lang="ru-RU" sz="2800" dirty="0" smtClean="0">
                <a:latin typeface="+mn-lt"/>
              </a:rPr>
              <a:t>практикум с родителями</a:t>
            </a:r>
            <a:endParaRPr lang="ru-RU" sz="28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000628" y="1859757"/>
            <a:ext cx="3686172" cy="654843"/>
          </a:xfrm>
        </p:spPr>
        <p:txBody>
          <a:bodyPr/>
          <a:lstStyle/>
          <a:p>
            <a:pPr algn="ctr"/>
            <a:r>
              <a:rPr lang="ru-RU" sz="1800" dirty="0" smtClean="0"/>
              <a:t>Как правильно выполнять артикуляционную гимнастику</a:t>
            </a:r>
            <a:endParaRPr lang="ru-RU" sz="1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5122" name="Picture 2" descr="C:\Documents and Settings\Оля\Рабочий стол\мой проект\фото\семинар логопеда\DSC04111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7158" y="1643050"/>
            <a:ext cx="4071966" cy="2928958"/>
          </a:xfrm>
          <a:prstGeom prst="rect">
            <a:avLst/>
          </a:prstGeom>
          <a:noFill/>
        </p:spPr>
      </p:pic>
      <p:pic>
        <p:nvPicPr>
          <p:cNvPr id="7" name="Picture 2" descr="C:\Documents and Settings\Оля\Рабочий стол\мой проект\фото\семинар логопеда\DSC0410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57620" y="3500438"/>
            <a:ext cx="4857784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000" dirty="0" smtClean="0">
                <a:solidFill>
                  <a:schemeClr val="tx2"/>
                </a:solidFill>
              </a:rPr>
              <a:t>Спасибо</a:t>
            </a:r>
          </a:p>
          <a:p>
            <a:pPr algn="ctr">
              <a:buNone/>
            </a:pPr>
            <a:r>
              <a:rPr lang="ru-RU" sz="6000" dirty="0" smtClean="0">
                <a:solidFill>
                  <a:schemeClr val="tx2"/>
                </a:solidFill>
              </a:rPr>
              <a:t> за </a:t>
            </a:r>
          </a:p>
          <a:p>
            <a:pPr algn="ctr">
              <a:buNone/>
            </a:pPr>
            <a:r>
              <a:rPr lang="ru-RU" sz="6000" dirty="0" smtClean="0">
                <a:solidFill>
                  <a:schemeClr val="tx2"/>
                </a:solidFill>
              </a:rPr>
              <a:t>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14414" y="1071546"/>
            <a:ext cx="6930000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29600" cy="71437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latin typeface="+mn-lt"/>
              </a:rPr>
              <a:t>Актуальность проекта</a:t>
            </a:r>
            <a:endParaRPr lang="ru-RU" sz="3600" dirty="0">
              <a:latin typeface="+mn-lt"/>
            </a:endParaRP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500063" y="857232"/>
            <a:ext cx="8229600" cy="5857915"/>
          </a:xfrm>
        </p:spPr>
        <p:txBody>
          <a:bodyPr/>
          <a:lstStyle/>
          <a:p>
            <a:pPr algn="just">
              <a:buNone/>
            </a:pPr>
            <a:r>
              <a:rPr lang="ru-RU" sz="1400" dirty="0" smtClean="0"/>
              <a:t>                </a:t>
            </a:r>
          </a:p>
          <a:p>
            <a:pPr algn="just">
              <a:buNone/>
            </a:pPr>
            <a:r>
              <a:rPr lang="ru-RU" sz="1400" dirty="0" smtClean="0"/>
              <a:t>                Отсутствие полноценного восприятия фонем ведёт к следующим нарушениям: </a:t>
            </a:r>
          </a:p>
          <a:p>
            <a:pPr algn="just">
              <a:buNone/>
            </a:pPr>
            <a:endParaRPr lang="ru-RU" sz="2400" dirty="0" smtClean="0"/>
          </a:p>
          <a:p>
            <a:pPr algn="just">
              <a:buFont typeface="Wingdings 2" pitchFamily="18" charset="2"/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400" dirty="0" smtClean="0"/>
              <a:t>                </a:t>
            </a:r>
            <a:endParaRPr lang="ru-RU" sz="1800" dirty="0" smtClean="0"/>
          </a:p>
          <a:p>
            <a:pPr algn="just">
              <a:buFont typeface="Wingdings 2" pitchFamily="18" charset="2"/>
              <a:buNone/>
            </a:pPr>
            <a:endParaRPr lang="ru-RU" sz="1800" dirty="0" smtClean="0"/>
          </a:p>
          <a:p>
            <a:pPr algn="just">
              <a:buFont typeface="Wingdings 2" pitchFamily="18" charset="2"/>
              <a:buNone/>
            </a:pPr>
            <a:endParaRPr lang="ru-RU" sz="1800" dirty="0" smtClean="0"/>
          </a:p>
          <a:p>
            <a:pPr algn="just">
              <a:buFont typeface="Wingdings 2" pitchFamily="18" charset="2"/>
              <a:buNone/>
            </a:pPr>
            <a:endParaRPr lang="ru-RU" sz="1800" dirty="0" smtClean="0"/>
          </a:p>
          <a:p>
            <a:pPr algn="just">
              <a:buFont typeface="Wingdings 2" pitchFamily="18" charset="2"/>
              <a:buNone/>
            </a:pPr>
            <a:endParaRPr lang="ru-RU" sz="1800" dirty="0" smtClean="0"/>
          </a:p>
          <a:p>
            <a:pPr algn="just">
              <a:buFont typeface="Wingdings 2" pitchFamily="18" charset="2"/>
              <a:buNone/>
            </a:pPr>
            <a:endParaRPr lang="ru-RU" sz="1800" dirty="0" smtClean="0"/>
          </a:p>
          <a:p>
            <a:pPr algn="just">
              <a:buFont typeface="Wingdings 2" pitchFamily="18" charset="2"/>
              <a:buNone/>
            </a:pPr>
            <a:endParaRPr lang="ru-RU" sz="1800" dirty="0" smtClean="0"/>
          </a:p>
          <a:p>
            <a:pPr algn="just">
              <a:buFont typeface="Wingdings 2" pitchFamily="18" charset="2"/>
              <a:buNone/>
            </a:pPr>
            <a:endParaRPr lang="ru-RU" sz="1800" dirty="0" smtClean="0"/>
          </a:p>
          <a:p>
            <a:pPr algn="just">
              <a:buFont typeface="Wingdings 2" pitchFamily="18" charset="2"/>
              <a:buNone/>
            </a:pPr>
            <a:endParaRPr lang="ru-RU" sz="1800" dirty="0" smtClean="0"/>
          </a:p>
          <a:p>
            <a:pPr algn="just">
              <a:buFont typeface="Wingdings 2" pitchFamily="18" charset="2"/>
              <a:buNone/>
            </a:pPr>
            <a:endParaRPr lang="ru-RU" sz="1800" dirty="0" smtClean="0"/>
          </a:p>
          <a:p>
            <a:pPr algn="just">
              <a:buFont typeface="Wingdings 2" pitchFamily="18" charset="2"/>
              <a:buNone/>
            </a:pPr>
            <a:endParaRPr lang="ru-RU" sz="1800" dirty="0" smtClean="0"/>
          </a:p>
          <a:p>
            <a:pPr algn="just">
              <a:buFont typeface="Wingdings 2" pitchFamily="18" charset="2"/>
              <a:buNone/>
            </a:pPr>
            <a:endParaRPr lang="ru-RU" sz="1800" dirty="0" smtClean="0"/>
          </a:p>
          <a:p>
            <a:pPr algn="just">
              <a:buFont typeface="Wingdings 2" pitchFamily="18" charset="2"/>
              <a:buNone/>
            </a:pPr>
            <a:endParaRPr lang="ru-RU" sz="1800" dirty="0" smtClean="0"/>
          </a:p>
        </p:txBody>
      </p:sp>
      <p:sp>
        <p:nvSpPr>
          <p:cNvPr id="5" name="Стрелка вниз 4"/>
          <p:cNvSpPr/>
          <p:nvPr/>
        </p:nvSpPr>
        <p:spPr>
          <a:xfrm>
            <a:off x="4500562" y="1500174"/>
            <a:ext cx="48463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2071678"/>
            <a:ext cx="692948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страдает фонетическая сторона речи </a:t>
            </a:r>
            <a:endParaRPr lang="ru-RU" dirty="0"/>
          </a:p>
        </p:txBody>
      </p:sp>
      <p:sp>
        <p:nvSpPr>
          <p:cNvPr id="7" name="Стрелка вниз 6"/>
          <p:cNvSpPr/>
          <p:nvPr/>
        </p:nvSpPr>
        <p:spPr>
          <a:xfrm>
            <a:off x="4500562" y="2500306"/>
            <a:ext cx="484632" cy="572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285852" y="3071810"/>
            <a:ext cx="6929486" cy="428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слоговая структура слова</a:t>
            </a:r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4500562" y="3500438"/>
            <a:ext cx="48463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285852" y="4071942"/>
            <a:ext cx="6930000" cy="428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buFont typeface="Wingdings 2" pitchFamily="18" charset="2"/>
              <a:buNone/>
            </a:pPr>
            <a:r>
              <a:rPr lang="ru-RU" dirty="0" smtClean="0"/>
              <a:t>  </a:t>
            </a:r>
          </a:p>
          <a:p>
            <a:pPr algn="ctr">
              <a:buFont typeface="Wingdings 2" pitchFamily="18" charset="2"/>
              <a:buNone/>
            </a:pPr>
            <a:r>
              <a:rPr lang="ru-RU" dirty="0" smtClean="0"/>
              <a:t>словарный запас и грамматический строй речи</a:t>
            </a:r>
          </a:p>
          <a:p>
            <a:pPr algn="ctr"/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4500562" y="4500570"/>
            <a:ext cx="484632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357290" y="5000636"/>
            <a:ext cx="6930000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невозможно становление звукового анализа и синтеза</a:t>
            </a:r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>
            <a:off x="4500562" y="5500702"/>
            <a:ext cx="48463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285852" y="6072206"/>
            <a:ext cx="6930000" cy="4286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Что в дальнейшем приведёт к </a:t>
            </a:r>
            <a:r>
              <a:rPr lang="ru-RU" dirty="0" err="1" smtClean="0"/>
              <a:t>дислексии</a:t>
            </a:r>
            <a:r>
              <a:rPr lang="ru-RU" dirty="0" smtClean="0"/>
              <a:t> и </a:t>
            </a:r>
            <a:r>
              <a:rPr lang="ru-RU" dirty="0" err="1" smtClean="0"/>
              <a:t>дисграфии</a:t>
            </a:r>
            <a:r>
              <a:rPr lang="ru-RU" dirty="0" smtClean="0"/>
              <a:t>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pPr algn="ctr"/>
            <a:r>
              <a:rPr lang="ru-RU" sz="3200" b="1" dirty="0" smtClean="0">
                <a:latin typeface="+mn-lt"/>
              </a:rPr>
              <a:t>Тип проекта</a:t>
            </a:r>
            <a:r>
              <a:rPr lang="ru-RU" sz="5400" b="1" dirty="0" smtClean="0">
                <a:latin typeface="Comic Sans MS" pitchFamily="66" charset="0"/>
              </a:rPr>
              <a:t/>
            </a:r>
            <a:br>
              <a:rPr lang="ru-RU" sz="5400" b="1" dirty="0" smtClean="0">
                <a:latin typeface="Comic Sans MS" pitchFamily="66" charset="0"/>
              </a:rPr>
            </a:b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229600" cy="5286412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ru-RU" sz="2800" b="1" dirty="0" smtClean="0"/>
              <a:t>По составу участников:</a:t>
            </a:r>
            <a:r>
              <a:rPr lang="ru-RU" sz="2800" dirty="0" smtClean="0"/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/>
              <a:t>индивидуально-подгрупповой (для детей),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/>
              <a:t>групповой (для педагогов и родителей).</a:t>
            </a:r>
          </a:p>
          <a:p>
            <a:pPr algn="just">
              <a:buFont typeface="Wingdings" pitchFamily="2" charset="2"/>
              <a:buChar char="Ø"/>
            </a:pPr>
            <a:endParaRPr lang="ru-RU" sz="2800" dirty="0" smtClean="0"/>
          </a:p>
          <a:p>
            <a:pPr algn="ctr">
              <a:buNone/>
            </a:pPr>
            <a:r>
              <a:rPr lang="ru-RU" sz="3200" b="1" dirty="0" smtClean="0">
                <a:solidFill>
                  <a:schemeClr val="tx2"/>
                </a:solidFill>
              </a:rPr>
              <a:t>По сроку реализации: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200" dirty="0" smtClean="0"/>
              <a:t>долгосрочный (1 год)</a:t>
            </a:r>
          </a:p>
          <a:p>
            <a:pPr algn="ctr">
              <a:buNone/>
            </a:pPr>
            <a:r>
              <a:rPr lang="ru-RU" sz="3200" b="1" dirty="0" smtClean="0">
                <a:solidFill>
                  <a:schemeClr val="tx2"/>
                </a:solidFill>
              </a:rPr>
              <a:t>По целевой установке</a:t>
            </a:r>
          </a:p>
          <a:p>
            <a:pPr algn="just">
              <a:buFont typeface="Wingdings" pitchFamily="2" charset="2"/>
              <a:buChar char="Ø"/>
            </a:pPr>
            <a:r>
              <a:rPr lang="ru-RU" sz="3200" dirty="0" err="1" smtClean="0"/>
              <a:t>практико</a:t>
            </a:r>
            <a:r>
              <a:rPr lang="ru-RU" sz="3200" dirty="0" smtClean="0"/>
              <a:t> – ориентированный</a:t>
            </a:r>
            <a:endParaRPr lang="ru-RU" sz="3200" b="1" dirty="0" smtClean="0">
              <a:solidFill>
                <a:schemeClr val="tx2"/>
              </a:solidFill>
            </a:endParaRPr>
          </a:p>
          <a:p>
            <a:pPr algn="ctr">
              <a:buNone/>
            </a:pPr>
            <a:r>
              <a:rPr lang="ru-RU" sz="3600" b="1" dirty="0" smtClean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2800" b="1" dirty="0" smtClean="0">
                <a:latin typeface="Comic Sans MS" pitchFamily="66" charset="0"/>
              </a:rPr>
              <a:t/>
            </a:r>
            <a:br>
              <a:rPr lang="ru-RU" sz="2800" b="1" dirty="0" smtClean="0">
                <a:latin typeface="Comic Sans MS" pitchFamily="66" charset="0"/>
              </a:rPr>
            </a:br>
            <a:endParaRPr lang="ru-RU" sz="2800" dirty="0" smtClean="0">
              <a:latin typeface="Comic Sans MS" pitchFamily="66" charset="0"/>
            </a:endParaRPr>
          </a:p>
          <a:p>
            <a:pPr algn="just">
              <a:buNone/>
            </a:pPr>
            <a:endParaRPr lang="ru-RU" sz="2800" dirty="0" smtClean="0">
              <a:latin typeface="Comic Sans MS" pitchFamily="66" charset="0"/>
            </a:endParaRPr>
          </a:p>
          <a:p>
            <a:pPr>
              <a:buNone/>
            </a:pP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>
          <a:xfrm>
            <a:off x="428596" y="214290"/>
            <a:ext cx="8229600" cy="6429398"/>
          </a:xfrm>
        </p:spPr>
        <p:txBody>
          <a:bodyPr/>
          <a:lstStyle/>
          <a:p>
            <a:pPr algn="just">
              <a:buNone/>
            </a:pPr>
            <a:r>
              <a:rPr lang="ru-RU" sz="2000" dirty="0" smtClean="0"/>
              <a:t> </a:t>
            </a:r>
            <a:endParaRPr lang="ru-RU" dirty="0" smtClean="0"/>
          </a:p>
          <a:p>
            <a:pPr algn="ctr">
              <a:buFont typeface="Wingdings 2" pitchFamily="18" charset="2"/>
              <a:buNone/>
            </a:pPr>
            <a:r>
              <a:rPr lang="ru-RU" sz="3200" b="1" dirty="0" smtClean="0">
                <a:solidFill>
                  <a:schemeClr val="tx2"/>
                </a:solidFill>
              </a:rPr>
              <a:t>Участники проекта :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/>
              <a:t>дети подготовительной группы «Калинка», посещающие логопедический пункт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/>
              <a:t> Воспитатели группы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/>
              <a:t>Родители</a:t>
            </a:r>
          </a:p>
          <a:p>
            <a:pPr algn="ctr">
              <a:buFont typeface="Wingdings 2" pitchFamily="18" charset="2"/>
              <a:buNone/>
            </a:pPr>
            <a:r>
              <a:rPr lang="ru-RU" sz="3200" b="1" dirty="0" smtClean="0">
                <a:solidFill>
                  <a:schemeClr val="tx2"/>
                </a:solidFill>
              </a:rPr>
              <a:t>Возраст детей: </a:t>
            </a:r>
          </a:p>
          <a:p>
            <a:pPr marL="514350" indent="-514350" algn="just">
              <a:buNone/>
            </a:pPr>
            <a:r>
              <a:rPr lang="ru-RU" sz="2000" dirty="0" smtClean="0"/>
              <a:t>6-7 лет с ФФНР, ОНР </a:t>
            </a:r>
            <a:r>
              <a:rPr lang="en-US" sz="2000" dirty="0" smtClean="0"/>
              <a:t>III </a:t>
            </a:r>
            <a:r>
              <a:rPr lang="ru-RU" sz="2000" smtClean="0"/>
              <a:t>уровня</a:t>
            </a:r>
            <a:endParaRPr lang="ru-RU" sz="2000" dirty="0" smtClean="0"/>
          </a:p>
          <a:p>
            <a:pPr algn="just">
              <a:buFont typeface="Wingdings" pitchFamily="2" charset="2"/>
              <a:buChar char="Ø"/>
            </a:pPr>
            <a:endParaRPr lang="ru-RU" sz="2000" dirty="0" smtClean="0"/>
          </a:p>
          <a:p>
            <a:pPr algn="ctr">
              <a:buFont typeface="Wingdings 2" pitchFamily="18" charset="2"/>
              <a:buNone/>
            </a:pPr>
            <a:r>
              <a:rPr lang="ru-RU" sz="2400" b="1" dirty="0" smtClean="0">
                <a:solidFill>
                  <a:schemeClr val="tx2"/>
                </a:solidFill>
              </a:rPr>
              <a:t>Проблема, значимая для детей, на решение которой направлен проект: </a:t>
            </a:r>
            <a:endParaRPr lang="ru-RU" sz="1600" b="1" dirty="0" smtClean="0">
              <a:solidFill>
                <a:schemeClr val="tx2"/>
              </a:solidFill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/>
              <a:t>недоразвитие фонематической стороны речи у детей 6-7 лет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71437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600" dirty="0" smtClean="0">
                <a:latin typeface="+mn-lt"/>
              </a:rPr>
              <a:t>Цель проекта</a:t>
            </a:r>
            <a:endParaRPr lang="ru-RU" sz="3600" dirty="0">
              <a:latin typeface="+mn-lt"/>
            </a:endParaRP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21471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4800" dirty="0" smtClean="0"/>
              <a:t>Формирование  фонематического слуха у детей 6 - 7 лет посредством дидактических игр</a:t>
            </a:r>
          </a:p>
          <a:p>
            <a:pPr algn="just">
              <a:buFont typeface="Wingdings 2" pitchFamily="18" charset="2"/>
              <a:buNone/>
            </a:pPr>
            <a:endParaRPr lang="ru-RU" dirty="0" smtClean="0"/>
          </a:p>
          <a:p>
            <a:pPr algn="just">
              <a:buFont typeface="Wingdings 2" pitchFamily="18" charset="2"/>
              <a:buNone/>
            </a:pPr>
            <a:endParaRPr lang="ru-RU" dirty="0" smtClean="0"/>
          </a:p>
          <a:p>
            <a:pPr algn="just">
              <a:buFont typeface="Wingdings 2" pitchFamily="18" charset="2"/>
              <a:buNone/>
            </a:pPr>
            <a:endParaRPr lang="ru-RU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85725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latin typeface="+mn-lt"/>
              </a:rPr>
              <a:t>Задачи</a:t>
            </a:r>
            <a:endParaRPr lang="ru-RU" sz="3200" dirty="0">
              <a:latin typeface="+mn-lt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625" y="1214438"/>
          <a:ext cx="8229600" cy="5382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576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Для детей: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Для педагогов: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Для родителей: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4128742">
                <a:tc>
                  <a:txBody>
                    <a:bodyPr/>
                    <a:lstStyle/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ru-RU" sz="1600" dirty="0" smtClean="0"/>
                        <a:t>Развивать</a:t>
                      </a:r>
                      <a:r>
                        <a:rPr lang="ru-RU" sz="1600" baseline="0" dirty="0" smtClean="0"/>
                        <a:t> слуховое восприятие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ru-RU" sz="1600" dirty="0" smtClean="0"/>
                        <a:t>Формировать навыки восприятия и воспроизведения простых и сложных ритмов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ru-RU" sz="1600" dirty="0" smtClean="0"/>
                        <a:t>Учить дифференцировать звуки речи по твёрдости – мягкости, звонкости – глухости.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ru-RU" sz="1600" dirty="0" smtClean="0"/>
                        <a:t>Развивать навыки звукового и звукобуквенного анализа и синтеза слов.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ru-RU" sz="1600" dirty="0" smtClean="0"/>
                        <a:t>Обучать </a:t>
                      </a:r>
                      <a:r>
                        <a:rPr lang="ru-RU" sz="1600" dirty="0" err="1" smtClean="0"/>
                        <a:t>слогоделению</a:t>
                      </a:r>
                      <a:r>
                        <a:rPr lang="ru-RU" sz="1600" dirty="0" smtClean="0"/>
                        <a:t>.</a:t>
                      </a:r>
                    </a:p>
                    <a:p>
                      <a:pPr marL="342900" indent="-342900" algn="just">
                        <a:buFont typeface="+mj-lt"/>
                        <a:buAutoNum type="arabicPeriod"/>
                      </a:pPr>
                      <a:r>
                        <a:rPr lang="ru-RU" sz="1600" dirty="0" smtClean="0"/>
                        <a:t>Познакомить с буквами.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+mn-lt"/>
                        </a:rPr>
                        <a:t>Обучение специальным методам и приёмам в проведении игр и упражнений по развитию слухового восприятия,  фонематического слуха, развития ритмического чувства, речевого дыхания.</a:t>
                      </a:r>
                    </a:p>
                    <a:p>
                      <a:endParaRPr lang="ru-RU" sz="1600" dirty="0"/>
                    </a:p>
                  </a:txBody>
                  <a:tcPr>
                    <a:solidFill>
                      <a:schemeClr val="bg1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+mn-lt"/>
                        </a:rPr>
                        <a:t>Привлекать родителей к коррекционной работе с детьми с нарушениями речи.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+mn-lt"/>
                        </a:rPr>
                        <a:t>Познакомить родителей с использованием  речевых игр по развитию фонематического слуха в домашних условиях. </a:t>
                      </a:r>
                    </a:p>
                    <a:p>
                      <a:endParaRPr lang="ru-RU" sz="1600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723886"/>
          </a:xfrm>
        </p:spPr>
        <p:txBody>
          <a:bodyPr/>
          <a:lstStyle/>
          <a:p>
            <a:pPr algn="ctr"/>
            <a:r>
              <a:rPr lang="ru-RU" sz="4000" dirty="0" smtClean="0">
                <a:latin typeface="+mn-lt"/>
              </a:rPr>
              <a:t>Новизна проекта</a:t>
            </a:r>
            <a:endParaRPr lang="ru-RU" sz="40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2800" dirty="0" smtClean="0">
                <a:solidFill>
                  <a:schemeClr val="tx2"/>
                </a:solidFill>
              </a:rPr>
              <a:t>Включение игр и упражнений на развитие ритмического чувства</a:t>
            </a:r>
          </a:p>
          <a:p>
            <a:pPr algn="ctr">
              <a:buNone/>
            </a:pPr>
            <a:endParaRPr lang="ru-RU" sz="2800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sz="1800" dirty="0" smtClean="0"/>
              <a:t>Детям с фонематическими нарушениями довольно сложно выполнять задания на оценку и восприятия ритмов, за счёт нарушенного слухового восприятия.  Даже при воспроизведении ритмов, состоящих из одной паузы, они допускают ошибки. Им сложно сосчитать количество хлопков, ударов, а затем их воспроизвести.</a:t>
            </a:r>
          </a:p>
          <a:p>
            <a:pPr>
              <a:buNone/>
            </a:pPr>
            <a:r>
              <a:rPr lang="ru-RU" sz="1800" dirty="0" smtClean="0"/>
              <a:t>Игры на развитие ритмического чувства создают необходимую базу для развития фонематического восприятия, учат не просто слышать, но и прислушиваться, сравнивать и оценивать звуки по силе удара.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3">
      <a:dk1>
        <a:sysClr val="windowText" lastClr="000000"/>
      </a:dk1>
      <a:lt1>
        <a:srgbClr val="E0F3CF"/>
      </a:lt1>
      <a:dk2>
        <a:srgbClr val="AF0F5B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1301</TotalTime>
  <Words>1403</Words>
  <Application>Microsoft Office PowerPoint</Application>
  <PresentationFormat>Экран (4:3)</PresentationFormat>
  <Paragraphs>270</Paragraphs>
  <Slides>32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Поток</vt:lpstr>
      <vt:lpstr>Муниципальное автономное дошкольное  образовательное учреждение «Детский сад «Светлячок» г. Советский» ХМАО-Югра</vt:lpstr>
      <vt:lpstr>ЛОГОПЕДИЧЕСКИЙ ПРОЕКТ  Тема: «Маленькие грамотеи»</vt:lpstr>
      <vt:lpstr>МАЛЕНЬКИЕ ГРАМОТЕИ</vt:lpstr>
      <vt:lpstr>Актуальность проекта</vt:lpstr>
      <vt:lpstr>Тип проекта </vt:lpstr>
      <vt:lpstr>Презентация PowerPoint</vt:lpstr>
      <vt:lpstr>Цель проекта</vt:lpstr>
      <vt:lpstr>Задачи</vt:lpstr>
      <vt:lpstr>Новизна проекта</vt:lpstr>
      <vt:lpstr>Предполагаемые результаты</vt:lpstr>
      <vt:lpstr>Продукт проекта</vt:lpstr>
      <vt:lpstr>Форма работы с детьми</vt:lpstr>
      <vt:lpstr>Игры с детьми</vt:lpstr>
      <vt:lpstr>Форма работы родителями и педагогами</vt:lpstr>
      <vt:lpstr>Этапы реализации проекта</vt:lpstr>
      <vt:lpstr>1 этап Диагностический</vt:lpstr>
      <vt:lpstr>2 этап Основной (в течение учебного года, ответственный учитель-логопед) работа с детьми</vt:lpstr>
      <vt:lpstr>Работа с педагогами</vt:lpstr>
      <vt:lpstr>Работа с родителями</vt:lpstr>
      <vt:lpstr>3 этап Заключительный</vt:lpstr>
      <vt:lpstr>                 Результаты работы Проведённый анализ изучения уровня речевой подготовки детей к обучению в школе по разделу изучения уровня практического осознания элементов языка показал следующие результаты </vt:lpstr>
      <vt:lpstr>Литература</vt:lpstr>
      <vt:lpstr>Приложение </vt:lpstr>
      <vt:lpstr>Работа с детьми</vt:lpstr>
      <vt:lpstr>Игры на формирование звукового анализа</vt:lpstr>
      <vt:lpstr> Моя любимая буква</vt:lpstr>
      <vt:lpstr>Презентация PowerPoint</vt:lpstr>
      <vt:lpstr>Детский продукт  проекта</vt:lpstr>
      <vt:lpstr>Работа с педагогами</vt:lpstr>
      <vt:lpstr>Работа с родителями</vt:lpstr>
      <vt:lpstr>Логопедический  практикум с родителями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дошкольное образовательное учреждение «Детский сад «Светлячок»</dc:title>
  <cp:lastModifiedBy>Ирина</cp:lastModifiedBy>
  <cp:revision>258</cp:revision>
  <dcterms:modified xsi:type="dcterms:W3CDTF">2014-11-09T11:12:28Z</dcterms:modified>
</cp:coreProperties>
</file>