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52692E-45C1-4B42-9979-80DD67E13CD8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75AA3A5-BFE1-4232-BC7C-AC60079B71E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575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692E-45C1-4B42-9979-80DD67E13CD8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A3A5-BFE1-4232-BC7C-AC60079B7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275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692E-45C1-4B42-9979-80DD67E13CD8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A3A5-BFE1-4232-BC7C-AC60079B71E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660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692E-45C1-4B42-9979-80DD67E13CD8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A3A5-BFE1-4232-BC7C-AC60079B71E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043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692E-45C1-4B42-9979-80DD67E13CD8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A3A5-BFE1-4232-BC7C-AC60079B7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266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692E-45C1-4B42-9979-80DD67E13CD8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A3A5-BFE1-4232-BC7C-AC60079B71E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010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692E-45C1-4B42-9979-80DD67E13CD8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A3A5-BFE1-4232-BC7C-AC60079B71E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737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692E-45C1-4B42-9979-80DD67E13CD8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A3A5-BFE1-4232-BC7C-AC60079B71E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717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692E-45C1-4B42-9979-80DD67E13CD8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A3A5-BFE1-4232-BC7C-AC60079B71E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203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692E-45C1-4B42-9979-80DD67E13CD8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A3A5-BFE1-4232-BC7C-AC60079B7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2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692E-45C1-4B42-9979-80DD67E13CD8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A3A5-BFE1-4232-BC7C-AC60079B71E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61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692E-45C1-4B42-9979-80DD67E13CD8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A3A5-BFE1-4232-BC7C-AC60079B7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1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692E-45C1-4B42-9979-80DD67E13CD8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A3A5-BFE1-4232-BC7C-AC60079B71E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19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692E-45C1-4B42-9979-80DD67E13CD8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A3A5-BFE1-4232-BC7C-AC60079B71E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9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692E-45C1-4B42-9979-80DD67E13CD8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A3A5-BFE1-4232-BC7C-AC60079B7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12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692E-45C1-4B42-9979-80DD67E13CD8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A3A5-BFE1-4232-BC7C-AC60079B71E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11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692E-45C1-4B42-9979-80DD67E13CD8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A3A5-BFE1-4232-BC7C-AC60079B7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3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52692E-45C1-4B42-9979-80DD67E13CD8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5AA3A5-BFE1-4232-BC7C-AC60079B7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08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58800"/>
            <a:ext cx="9144000" cy="2951163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Презентация на тему «Ранний возраст»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6" y="4050833"/>
            <a:ext cx="9160933" cy="1956267"/>
          </a:xfrm>
          <a:solidFill>
            <a:srgbClr val="00B050"/>
          </a:solidFill>
        </p:spPr>
        <p:txBody>
          <a:bodyPr>
            <a:normAutofit fontScale="47500" lnSpcReduction="20000"/>
          </a:bodyPr>
          <a:lstStyle/>
          <a:p>
            <a:r>
              <a:rPr lang="ru-RU" sz="8000" b="1" i="1" dirty="0" smtClean="0">
                <a:solidFill>
                  <a:srgbClr val="FF0000"/>
                </a:solidFill>
              </a:rPr>
              <a:t>Подготовила студентка заочного </a:t>
            </a:r>
          </a:p>
          <a:p>
            <a:r>
              <a:rPr lang="ru-RU" sz="8000" b="1" i="1" dirty="0" smtClean="0">
                <a:solidFill>
                  <a:srgbClr val="FF0000"/>
                </a:solidFill>
              </a:rPr>
              <a:t>отделения 301 группы</a:t>
            </a:r>
          </a:p>
          <a:p>
            <a:r>
              <a:rPr lang="ru-RU" sz="8000" b="1" i="1" dirty="0" smtClean="0">
                <a:solidFill>
                  <a:srgbClr val="FF0000"/>
                </a:solidFill>
              </a:rPr>
              <a:t> Волкова Елена Константиновна</a:t>
            </a:r>
            <a:r>
              <a:rPr lang="ru-RU" sz="2800" b="1" i="1" dirty="0" smtClean="0">
                <a:solidFill>
                  <a:srgbClr val="FF0000"/>
                </a:solidFill>
              </a:rPr>
              <a:t>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326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Кризис трех лет.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b="1" dirty="0">
                <a:solidFill>
                  <a:srgbClr val="252525"/>
                </a:solidFill>
                <a:latin typeface="Arial" panose="020B0604020202020204" pitchFamily="34" charset="0"/>
              </a:rPr>
              <a:t>Кризис трёх лет</a:t>
            </a:r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 — (греч. </a:t>
            </a:r>
            <a:r>
              <a:rPr lang="ru-RU" dirty="0" err="1">
                <a:solidFill>
                  <a:srgbClr val="252525"/>
                </a:solidFill>
                <a:latin typeface="Arial" panose="020B0604020202020204" pitchFamily="34" charset="0"/>
              </a:rPr>
              <a:t>krisis</a:t>
            </a:r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 - решение, поворотный пункт) - возрастной кризис, возникающий при переходе от раннего возраста к дошкольному, характеризующийся резкой и кардинальной перестройкой сложившихся личностных механизмов и становлением новых черт сознания и личности ребёнка, а также переходом к новому типу взаимоотношений с окружающими.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829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Признаки кризиса трех лет.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sz="2800" b="1" dirty="0"/>
              <a:t>Упрямство.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sz="3200" b="1" dirty="0"/>
              <a:t>Важно отличить упрямство малыша от </a:t>
            </a:r>
            <a:r>
              <a:rPr lang="ru-RU" sz="3200" b="1" dirty="0" smtClean="0"/>
              <a:t>настойчивости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/>
              <a:t> </a:t>
            </a:r>
            <a:r>
              <a:rPr lang="ru-RU" sz="3000" b="1" dirty="0"/>
              <a:t>Строптивость.</a:t>
            </a:r>
          </a:p>
          <a:p>
            <a:pPr marL="0" indent="0" algn="ctr">
              <a:buNone/>
            </a:pPr>
            <a:r>
              <a:rPr lang="ru-RU" b="1" dirty="0" smtClean="0"/>
              <a:t>В </a:t>
            </a:r>
            <a:r>
              <a:rPr lang="ru-RU" b="1" dirty="0"/>
              <a:t>некоторых источниках кризис трех лет называют «возрастом строптивости», поскольку именно эта черта становится одной из главных в поведении ребенка. Строптивость, в отличие от негативизма, направлена не на конкретного человека, маму, папу, бабушку или няню, она является протестом безличным.</a:t>
            </a:r>
          </a:p>
        </p:txBody>
      </p:sp>
    </p:spTree>
    <p:extLst>
      <p:ext uri="{BB962C8B-B14F-4D97-AF65-F5344CB8AC3E}">
        <p14:creationId xmlns:p14="http://schemas.microsoft.com/office/powerpoint/2010/main" val="3349316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Признаки кризиса трех лет.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b="1" dirty="0">
                <a:solidFill>
                  <a:srgbClr val="343434"/>
                </a:solidFill>
                <a:latin typeface="Arial" panose="020B0604020202020204" pitchFamily="34" charset="0"/>
              </a:rPr>
              <a:t>Негативизм </a:t>
            </a:r>
            <a:r>
              <a:rPr lang="ru-RU" dirty="0">
                <a:solidFill>
                  <a:srgbClr val="343434"/>
                </a:solidFill>
                <a:latin typeface="Arial" panose="020B0604020202020204" pitchFamily="34" charset="0"/>
              </a:rPr>
              <a:t>– это не просто непослушание, это </a:t>
            </a:r>
            <a:r>
              <a:rPr lang="ru-RU" b="1" dirty="0">
                <a:solidFill>
                  <a:srgbClr val="343434"/>
                </a:solidFill>
                <a:latin typeface="Arial" panose="020B0604020202020204" pitchFamily="34" charset="0"/>
              </a:rPr>
              <a:t>стремление ребенка сделать все наоборот,</a:t>
            </a:r>
            <a:r>
              <a:rPr lang="ru-RU" dirty="0">
                <a:solidFill>
                  <a:srgbClr val="343434"/>
                </a:solidFill>
                <a:latin typeface="Arial" panose="020B0604020202020204" pitchFamily="34" charset="0"/>
              </a:rPr>
              <a:t> совсем не так, как ему говорят мама или </a:t>
            </a:r>
            <a:r>
              <a:rPr lang="ru-RU" dirty="0" smtClean="0">
                <a:solidFill>
                  <a:srgbClr val="343434"/>
                </a:solidFill>
                <a:latin typeface="Arial" panose="020B0604020202020204" pitchFamily="34" charset="0"/>
              </a:rPr>
              <a:t>папа.</a:t>
            </a:r>
            <a:endParaRPr lang="ru-RU" dirty="0"/>
          </a:p>
        </p:txBody>
      </p:sp>
      <p:pic>
        <p:nvPicPr>
          <p:cNvPr id="1026" name="Picture 2" descr="Одежда от рождения до 3 месяцев (56-62 см) Ивано-Франковск, продажа Одежда от рождения до 3 месяцев (56-62 см) в Ивано-Франковс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724" y="2560638"/>
            <a:ext cx="4367751" cy="3309937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689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Признаки кризиса трех лет.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55000" lnSpcReduction="20000"/>
          </a:bodyPr>
          <a:lstStyle/>
          <a:p>
            <a:pPr fontAlgn="base"/>
            <a:r>
              <a:rPr lang="ru-RU" sz="3200" b="1" dirty="0" smtClean="0"/>
              <a:t>Своеволие</a:t>
            </a:r>
          </a:p>
          <a:p>
            <a:pPr fontAlgn="base"/>
            <a:r>
              <a:rPr lang="ru-RU" sz="3200" b="1" dirty="0" smtClean="0"/>
              <a:t>Маленький </a:t>
            </a:r>
            <a:r>
              <a:rPr lang="ru-RU" sz="3200" b="1" dirty="0"/>
              <a:t>своевольный трехлетка принимает только то, что он решил и задумал сам. Это своеобразная тенденция к самостоятельности, но гипертрофированная и неадекватная возможностям ребенка. Нетрудно догадаться, что такое поведение вызывает конфликты и ссоры с окружающими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20000"/>
              <a:lumOff val="8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55000" lnSpcReduction="20000"/>
          </a:bodyPr>
          <a:lstStyle/>
          <a:p>
            <a:pPr fontAlgn="base"/>
            <a:r>
              <a:rPr lang="ru-RU" sz="3800" b="1" dirty="0"/>
              <a:t>Обесценивание</a:t>
            </a:r>
          </a:p>
          <a:p>
            <a:pPr fontAlgn="base"/>
            <a:r>
              <a:rPr lang="ru-RU" sz="3800" b="1" dirty="0"/>
              <a:t>Обесценивается все то, что раньше было интересно, привычно, дорого. Любимые игрушки в этот период становятся плохими, ласковая бабушка - противной, родители - злыми. Ребенок может начать ругаться, обзываться (происходит обесценивание старых норм поведения)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49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Признаки кризиса трех лет.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sz="3400" b="1" dirty="0"/>
              <a:t>Протест-бунт</a:t>
            </a:r>
          </a:p>
          <a:p>
            <a:pPr fontAlgn="base"/>
            <a:r>
              <a:rPr lang="ru-RU" sz="3400" b="1" dirty="0"/>
              <a:t>Лучше всего это состояние можно охарактеризовать словами известного психолога Л.С. Выготского: «Ребенок находится в состоянии войны с окружающими, в постоянном конфликте с ними».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sz="2900" b="1" dirty="0"/>
              <a:t>Деспотизм</a:t>
            </a:r>
          </a:p>
          <a:p>
            <a:pPr fontAlgn="base"/>
            <a:r>
              <a:rPr lang="ru-RU" b="1" dirty="0"/>
              <a:t>Еще недавно ласковый, малыш в возрасте трех лет нередко превращается в самого настоящего семейного деспота. Он диктует всем окружающим нормы и правила поведения: чем его кормить, во что одевать, кому можно выходить из комнаты, а кому нельзя, что делать одним членам семьи, а что остальным. В случае, если в семье есть еще дети, деспотизм начинает принимать черты обостренной ревности. Ведь с точки зрения трехлетнего карапуза, его братья или сестры вообще не имеют в семье никаких прав.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841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Пути решения проблемы.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800" b="1" dirty="0"/>
              <a:t>Спокойствие, </a:t>
            </a:r>
            <a:r>
              <a:rPr lang="ru-RU" sz="2800" b="1" dirty="0" smtClean="0"/>
              <a:t>только спокойствие;</a:t>
            </a:r>
          </a:p>
          <a:p>
            <a:r>
              <a:rPr lang="ru-RU" sz="2800" b="1" dirty="0" smtClean="0"/>
              <a:t>Метод </a:t>
            </a:r>
            <a:r>
              <a:rPr lang="ru-RU" sz="2800" b="1" dirty="0"/>
              <a:t>проб и </a:t>
            </a:r>
            <a:r>
              <a:rPr lang="ru-RU" sz="2800" b="1" dirty="0" smtClean="0"/>
              <a:t>ошибок;</a:t>
            </a:r>
          </a:p>
          <a:p>
            <a:r>
              <a:rPr lang="ru-RU" sz="2800" b="1" dirty="0"/>
              <a:t> Свобода </a:t>
            </a:r>
            <a:r>
              <a:rPr lang="ru-RU" sz="2800" b="1" dirty="0" smtClean="0"/>
              <a:t>выбора;</a:t>
            </a:r>
          </a:p>
          <a:p>
            <a:r>
              <a:rPr lang="ru-RU" sz="2800" b="1" dirty="0"/>
              <a:t>Что наша жизнь? Игра!</a:t>
            </a:r>
            <a:endParaRPr lang="ru-RU" sz="2800" b="1" dirty="0"/>
          </a:p>
        </p:txBody>
      </p:sp>
      <p:pic>
        <p:nvPicPr>
          <p:cNvPr id="1026" name="Picture 2" descr="http://im3-tub-ru.yandex.net/i?id=0139d9575c61266aee53fafa17aa60c7-129-144&amp;n=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1" y="2560320"/>
            <a:ext cx="4432298" cy="331012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667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647700"/>
            <a:ext cx="10642600" cy="56134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2359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</TotalTime>
  <Words>327</Words>
  <Application>Microsoft Office PowerPoint</Application>
  <PresentationFormat>Широкоэкранный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Garamond</vt:lpstr>
      <vt:lpstr>Натуральные материалы</vt:lpstr>
      <vt:lpstr>Презентация на тему «Ранний возраст»</vt:lpstr>
      <vt:lpstr>Кризис трех лет.</vt:lpstr>
      <vt:lpstr>Признаки кризиса трех лет.</vt:lpstr>
      <vt:lpstr>Признаки кризиса трех лет.</vt:lpstr>
      <vt:lpstr>Признаки кризиса трех лет.</vt:lpstr>
      <vt:lpstr>Признаки кризиса трех лет.</vt:lpstr>
      <vt:lpstr>Пути решения проблемы.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Презентация на тему «Ранний возраст»</dc:title>
  <dc:creator>Elena</dc:creator>
  <cp:lastModifiedBy>Elena</cp:lastModifiedBy>
  <cp:revision>9</cp:revision>
  <dcterms:created xsi:type="dcterms:W3CDTF">2014-12-20T17:17:17Z</dcterms:created>
  <dcterms:modified xsi:type="dcterms:W3CDTF">2015-01-08T17:31:44Z</dcterms:modified>
</cp:coreProperties>
</file>