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56" r:id="rId2"/>
    <p:sldId id="268" r:id="rId3"/>
    <p:sldId id="269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C55BD-3A13-4CB4-A4D2-6E560AF35FAD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9CDD6A-DEEF-4585-BD44-D81DD09BFB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867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CDD6A-DEEF-4585-BD44-D81DD09BFBA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12595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25957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5958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5959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125961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5962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2596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2596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25965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33F6610-C935-4EAD-B986-273010F38BB4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12596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5967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2BE044F-394E-476D-AD96-F46622E42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3F6610-C935-4EAD-B986-273010F38BB4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E044F-394E-476D-AD96-F46622E42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3F6610-C935-4EAD-B986-273010F38BB4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E044F-394E-476D-AD96-F46622E42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fld id="{533F6610-C935-4EAD-B986-273010F38BB4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2BE044F-394E-476D-AD96-F46622E42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9144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fld id="{533F6610-C935-4EAD-B986-273010F38BB4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2BE044F-394E-476D-AD96-F46622E42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3F6610-C935-4EAD-B986-273010F38BB4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E044F-394E-476D-AD96-F46622E42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3F6610-C935-4EAD-B986-273010F38BB4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E044F-394E-476D-AD96-F46622E42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3F6610-C935-4EAD-B986-273010F38BB4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E044F-394E-476D-AD96-F46622E42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3F6610-C935-4EAD-B986-273010F38BB4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E044F-394E-476D-AD96-F46622E42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3F6610-C935-4EAD-B986-273010F38BB4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E044F-394E-476D-AD96-F46622E42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3F6610-C935-4EAD-B986-273010F38BB4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E044F-394E-476D-AD96-F46622E42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3F6610-C935-4EAD-B986-273010F38BB4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E044F-394E-476D-AD96-F46622E42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3F6610-C935-4EAD-B986-273010F38BB4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E044F-394E-476D-AD96-F46622E42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>
            <a:alpha val="7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2493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2493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493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2493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493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493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533F6610-C935-4EAD-B986-273010F38BB4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12493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12493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F2BE044F-394E-476D-AD96-F46622E420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494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643050"/>
            <a:ext cx="7772400" cy="3500462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Речевая среда в семье и её влияние на развитие ребенка.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ADMIN\Рабочий стол\восп года\фото\работа\Изображение 428.jpg"/>
          <p:cNvPicPr>
            <a:picLocks noChangeAspect="1" noChangeArrowheads="1"/>
          </p:cNvPicPr>
          <p:nvPr/>
        </p:nvPicPr>
        <p:blipFill>
          <a:blip r:embed="rId2" cstate="email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74" y="1643050"/>
            <a:ext cx="4357718" cy="4572032"/>
          </a:xfrm>
          <a:prstGeom prst="round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ffectLst/>
        </p:spPr>
      </p:pic>
      <p:pic>
        <p:nvPicPr>
          <p:cNvPr id="6" name="Picture 5" descr="C:\Documents and Settings\ADMIN\Рабочий стол\восп года\фото\работа\Изображение 429.jpg"/>
          <p:cNvPicPr>
            <a:picLocks noChangeAspect="1" noChangeArrowheads="1"/>
          </p:cNvPicPr>
          <p:nvPr/>
        </p:nvPicPr>
        <p:blipFill>
          <a:blip r:embed="rId3" cstate="email"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52" y="1643050"/>
            <a:ext cx="6286544" cy="4545013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00042"/>
            <a:ext cx="77724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Развитие связной речи и речевое общение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3" descr="C:\Documents and Settings\ADMIN\Рабочий стол\восп года\фото\работа\Изображение 427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14" y="1643050"/>
            <a:ext cx="6429420" cy="4572032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User\Рабочий стол\101MSDCF\DSC01643.JPG"/>
          <p:cNvPicPr>
            <a:picLocks noChangeAspect="1" noChangeArrowheads="1"/>
          </p:cNvPicPr>
          <p:nvPr/>
        </p:nvPicPr>
        <p:blipFill>
          <a:blip r:embed="rId2" cstate="email"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70" y="1643050"/>
            <a:ext cx="4071966" cy="4695837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71480"/>
            <a:ext cx="77724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Развитие дыхания и мелкой моторики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Picture 5" descr="F:\речевые уголки\100SSCAM\S6300659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rot="5400000">
            <a:off x="1782982" y="1978236"/>
            <a:ext cx="4649341" cy="4071966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</p:pic>
      <p:pic>
        <p:nvPicPr>
          <p:cNvPr id="4" name="Picture 3" descr="C:\Documents and Settings\ADMIN\Рабочий стол\восп года\фото\работа\Изображение 433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56" y="1643050"/>
            <a:ext cx="4572000" cy="464347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324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786842" cy="1714488"/>
          </a:xfrm>
        </p:spPr>
        <p:txBody>
          <a:bodyPr/>
          <a:lstStyle/>
          <a:p>
            <a:pPr algn="ctr">
              <a:buNone/>
            </a:pPr>
            <a:r>
              <a:rPr lang="ru-RU" sz="6000" b="1" i="1" dirty="0" smtClean="0">
                <a:solidFill>
                  <a:srgbClr val="FF0000"/>
                </a:solidFill>
              </a:rPr>
              <a:t>Спасибо за внимание</a:t>
            </a:r>
            <a:endParaRPr lang="ru-RU" sz="6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Текст 5"/>
          <p:cNvSpPr>
            <a:spLocks noGrp="1"/>
          </p:cNvSpPr>
          <p:nvPr>
            <p:ph type="body" sz="quarter" idx="4294967295"/>
          </p:nvPr>
        </p:nvSpPr>
        <p:spPr>
          <a:xfrm>
            <a:off x="1737360" y="5516880"/>
            <a:ext cx="5669280" cy="5486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772816"/>
            <a:ext cx="8568952" cy="701040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>Счастье – это когда тебя понимают</a:t>
            </a:r>
            <a:endParaRPr lang="ru-RU" sz="2800" dirty="0"/>
          </a:p>
        </p:txBody>
      </p:sp>
      <p:pic>
        <p:nvPicPr>
          <p:cNvPr id="1026" name="Picture 2" descr="F:\Новая папка\метод совет\schoolboy_1622393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40542"/>
            <a:ext cx="9144000" cy="5817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0921" y="332656"/>
            <a:ext cx="87934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Счастье-это когда тебя понимают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22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Речь взрослых: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6041" y="1412776"/>
            <a:ext cx="800442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800" dirty="0" smtClean="0"/>
              <a:t>Правильная, отчётливая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800" dirty="0" smtClean="0"/>
              <a:t>Не искажать слов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800" dirty="0" smtClean="0"/>
              <a:t>Чётко произносить каждый звук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800" dirty="0" smtClean="0"/>
              <a:t>Не торопиться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800" dirty="0" smtClean="0"/>
              <a:t>Не пропускать слогов и окончаний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800" dirty="0" smtClean="0"/>
              <a:t>Не подражать детской речи(не «сюсюкать»)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800" dirty="0" smtClean="0"/>
              <a:t>Чётко произносить незнакомые, длинные слова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2887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77813"/>
            <a:ext cx="8043890" cy="1008047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Требования к организации среды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42910" y="1785926"/>
            <a:ext cx="8215370" cy="5072074"/>
          </a:xfrm>
        </p:spPr>
        <p:txBody>
          <a:bodyPr/>
          <a:lstStyle/>
          <a:p>
            <a:pPr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ru-RU" u="sng" dirty="0" smtClean="0"/>
              <a:t>личное</a:t>
            </a:r>
            <a:r>
              <a:rPr lang="ru-RU" dirty="0" smtClean="0"/>
              <a:t> пространство</a:t>
            </a:r>
          </a:p>
          <a:p>
            <a:pPr algn="just">
              <a:buClr>
                <a:srgbClr val="FF0000"/>
              </a:buClr>
              <a:buNone/>
            </a:pPr>
            <a:endParaRPr lang="ru-RU" dirty="0" smtClean="0"/>
          </a:p>
          <a:p>
            <a:pPr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ru-RU" dirty="0" smtClean="0"/>
              <a:t>оформление должно быть привлекательным </a:t>
            </a:r>
          </a:p>
          <a:p>
            <a:pPr algn="just">
              <a:buClr>
                <a:srgbClr val="FF0000"/>
              </a:buClr>
              <a:buNone/>
            </a:pPr>
            <a:endParaRPr lang="ru-RU" dirty="0" smtClean="0"/>
          </a:p>
          <a:p>
            <a:pPr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ru-RU" dirty="0" smtClean="0"/>
              <a:t>учить детей поддерживать порядок в уголке</a:t>
            </a:r>
          </a:p>
          <a:p>
            <a:pPr algn="just">
              <a:buClr>
                <a:srgbClr val="FF0000"/>
              </a:buClr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Обогащение словаря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Picture 2" descr="C:\Documents and Settings\ADMIN\Рабочий стол\восп года\фото\работа\Изображение 430.jpg"/>
          <p:cNvPicPr>
            <a:picLocks noChangeAspect="1" noChangeArrowheads="1"/>
          </p:cNvPicPr>
          <p:nvPr/>
        </p:nvPicPr>
        <p:blipFill>
          <a:blip r:embed="rId2" cstate="email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14" y="1857364"/>
            <a:ext cx="7072362" cy="4500594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</p:pic>
      <p:pic>
        <p:nvPicPr>
          <p:cNvPr id="1026" name="Picture 2" descr="C:\Users\ad\Desktop\IMG_9499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14" y="1794695"/>
            <a:ext cx="7072362" cy="4530725"/>
          </a:xfrm>
          <a:prstGeom prst="roundRect">
            <a:avLst/>
          </a:prstGeom>
          <a:noFill/>
          <a:ln w="76200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50109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Формирование лексико-грамматического строя речи;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2" descr="C:\Documents and Settings\ADMIN\Рабочий стол\восп года\фото\работа\Изображение 431.jpg"/>
          <p:cNvPicPr>
            <a:picLocks noChangeAspect="1" noChangeArrowheads="1"/>
          </p:cNvPicPr>
          <p:nvPr/>
        </p:nvPicPr>
        <p:blipFill>
          <a:blip r:embed="rId2" cstate="email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52" y="1857364"/>
            <a:ext cx="6357982" cy="4643470"/>
          </a:xfrm>
          <a:prstGeom prst="round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ffectLst/>
        </p:spPr>
      </p:pic>
      <p:pic>
        <p:nvPicPr>
          <p:cNvPr id="5" name="Picture 3" descr="C:\Documents and Settings\ADMIN\Рабочий стол\восп года\фото\работа\Изображение 43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168" y="1857364"/>
            <a:ext cx="6286544" cy="4573568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</p:pic>
      <p:pic>
        <p:nvPicPr>
          <p:cNvPr id="2050" name="Picture 2" descr="C:\Users\ad\Desktop\IMG_950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52" y="1857364"/>
            <a:ext cx="6357982" cy="4642145"/>
          </a:xfrm>
          <a:prstGeom prst="roundRect">
            <a:avLst/>
          </a:prstGeom>
          <a:noFill/>
          <a:ln w="76200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Овладение звуковой культурой речи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2" descr="C:\Documents and Settings\ADMIN\Рабочий стол\восп года\фото\работа\Изображение 4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298" y="1857364"/>
            <a:ext cx="4429156" cy="4357718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428604"/>
            <a:ext cx="77724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Формирование слоговой структуры слова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C:\Documents and Settings\ADMIN\Рабочий стол\восп года\фото\работа\Изображение 42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66" y="1785926"/>
            <a:ext cx="6357982" cy="4714908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</p:pic>
      <p:pic>
        <p:nvPicPr>
          <p:cNvPr id="5" name="Picture 2" descr="C:\Documents and Settings\User\Рабочий стол\101MSDCF\DSC01645.JPG"/>
          <p:cNvPicPr>
            <a:picLocks noChangeAspect="1" noChangeArrowheads="1"/>
          </p:cNvPicPr>
          <p:nvPr/>
        </p:nvPicPr>
        <p:blipFill>
          <a:blip r:embed="rId3" cstate="email"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66" y="1785926"/>
            <a:ext cx="6357982" cy="4737118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Рабочий стол\101MSDCF\DSC0164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56" y="1571612"/>
            <a:ext cx="6286544" cy="4929222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</p:pic>
      <p:pic>
        <p:nvPicPr>
          <p:cNvPr id="5" name="Picture 5" descr="C:\Documents and Settings\ADMIN\Рабочий стол\восп года\фото\Изображение 405.jpg"/>
          <p:cNvPicPr>
            <a:picLocks noChangeAspect="1" noChangeArrowheads="1"/>
          </p:cNvPicPr>
          <p:nvPr/>
        </p:nvPicPr>
        <p:blipFill>
          <a:blip r:embed="rId3" cstate="email"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84784"/>
            <a:ext cx="6412602" cy="5000660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</p:pic>
      <p:pic>
        <p:nvPicPr>
          <p:cNvPr id="6" name="Picture 2" descr="C:\Documents and Settings\ADMIN\Рабочий стол\восп года\фото\Изображение 371.jpg"/>
          <p:cNvPicPr>
            <a:picLocks noChangeAspect="1" noChangeArrowheads="1"/>
          </p:cNvPicPr>
          <p:nvPr/>
        </p:nvPicPr>
        <p:blipFill>
          <a:blip r:embed="rId4" cstate="email"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709" y="1484784"/>
            <a:ext cx="6429420" cy="5000660"/>
          </a:xfrm>
          <a:prstGeom prst="round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71480"/>
            <a:ext cx="77724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Подготовка детей к усвоению грамоты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7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Тема7</Template>
  <TotalTime>353</TotalTime>
  <Words>105</Words>
  <Application>Microsoft Office PowerPoint</Application>
  <PresentationFormat>Экран (4:3)</PresentationFormat>
  <Paragraphs>26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Тема7</vt:lpstr>
      <vt:lpstr>Речевая среда в семье и её влияние на развитие ребенка. </vt:lpstr>
      <vt:lpstr>Счастье – это когда тебя понимают</vt:lpstr>
      <vt:lpstr>Речь взрослых:</vt:lpstr>
      <vt:lpstr>Требования к организации среды</vt:lpstr>
      <vt:lpstr>Обогащение словаря</vt:lpstr>
      <vt:lpstr>Формирование лексико-грамматического строя речи; </vt:lpstr>
      <vt:lpstr>Овладение звуковой культурой речи</vt:lpstr>
      <vt:lpstr>Формирование слоговой структуры слова </vt:lpstr>
      <vt:lpstr>Подготовка детей к усвоению грамоты </vt:lpstr>
      <vt:lpstr>Развитие связной речи и речевое общение </vt:lpstr>
      <vt:lpstr>Развитие дыхания и мелкой моторики 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33</cp:revision>
  <dcterms:created xsi:type="dcterms:W3CDTF">2011-05-15T14:36:17Z</dcterms:created>
  <dcterms:modified xsi:type="dcterms:W3CDTF">2014-11-23T10:04:50Z</dcterms:modified>
</cp:coreProperties>
</file>