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3123-F266-4438-ACF9-9D4FE7C40CAF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B8E3-80DB-4AB0-AA5C-2F66791AF5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3123-F266-4438-ACF9-9D4FE7C40CAF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B8E3-80DB-4AB0-AA5C-2F66791AF5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3123-F266-4438-ACF9-9D4FE7C40CAF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B8E3-80DB-4AB0-AA5C-2F66791AF5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3123-F266-4438-ACF9-9D4FE7C40CAF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B8E3-80DB-4AB0-AA5C-2F66791AF5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3123-F266-4438-ACF9-9D4FE7C40CAF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ED5B8E3-80DB-4AB0-AA5C-2F66791AF5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3123-F266-4438-ACF9-9D4FE7C40CAF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B8E3-80DB-4AB0-AA5C-2F66791AF5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3123-F266-4438-ACF9-9D4FE7C40CAF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B8E3-80DB-4AB0-AA5C-2F66791AF5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3123-F266-4438-ACF9-9D4FE7C40CAF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B8E3-80DB-4AB0-AA5C-2F66791AF5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3123-F266-4438-ACF9-9D4FE7C40CAF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B8E3-80DB-4AB0-AA5C-2F66791AF5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3123-F266-4438-ACF9-9D4FE7C40CAF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B8E3-80DB-4AB0-AA5C-2F66791AF5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3123-F266-4438-ACF9-9D4FE7C40CAF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B8E3-80DB-4AB0-AA5C-2F66791AF5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EA23123-F266-4438-ACF9-9D4FE7C40CAF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ED5B8E3-80DB-4AB0-AA5C-2F66791AF5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abcinwestowania.files.wordpress.com/2009/11/mozg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714356"/>
            <a:ext cx="7072362" cy="5746752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910" y="357166"/>
            <a:ext cx="8229600" cy="2214578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0000"/>
                </a:solidFill>
                <a:latin typeface="+mn-lt"/>
              </a:rPr>
              <a:t>Межполушарная асимметрия мозга </a:t>
            </a:r>
            <a:endParaRPr lang="ru-RU" sz="72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357158" y="428604"/>
            <a:ext cx="4857784" cy="614366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В 1981 году  Нобелевский лауреат  Роджер </a:t>
            </a:r>
            <a:r>
              <a:rPr lang="ru-RU" sz="4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Сперри</a:t>
            </a:r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открыл, что каждое из полушарий является ведущим в реализации определенных психических функций </a:t>
            </a:r>
            <a:endParaRPr lang="ru-RU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psyberia.ru/face/sperry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928670"/>
            <a:ext cx="3333750" cy="4476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00043"/>
            <a:ext cx="7786742" cy="9140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	</a:t>
            </a: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Проблему 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взаимосвязи межполушарной асимметрии с разными сторонами психической деятельности рассматривали  в своих работах такие отечественные  ученые, как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Б.Г. Ананьев, Е.Д. Хомская, Л.Я. Баллонов, В.Л. </a:t>
            </a:r>
            <a:r>
              <a:rPr lang="ru-RU" sz="2800" b="1" dirty="0" err="1">
                <a:solidFill>
                  <a:srgbClr val="002060"/>
                </a:solidFill>
              </a:rPr>
              <a:t>Деглин</a:t>
            </a:r>
            <a:r>
              <a:rPr lang="ru-RU" sz="2800" b="1" dirty="0">
                <a:solidFill>
                  <a:srgbClr val="002060"/>
                </a:solidFill>
              </a:rPr>
              <a:t>, Э.А. </a:t>
            </a:r>
            <a:r>
              <a:rPr lang="ru-RU" sz="2800" b="1" dirty="0" err="1">
                <a:solidFill>
                  <a:srgbClr val="002060"/>
                </a:solidFill>
              </a:rPr>
              <a:t>Костандов</a:t>
            </a:r>
            <a:r>
              <a:rPr lang="ru-RU" sz="2800" b="1" dirty="0">
                <a:solidFill>
                  <a:srgbClr val="002060"/>
                </a:solidFill>
              </a:rPr>
              <a:t>, Э.Г. </a:t>
            </a:r>
            <a:r>
              <a:rPr lang="ru-RU" sz="2800" b="1" dirty="0" err="1">
                <a:solidFill>
                  <a:srgbClr val="002060"/>
                </a:solidFill>
              </a:rPr>
              <a:t>Симерницкая</a:t>
            </a:r>
            <a:r>
              <a:rPr lang="ru-RU" sz="2800" b="1" dirty="0">
                <a:solidFill>
                  <a:srgbClr val="002060"/>
                </a:solidFill>
              </a:rPr>
              <a:t>, С.Р. Агеева, Н.Н. Брагина, Т.А. </a:t>
            </a:r>
            <a:r>
              <a:rPr lang="ru-RU" sz="2800" b="1" dirty="0" err="1">
                <a:solidFill>
                  <a:srgbClr val="002060"/>
                </a:solidFill>
              </a:rPr>
              <a:t>Доброхотова</a:t>
            </a:r>
            <a:r>
              <a:rPr lang="ru-RU" sz="2800" b="1" dirty="0">
                <a:solidFill>
                  <a:srgbClr val="002060"/>
                </a:solidFill>
              </a:rPr>
              <a:t>, Б.С. Котик, В.Ф. </a:t>
            </a:r>
            <a:r>
              <a:rPr lang="ru-RU" sz="2800" b="1" dirty="0" err="1">
                <a:solidFill>
                  <a:srgbClr val="002060"/>
                </a:solidFill>
              </a:rPr>
              <a:t>Богусловская</a:t>
            </a:r>
            <a:r>
              <a:rPr lang="ru-RU" sz="2800" b="1" dirty="0">
                <a:solidFill>
                  <a:srgbClr val="002060"/>
                </a:solidFill>
              </a:rPr>
              <a:t>.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зарубежных авторов данным вопросом занимались </a:t>
            </a:r>
            <a:r>
              <a:rPr lang="ru-RU" sz="2800" b="1" dirty="0">
                <a:solidFill>
                  <a:srgbClr val="002060"/>
                </a:solidFill>
              </a:rPr>
              <a:t>W. </a:t>
            </a:r>
            <a:r>
              <a:rPr lang="ru-RU" sz="2800" b="1" dirty="0" err="1">
                <a:solidFill>
                  <a:srgbClr val="002060"/>
                </a:solidFill>
              </a:rPr>
              <a:t>Penfield</a:t>
            </a:r>
            <a:r>
              <a:rPr lang="ru-RU" sz="2800" b="1" dirty="0">
                <a:solidFill>
                  <a:srgbClr val="002060"/>
                </a:solidFill>
              </a:rPr>
              <a:t>, L. </a:t>
            </a:r>
            <a:r>
              <a:rPr lang="ru-RU" sz="2800" b="1" dirty="0" err="1">
                <a:solidFill>
                  <a:srgbClr val="002060"/>
                </a:solidFill>
              </a:rPr>
              <a:t>Roberts</a:t>
            </a:r>
            <a:r>
              <a:rPr lang="ru-RU" sz="2800" b="1" dirty="0">
                <a:solidFill>
                  <a:srgbClr val="002060"/>
                </a:solidFill>
              </a:rPr>
              <a:t>, R. </a:t>
            </a:r>
            <a:r>
              <a:rPr lang="ru-RU" sz="2800" b="1" dirty="0" err="1">
                <a:solidFill>
                  <a:srgbClr val="002060"/>
                </a:solidFill>
              </a:rPr>
              <a:t>Sperry</a:t>
            </a:r>
            <a:r>
              <a:rPr lang="ru-RU" sz="2800" b="1" dirty="0">
                <a:solidFill>
                  <a:srgbClr val="002060"/>
                </a:solidFill>
              </a:rPr>
              <a:t>, R. </a:t>
            </a:r>
            <a:r>
              <a:rPr lang="ru-RU" sz="2800" b="1" dirty="0" err="1">
                <a:solidFill>
                  <a:srgbClr val="002060"/>
                </a:solidFill>
              </a:rPr>
              <a:t>Sparks</a:t>
            </a:r>
            <a:r>
              <a:rPr lang="ru-RU" sz="2800" b="1" dirty="0">
                <a:solidFill>
                  <a:srgbClr val="002060"/>
                </a:solidFill>
              </a:rPr>
              <a:t>, J. </a:t>
            </a:r>
            <a:r>
              <a:rPr lang="ru-RU" sz="2800" b="1" dirty="0" err="1">
                <a:solidFill>
                  <a:srgbClr val="002060"/>
                </a:solidFill>
              </a:rPr>
              <a:t>Bogen</a:t>
            </a:r>
            <a:r>
              <a:rPr lang="ru-RU" sz="2800" b="1" dirty="0">
                <a:solidFill>
                  <a:srgbClr val="002060"/>
                </a:solidFill>
              </a:rPr>
              <a:t>, K. </a:t>
            </a:r>
            <a:r>
              <a:rPr lang="ru-RU" sz="2800" b="1" dirty="0" err="1">
                <a:solidFill>
                  <a:srgbClr val="002060"/>
                </a:solidFill>
              </a:rPr>
              <a:t>Patterson</a:t>
            </a:r>
            <a:r>
              <a:rPr lang="ru-RU" sz="2800" b="1" dirty="0">
                <a:solidFill>
                  <a:srgbClr val="002060"/>
                </a:solidFill>
              </a:rPr>
              <a:t>, M. </a:t>
            </a:r>
            <a:r>
              <a:rPr lang="ru-RU" sz="2800" b="1" dirty="0" err="1">
                <a:solidFill>
                  <a:srgbClr val="002060"/>
                </a:solidFill>
              </a:rPr>
              <a:t>Annet</a:t>
            </a:r>
            <a:r>
              <a:rPr lang="ru-RU" sz="2800" b="1" dirty="0">
                <a:solidFill>
                  <a:srgbClr val="002060"/>
                </a:solidFill>
              </a:rPr>
              <a:t> и </a:t>
            </a:r>
            <a:r>
              <a:rPr lang="ru-RU" sz="2800" b="1" dirty="0" smtClean="0">
                <a:solidFill>
                  <a:srgbClr val="002060"/>
                </a:solidFill>
              </a:rPr>
              <a:t>другие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663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Межполушарная асимметрия мозга </a:t>
            </a:r>
            <a:r>
              <a:rPr lang="ru-RU" sz="4000" dirty="0" smtClean="0"/>
              <a:t> </a:t>
            </a:r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это  сложное свойство мозга, отражающее различие в распределении нервно-психических функций между его правым и левым полушариями</a:t>
            </a:r>
            <a:endParaRPr lang="ru-RU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По</a:t>
            </a:r>
            <a:r>
              <a:rPr lang="ru-RU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определению Н.П.Бехтеревой, </a:t>
            </a:r>
            <a:r>
              <a:rPr lang="ru-RU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латерализация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3600" dirty="0" smtClean="0"/>
              <a:t> </a:t>
            </a: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 процесс, посредством которого различные функции и процессы связываются с одной или другой стороной мозга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Профиль 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латеральной организации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индивидуальный латеральный профиль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3600" dirty="0" smtClean="0"/>
              <a:t> </a:t>
            </a: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</a:t>
            </a:r>
            <a:r>
              <a:rPr lang="ru-RU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индивидуальное сочетание функциональной асимметрии полушарий, моторной и сенсорной асимметрии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443914" cy="64294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В.П</a:t>
            </a: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r>
              <a:rPr lang="ru-RU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Леутин</a:t>
            </a: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и Е.И. Николаева указывают, что  выявленные асимметрии принято разделять на моторные и </a:t>
            </a: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сенсорные.</a:t>
            </a:r>
          </a:p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Моторная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асимметрия </a:t>
            </a: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это асимметрия функционирования ног, рук, мышц лица. </a:t>
            </a: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определению Н.Н. Брагиной,   </a:t>
            </a:r>
            <a:endParaRPr lang="ru-RU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сенсорная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асимметрия </a:t>
            </a: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это асимметрия функционирования органов чувств. 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214554"/>
            <a:ext cx="8229600" cy="28803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6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</TotalTime>
  <Words>85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Межполушарная асимметрия мозга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Межполушарная асимметрия мозга</dc:title>
  <dc:creator>Даш</dc:creator>
  <cp:lastModifiedBy>Даш</cp:lastModifiedBy>
  <cp:revision>5</cp:revision>
  <dcterms:created xsi:type="dcterms:W3CDTF">2012-12-19T09:30:20Z</dcterms:created>
  <dcterms:modified xsi:type="dcterms:W3CDTF">2013-01-25T17:15:37Z</dcterms:modified>
</cp:coreProperties>
</file>