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</p:sldIdLst>
  <p:sldSz cx="11161713" cy="7561263"/>
  <p:notesSz cx="9144000" cy="6858000"/>
  <p:defaultTextStyle>
    <a:defPPr>
      <a:defRPr lang="ru-RU"/>
    </a:defPPr>
    <a:lvl1pPr marL="0" algn="l" defTabSz="10698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4924" algn="l" defTabSz="10698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9848" algn="l" defTabSz="10698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4772" algn="l" defTabSz="10698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39696" algn="l" defTabSz="10698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00CC"/>
    <a:srgbClr val="FFFFCD"/>
    <a:srgbClr val="FF66FF"/>
    <a:srgbClr val="FFABFF"/>
    <a:srgbClr val="C1FFE0"/>
    <a:srgbClr val="BCE292"/>
    <a:srgbClr val="FFFFB3"/>
    <a:srgbClr val="99FFCC"/>
    <a:srgbClr val="CDFF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0"/>
  </p:normalViewPr>
  <p:slideViewPr>
    <p:cSldViewPr>
      <p:cViewPr varScale="1">
        <p:scale>
          <a:sx n="106" d="100"/>
          <a:sy n="106" d="100"/>
        </p:scale>
        <p:origin x="-102" y="-96"/>
      </p:cViewPr>
      <p:guideLst>
        <p:guide orient="horz" pos="2382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7129" y="2348893"/>
            <a:ext cx="9487456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4257" y="4284716"/>
            <a:ext cx="7813199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4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9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4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9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92242" y="302802"/>
            <a:ext cx="251138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8086" y="302802"/>
            <a:ext cx="7348128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698" y="4858812"/>
            <a:ext cx="9487456" cy="1501751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698" y="3204786"/>
            <a:ext cx="9487456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49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984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47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9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4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95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444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93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8085" y="1764295"/>
            <a:ext cx="4929757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871" y="1764295"/>
            <a:ext cx="4929757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086" y="1692533"/>
            <a:ext cx="4931695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924" indent="0">
              <a:buNone/>
              <a:defRPr sz="2300" b="1"/>
            </a:lvl2pPr>
            <a:lvl3pPr marL="1069848" indent="0">
              <a:buNone/>
              <a:defRPr sz="2100" b="1"/>
            </a:lvl3pPr>
            <a:lvl4pPr marL="1604772" indent="0">
              <a:buNone/>
              <a:defRPr sz="1900" b="1"/>
            </a:lvl4pPr>
            <a:lvl5pPr marL="2139696" indent="0">
              <a:buNone/>
              <a:defRPr sz="1900" b="1"/>
            </a:lvl5pPr>
            <a:lvl6pPr marL="2674620" indent="0">
              <a:buNone/>
              <a:defRPr sz="1900" b="1"/>
            </a:lvl6pPr>
            <a:lvl7pPr marL="3209544" indent="0">
              <a:buNone/>
              <a:defRPr sz="1900" b="1"/>
            </a:lvl7pPr>
            <a:lvl8pPr marL="3744468" indent="0">
              <a:buNone/>
              <a:defRPr sz="1900" b="1"/>
            </a:lvl8pPr>
            <a:lvl9pPr marL="427939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8086" y="2397901"/>
            <a:ext cx="4931695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69996" y="1692533"/>
            <a:ext cx="4933632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4924" indent="0">
              <a:buNone/>
              <a:defRPr sz="2300" b="1"/>
            </a:lvl2pPr>
            <a:lvl3pPr marL="1069848" indent="0">
              <a:buNone/>
              <a:defRPr sz="2100" b="1"/>
            </a:lvl3pPr>
            <a:lvl4pPr marL="1604772" indent="0">
              <a:buNone/>
              <a:defRPr sz="1900" b="1"/>
            </a:lvl4pPr>
            <a:lvl5pPr marL="2139696" indent="0">
              <a:buNone/>
              <a:defRPr sz="1900" b="1"/>
            </a:lvl5pPr>
            <a:lvl6pPr marL="2674620" indent="0">
              <a:buNone/>
              <a:defRPr sz="1900" b="1"/>
            </a:lvl6pPr>
            <a:lvl7pPr marL="3209544" indent="0">
              <a:buNone/>
              <a:defRPr sz="1900" b="1"/>
            </a:lvl7pPr>
            <a:lvl8pPr marL="3744468" indent="0">
              <a:buNone/>
              <a:defRPr sz="1900" b="1"/>
            </a:lvl8pPr>
            <a:lvl9pPr marL="427939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669996" y="2397901"/>
            <a:ext cx="4933632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6" y="301050"/>
            <a:ext cx="3672127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63920" y="301051"/>
            <a:ext cx="6239708" cy="6453328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8086" y="1582265"/>
            <a:ext cx="3672127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34924" indent="0">
              <a:buNone/>
              <a:defRPr sz="1400"/>
            </a:lvl2pPr>
            <a:lvl3pPr marL="1069848" indent="0">
              <a:buNone/>
              <a:defRPr sz="1200"/>
            </a:lvl3pPr>
            <a:lvl4pPr marL="1604772" indent="0">
              <a:buNone/>
              <a:defRPr sz="1100"/>
            </a:lvl4pPr>
            <a:lvl5pPr marL="2139696" indent="0">
              <a:buNone/>
              <a:defRPr sz="1100"/>
            </a:lvl5pPr>
            <a:lvl6pPr marL="2674620" indent="0">
              <a:buNone/>
              <a:defRPr sz="1100"/>
            </a:lvl6pPr>
            <a:lvl7pPr marL="3209544" indent="0">
              <a:buNone/>
              <a:defRPr sz="1100"/>
            </a:lvl7pPr>
            <a:lvl8pPr marL="3744468" indent="0">
              <a:buNone/>
              <a:defRPr sz="1100"/>
            </a:lvl8pPr>
            <a:lvl9pPr marL="427939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774" y="5292884"/>
            <a:ext cx="6697028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87774" y="675613"/>
            <a:ext cx="6697028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34924" indent="0">
              <a:buNone/>
              <a:defRPr sz="3300"/>
            </a:lvl2pPr>
            <a:lvl3pPr marL="1069848" indent="0">
              <a:buNone/>
              <a:defRPr sz="2800"/>
            </a:lvl3pPr>
            <a:lvl4pPr marL="1604772" indent="0">
              <a:buNone/>
              <a:defRPr sz="2300"/>
            </a:lvl4pPr>
            <a:lvl5pPr marL="2139696" indent="0">
              <a:buNone/>
              <a:defRPr sz="2300"/>
            </a:lvl5pPr>
            <a:lvl6pPr marL="2674620" indent="0">
              <a:buNone/>
              <a:defRPr sz="2300"/>
            </a:lvl6pPr>
            <a:lvl7pPr marL="3209544" indent="0">
              <a:buNone/>
              <a:defRPr sz="2300"/>
            </a:lvl7pPr>
            <a:lvl8pPr marL="3744468" indent="0">
              <a:buNone/>
              <a:defRPr sz="2300"/>
            </a:lvl8pPr>
            <a:lvl9pPr marL="4279392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87774" y="5917739"/>
            <a:ext cx="6697028" cy="887398"/>
          </a:xfrm>
        </p:spPr>
        <p:txBody>
          <a:bodyPr/>
          <a:lstStyle>
            <a:lvl1pPr marL="0" indent="0">
              <a:buNone/>
              <a:defRPr sz="1600"/>
            </a:lvl1pPr>
            <a:lvl2pPr marL="534924" indent="0">
              <a:buNone/>
              <a:defRPr sz="1400"/>
            </a:lvl2pPr>
            <a:lvl3pPr marL="1069848" indent="0">
              <a:buNone/>
              <a:defRPr sz="1200"/>
            </a:lvl3pPr>
            <a:lvl4pPr marL="1604772" indent="0">
              <a:buNone/>
              <a:defRPr sz="1100"/>
            </a:lvl4pPr>
            <a:lvl5pPr marL="2139696" indent="0">
              <a:buNone/>
              <a:defRPr sz="1100"/>
            </a:lvl5pPr>
            <a:lvl6pPr marL="2674620" indent="0">
              <a:buNone/>
              <a:defRPr sz="1100"/>
            </a:lvl6pPr>
            <a:lvl7pPr marL="3209544" indent="0">
              <a:buNone/>
              <a:defRPr sz="1100"/>
            </a:lvl7pPr>
            <a:lvl8pPr marL="3744468" indent="0">
              <a:buNone/>
              <a:defRPr sz="1100"/>
            </a:lvl8pPr>
            <a:lvl9pPr marL="427939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6" y="302801"/>
            <a:ext cx="10045542" cy="1260211"/>
          </a:xfrm>
          <a:prstGeom prst="rect">
            <a:avLst/>
          </a:prstGeom>
        </p:spPr>
        <p:txBody>
          <a:bodyPr vert="horz" lIns="106985" tIns="53492" rIns="106985" bIns="534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086" y="1764295"/>
            <a:ext cx="10045542" cy="4990084"/>
          </a:xfrm>
          <a:prstGeom prst="rect">
            <a:avLst/>
          </a:prstGeom>
        </p:spPr>
        <p:txBody>
          <a:bodyPr vert="horz" lIns="106985" tIns="53492" rIns="106985" bIns="534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58086" y="7008171"/>
            <a:ext cx="2604400" cy="402567"/>
          </a:xfrm>
          <a:prstGeom prst="rect">
            <a:avLst/>
          </a:prstGeom>
        </p:spPr>
        <p:txBody>
          <a:bodyPr vert="horz" lIns="106985" tIns="53492" rIns="106985" bIns="5349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1F600-4F19-4539-93BC-E52184B2B6F9}" type="datetimeFigureOut">
              <a:rPr lang="ru-RU" smtClean="0"/>
              <a:pPr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13586" y="7008171"/>
            <a:ext cx="3534542" cy="402567"/>
          </a:xfrm>
          <a:prstGeom prst="rect">
            <a:avLst/>
          </a:prstGeom>
        </p:spPr>
        <p:txBody>
          <a:bodyPr vert="horz" lIns="106985" tIns="53492" rIns="106985" bIns="5349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99228" y="7008171"/>
            <a:ext cx="2604400" cy="402567"/>
          </a:xfrm>
          <a:prstGeom prst="rect">
            <a:avLst/>
          </a:prstGeom>
        </p:spPr>
        <p:txBody>
          <a:bodyPr vert="horz" lIns="106985" tIns="53492" rIns="106985" bIns="5349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5357-5BE6-4BC5-BEB3-48F8342EA5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69848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193" indent="-401193" algn="l" defTabSz="1069848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9252" indent="-334328" algn="l" defTabSz="1069848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7310" indent="-267462" algn="l" defTabSz="106984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2234" indent="-267462" algn="l" defTabSz="1069848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7158" indent="-267462" algn="l" defTabSz="1069848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2082" indent="-267462" algn="l" defTabSz="106984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77006" indent="-267462" algn="l" defTabSz="106984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1930" indent="-267462" algn="l" defTabSz="106984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46854" indent="-267462" algn="l" defTabSz="106984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698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24" algn="l" defTabSz="10698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848" algn="l" defTabSz="10698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772" algn="l" defTabSz="10698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696" algn="l" defTabSz="10698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4620" algn="l" defTabSz="10698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algn="l" defTabSz="10698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4468" algn="l" defTabSz="10698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9392" algn="l" defTabSz="10698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13" Type="http://schemas.openxmlformats.org/officeDocument/2006/relationships/image" Target="../media/image34.jpeg"/><Relationship Id="rId3" Type="http://schemas.openxmlformats.org/officeDocument/2006/relationships/image" Target="../media/image28.jpeg"/><Relationship Id="rId7" Type="http://schemas.openxmlformats.org/officeDocument/2006/relationships/hyperlink" Target="http://i030.radikal.ru/1103/b4/7ec73b8e1286.jpg" TargetMode="External"/><Relationship Id="rId12" Type="http://schemas.openxmlformats.org/officeDocument/2006/relationships/hyperlink" Target="http://i048.radikal.ru/0909/7b/b0bbf1ba000c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gif"/><Relationship Id="rId11" Type="http://schemas.openxmlformats.org/officeDocument/2006/relationships/image" Target="../media/image33.jpeg"/><Relationship Id="rId5" Type="http://schemas.openxmlformats.org/officeDocument/2006/relationships/hyperlink" Target="http://412class.ucoz.ru/icon/cifra5.gif" TargetMode="External"/><Relationship Id="rId10" Type="http://schemas.openxmlformats.org/officeDocument/2006/relationships/hyperlink" Target="http://s44.radikal.ru/i105/1104/fc/8e7408cae091.jpg" TargetMode="External"/><Relationship Id="rId4" Type="http://schemas.openxmlformats.org/officeDocument/2006/relationships/image" Target="../media/image29.jpeg"/><Relationship Id="rId9" Type="http://schemas.openxmlformats.org/officeDocument/2006/relationships/image" Target="../media/image32.jpeg"/><Relationship Id="rId1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3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hyperlink" Target="http://image.shutterstock.com/display_pic_with_logo/553351/553351,1273146030,3/stock-photo-illustration-of-cartoon-cityscape-52477342.jpg" TargetMode="Externa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-5583"/>
            <a:ext cx="11161712" cy="7561263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0196" y="851673"/>
            <a:ext cx="9844032" cy="5715040"/>
          </a:xfrm>
          <a:solidFill>
            <a:srgbClr val="FFFFCD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cs typeface="Vrinda" pitchFamily="2" charset="0"/>
              </a:rPr>
              <a:t>Дидактическое пособие для детей дошкольного возраста</a:t>
            </a:r>
            <a:br>
              <a:rPr lang="ru-RU" b="1" dirty="0" smtClean="0">
                <a:solidFill>
                  <a:srgbClr val="7030A0"/>
                </a:solidFill>
                <a:cs typeface="Vrinda" pitchFamily="2" charset="0"/>
              </a:rPr>
            </a:br>
            <a:r>
              <a:rPr lang="ru-RU" sz="4400" b="1" dirty="0" smtClean="0">
                <a:solidFill>
                  <a:srgbClr val="7030A0"/>
                </a:solidFill>
                <a:cs typeface="Vrinda" pitchFamily="2" charset="0"/>
              </a:rPr>
              <a:t>(старшая  и подготовительная группа) </a:t>
            </a:r>
            <a:r>
              <a:rPr lang="ru-RU" b="1" dirty="0" smtClean="0">
                <a:solidFill>
                  <a:srgbClr val="7030A0"/>
                </a:solidFill>
                <a:cs typeface="Vrinda" pitchFamily="2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cs typeface="Vrinda" pitchFamily="2" charset="0"/>
              </a:rPr>
            </a:br>
            <a:r>
              <a:rPr lang="ru-RU" b="1" dirty="0" smtClean="0">
                <a:solidFill>
                  <a:srgbClr val="7030A0"/>
                </a:solidFill>
                <a:cs typeface="Vrinda" pitchFamily="2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cs typeface="Vrinda" pitchFamily="2" charset="0"/>
              </a:rPr>
            </a:br>
            <a:r>
              <a:rPr lang="ru-RU" sz="7000" b="1" dirty="0" smtClean="0">
                <a:solidFill>
                  <a:srgbClr val="7030A0"/>
                </a:solidFill>
                <a:cs typeface="Vrinda" pitchFamily="2" charset="0"/>
              </a:rPr>
              <a:t>«</a:t>
            </a:r>
            <a:r>
              <a:rPr lang="ru-RU" sz="7000" b="1" dirty="0">
                <a:solidFill>
                  <a:srgbClr val="7030A0"/>
                </a:solidFill>
                <a:cs typeface="Vrinda" pitchFamily="2" charset="0"/>
              </a:rPr>
              <a:t>Четвертый лишний»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708873"/>
          </a:xfrm>
        </p:spPr>
        <p:txBody>
          <a:bodyPr>
            <a:noAutofit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8758" y="351607"/>
            <a:ext cx="10045542" cy="6744426"/>
          </a:xfrm>
          <a:solidFill>
            <a:srgbClr val="FFFFCD"/>
          </a:solidFill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rgbClr val="800080"/>
                </a:solidFill>
              </a:rPr>
              <a:t>Прикладывая к каждой из четырех картинок по одной цифре, сказать сколько предметов получилось(согласование числительного с существительным)</a:t>
            </a:r>
          </a:p>
        </p:txBody>
      </p:sp>
      <p:pic>
        <p:nvPicPr>
          <p:cNvPr id="5122" name="Picture 2" descr="I:\19.01.2012\DSC008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66806" y="2351871"/>
            <a:ext cx="2143140" cy="2214578"/>
          </a:xfrm>
          <a:prstGeom prst="rect">
            <a:avLst/>
          </a:prstGeom>
          <a:noFill/>
        </p:spPr>
      </p:pic>
      <p:pic>
        <p:nvPicPr>
          <p:cNvPr id="5123" name="Picture 3" descr="I:\19.01.2012\DSC0085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37848" y="4780763"/>
            <a:ext cx="2214578" cy="2357454"/>
          </a:xfrm>
          <a:prstGeom prst="rect">
            <a:avLst/>
          </a:prstGeom>
          <a:noFill/>
        </p:spPr>
      </p:pic>
      <p:pic>
        <p:nvPicPr>
          <p:cNvPr id="5125" name="Picture 5" descr="Картинка 6 из 16971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95104" y="2780499"/>
            <a:ext cx="1500198" cy="1662269"/>
          </a:xfrm>
          <a:prstGeom prst="rect">
            <a:avLst/>
          </a:prstGeom>
          <a:noFill/>
        </p:spPr>
      </p:pic>
      <p:pic>
        <p:nvPicPr>
          <p:cNvPr id="5127" name="Picture 7" descr="Картинка 5 из 169710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867004" y="4995077"/>
            <a:ext cx="1071570" cy="2208995"/>
          </a:xfrm>
          <a:prstGeom prst="rect">
            <a:avLst/>
          </a:prstGeom>
          <a:noFill/>
        </p:spPr>
      </p:pic>
      <p:pic>
        <p:nvPicPr>
          <p:cNvPr id="5131" name="Picture 11" descr="http://im7-tub-ru.yandex.net/i?id=373165461-43-7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723468" y="1780367"/>
            <a:ext cx="1143008" cy="1357312"/>
          </a:xfrm>
          <a:prstGeom prst="rect">
            <a:avLst/>
          </a:prstGeom>
          <a:noFill/>
        </p:spPr>
      </p:pic>
      <p:pic>
        <p:nvPicPr>
          <p:cNvPr id="5133" name="Picture 13" descr="Картинка 32 из 16971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9795698" y="923111"/>
            <a:ext cx="857256" cy="1851806"/>
          </a:xfrm>
          <a:prstGeom prst="rect">
            <a:avLst/>
          </a:prstGeom>
          <a:noFill/>
        </p:spPr>
      </p:pic>
      <p:pic>
        <p:nvPicPr>
          <p:cNvPr id="5137" name="Picture 17" descr="Картинка 1 из 105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008824" y="5066515"/>
            <a:ext cx="1357322" cy="1643074"/>
          </a:xfrm>
          <a:prstGeom prst="rect">
            <a:avLst/>
          </a:prstGeom>
          <a:noFill/>
        </p:spPr>
      </p:pic>
      <p:pic>
        <p:nvPicPr>
          <p:cNvPr id="2051" name="Picture 3" descr="K:\19.01.2012\DSC00855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080262" y="2423309"/>
            <a:ext cx="221457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708873"/>
          </a:xfrm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8086" y="780235"/>
            <a:ext cx="10045542" cy="6387236"/>
          </a:xfrm>
        </p:spPr>
        <p:txBody>
          <a:bodyPr>
            <a:noAutofit/>
          </a:bodyPr>
          <a:lstStyle/>
          <a:p>
            <a:pPr lvl="0"/>
            <a:endParaRPr lang="en-US" sz="2400" b="1" dirty="0" smtClean="0">
              <a:solidFill>
                <a:srgbClr val="7030A0"/>
              </a:solidFill>
            </a:endParaRPr>
          </a:p>
          <a:p>
            <a:pPr lvl="0" algn="ctr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           </a:t>
            </a:r>
            <a:r>
              <a:rPr lang="ru-RU" sz="2400" b="1" dirty="0" smtClean="0">
                <a:solidFill>
                  <a:srgbClr val="7030A0"/>
                </a:solidFill>
              </a:rPr>
              <a:t>Закрыть каждую из четырех картинок большим кружочком и назвать их так, как будто картинок нет </a:t>
            </a:r>
          </a:p>
          <a:p>
            <a:pPr lvl="0"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(закрепление форм Р.п. ед.ч. сущ.)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100" dirty="0">
              <a:solidFill>
                <a:srgbClr val="800080"/>
              </a:solidFill>
            </a:endParaRPr>
          </a:p>
        </p:txBody>
      </p:sp>
      <p:pic>
        <p:nvPicPr>
          <p:cNvPr id="6" name="Picture 2" descr="K:\19.01.2012\DSC008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80526" y="3780631"/>
            <a:ext cx="2437822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K:\19.01.2012\DSC0086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5170" y="3780631"/>
            <a:ext cx="2432754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K:\19.01.2012\DSC0085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438376" y="3780631"/>
            <a:ext cx="2428892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K:\19.01.2012\DSC0086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8758" y="3780631"/>
            <a:ext cx="2357454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708873"/>
          </a:xfrm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4312" y="828303"/>
            <a:ext cx="10045542" cy="6267160"/>
          </a:xfrm>
          <a:solidFill>
            <a:srgbClr val="FFFFCD"/>
          </a:solidFill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rgbClr val="7030A0"/>
                </a:solidFill>
              </a:rPr>
              <a:t>Назвать картинки так, как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ru-RU" sz="2400" b="1" dirty="0" smtClean="0">
                <a:solidFill>
                  <a:srgbClr val="7030A0"/>
                </a:solidFill>
              </a:rPr>
              <a:t>будто ты доволен: «Кем(чем) ты доволен?» - «Собакой, кошкой» (закрепление форм Т.п. сущ.)</a:t>
            </a:r>
          </a:p>
          <a:p>
            <a:pPr lvl="0"/>
            <a:r>
              <a:rPr lang="ru-RU" sz="2400" b="1" dirty="0" smtClean="0">
                <a:solidFill>
                  <a:srgbClr val="7030A0"/>
                </a:solidFill>
              </a:rPr>
              <a:t>Ответить на вопрос «Кого(что) ты видишь?» - «Собаку, кошку, машину, лодку …» (закрепление форм В.п.)</a:t>
            </a:r>
          </a:p>
          <a:p>
            <a:pPr lvl="0"/>
            <a:r>
              <a:rPr lang="ru-RU" sz="2400" b="1" dirty="0" smtClean="0">
                <a:solidFill>
                  <a:srgbClr val="7030A0"/>
                </a:solidFill>
              </a:rPr>
              <a:t>Назвать лишнюю картинку и сказать про неё «Какая?» (подбор однородных определений)</a:t>
            </a:r>
          </a:p>
          <a:p>
            <a:pPr>
              <a:buFont typeface="Wingdings" pitchFamily="2" charset="2"/>
              <a:buChar char="Ø"/>
            </a:pPr>
            <a:endParaRPr lang="ru-RU" sz="2100" b="1" dirty="0">
              <a:solidFill>
                <a:srgbClr val="7030A0"/>
              </a:solidFill>
            </a:endParaRPr>
          </a:p>
        </p:txBody>
      </p:sp>
      <p:pic>
        <p:nvPicPr>
          <p:cNvPr id="1027" name="Picture 3" descr="K:\19.01.2012\DSC008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4510" y="3637755"/>
            <a:ext cx="3214710" cy="21393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AB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K:\19.01.2012\DSC0087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9550" y="3566317"/>
            <a:ext cx="3286148" cy="21100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AB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23006" y="5995209"/>
            <a:ext cx="47149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33CC"/>
                </a:solidFill>
              </a:rPr>
              <a:t>-</a:t>
            </a:r>
            <a:r>
              <a:rPr lang="ru-RU" b="1" dirty="0" smtClean="0">
                <a:solidFill>
                  <a:srgbClr val="FF33CC"/>
                </a:solidFill>
              </a:rPr>
              <a:t>Помидор круглый, гладкий, красный, сладкий и сочный.</a:t>
            </a: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9484" y="5923771"/>
            <a:ext cx="4429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33CC"/>
                </a:solidFill>
              </a:rPr>
              <a:t>-Я доволен домом, помидором, мячом.</a:t>
            </a:r>
            <a:endParaRPr lang="ru-RU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708873"/>
          </a:xfrm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64632" y="1188343"/>
            <a:ext cx="7038996" cy="5979128"/>
          </a:xfrm>
          <a:solidFill>
            <a:srgbClr val="FFFFCD"/>
          </a:solidFill>
        </p:spPr>
        <p:txBody>
          <a:bodyPr>
            <a:noAutofit/>
          </a:bodyPr>
          <a:lstStyle/>
          <a:p>
            <a:pPr>
              <a:buNone/>
            </a:pPr>
            <a:endParaRPr lang="ru-RU" sz="2000" b="1" dirty="0" smtClean="0">
              <a:solidFill>
                <a:srgbClr val="80008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     Педагог просит детей внимательно рассмотреть картинки, произнести их названия, обратить внимание на первый звук в названии каждой картинки. После этого определить лишнюю картинку и положить на неё фишку.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                 После этого педагог может попросить: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Объяснить свой выбор;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Дать характеристику первого звука в лишнем слове или в словах, которые не являются лишними;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Вспомнить другие слова, начинающиеся на заданные звуки;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Проверить правильность выбора при помощи рамочки – </a:t>
            </a:r>
            <a:r>
              <a:rPr lang="ru-RU" sz="2000" b="1" dirty="0" err="1" smtClean="0">
                <a:solidFill>
                  <a:srgbClr val="7030A0"/>
                </a:solidFill>
              </a:rPr>
              <a:t>проверялочки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             Далее педагог может попросит детей выполнить те же задания по закреплению образования падежных форм, согласованию числительных с существительными , подбору однородных прилагательных, что и в пособии  «Веселые звуки».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656" y="396255"/>
            <a:ext cx="6840760" cy="523220"/>
          </a:xfrm>
          <a:prstGeom prst="rect">
            <a:avLst/>
          </a:prstGeom>
          <a:solidFill>
            <a:srgbClr val="FFFFCD"/>
          </a:solidFill>
          <a:ln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CC"/>
                </a:solidFill>
              </a:rPr>
              <a:t>Дидактическое пособие «</a:t>
            </a:r>
            <a:r>
              <a:rPr lang="ru-RU" sz="2800" b="1" dirty="0" err="1" smtClean="0">
                <a:solidFill>
                  <a:srgbClr val="CC00CC"/>
                </a:solidFill>
              </a:rPr>
              <a:t>Звуковичок</a:t>
            </a:r>
            <a:r>
              <a:rPr lang="ru-RU" sz="2800" b="1" dirty="0" smtClean="0">
                <a:solidFill>
                  <a:srgbClr val="CC00CC"/>
                </a:solidFill>
              </a:rPr>
              <a:t>»</a:t>
            </a:r>
            <a:endParaRPr lang="ru-RU" sz="2800" b="1" dirty="0">
              <a:solidFill>
                <a:srgbClr val="CC00CC"/>
              </a:solidFill>
            </a:endParaRPr>
          </a:p>
        </p:txBody>
      </p:sp>
      <p:pic>
        <p:nvPicPr>
          <p:cNvPr id="4098" name="Picture 2" descr="K:\19.01.2012\DSC009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256" y="756295"/>
            <a:ext cx="2232248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0" name="Picture 4" descr="K:\19.01.2012\DSC009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8368" y="2844527"/>
            <a:ext cx="2232248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1" name="Picture 5" descr="K:\19.01.2012\DSC0094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4272" y="5004767"/>
            <a:ext cx="2376264" cy="2294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4356720" y="1044327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00FF"/>
                </a:solidFill>
              </a:rPr>
              <a:t>Цель: развитие фонематического слуха</a:t>
            </a:r>
            <a:endParaRPr lang="ru-RU" sz="2400" b="1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708873"/>
          </a:xfrm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64632" y="1188343"/>
            <a:ext cx="7038996" cy="5112568"/>
          </a:xfrm>
          <a:solidFill>
            <a:srgbClr val="FFFFCD"/>
          </a:solidFill>
        </p:spPr>
        <p:txBody>
          <a:bodyPr>
            <a:noAutofit/>
          </a:bodyPr>
          <a:lstStyle/>
          <a:p>
            <a:pPr>
              <a:buNone/>
            </a:pPr>
            <a:endParaRPr lang="ru-RU" sz="2000" b="1" dirty="0" smtClean="0">
              <a:solidFill>
                <a:srgbClr val="80008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      </a:t>
            </a:r>
            <a:r>
              <a:rPr lang="ru-RU" sz="2000" b="1" dirty="0" smtClean="0">
                <a:solidFill>
                  <a:srgbClr val="7030A0"/>
                </a:solidFill>
              </a:rPr>
              <a:t>Педагог просит детей внимательно рассмотреть картинки, произнести их названия, определить лишнюю картинку и положить на неё фишку.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C00CC"/>
                </a:solidFill>
              </a:rPr>
              <a:t>                 После этого педагог может попросить: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Объяснить свой выбор;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Проверить правильность выбора при помощи рамочки – </a:t>
            </a:r>
            <a:r>
              <a:rPr lang="ru-RU" sz="2000" b="1" dirty="0" err="1" smtClean="0">
                <a:solidFill>
                  <a:srgbClr val="7030A0"/>
                </a:solidFill>
              </a:rPr>
              <a:t>проверялочки</a:t>
            </a:r>
            <a:r>
              <a:rPr lang="ru-RU" sz="2000" b="1" dirty="0" smtClean="0">
                <a:solidFill>
                  <a:srgbClr val="7030A0"/>
                </a:solidFill>
              </a:rPr>
              <a:t>;</a:t>
            </a: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Подобрать другие слова, подходящие к данной группе.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             Далее педагог может попросит детей выполнить те же задания по закреплению образования падежных форм, согласованию числительных с существительными , подбору однородных прилагательных, что и в пособии  «Веселые звуки».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656" y="396255"/>
            <a:ext cx="6840760" cy="523220"/>
          </a:xfrm>
          <a:prstGeom prst="rect">
            <a:avLst/>
          </a:prstGeom>
          <a:solidFill>
            <a:srgbClr val="FFFFCD"/>
          </a:solidFill>
          <a:ln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00CC"/>
                </a:solidFill>
              </a:rPr>
              <a:t>Третий набор карточек «Кто есть кто?»</a:t>
            </a:r>
            <a:endParaRPr lang="ru-RU" sz="2800" b="1" dirty="0">
              <a:solidFill>
                <a:srgbClr val="CC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720" y="1044327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00FF"/>
                </a:solidFill>
              </a:rPr>
              <a:t>Цель: закрепление обобщающих понятий</a:t>
            </a:r>
            <a:endParaRPr lang="ru-RU" sz="2400" b="1" dirty="0">
              <a:solidFill>
                <a:srgbClr val="9900FF"/>
              </a:solidFill>
            </a:endParaRPr>
          </a:p>
        </p:txBody>
      </p:sp>
      <p:pic>
        <p:nvPicPr>
          <p:cNvPr id="5123" name="Picture 3" descr="K:\19.01.2012\DSC008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2304" y="3996655"/>
            <a:ext cx="2736304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5" name="Picture 5" descr="K:\19.01.2012\DSC0082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2304" y="972319"/>
            <a:ext cx="2664296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23468" y="423045"/>
            <a:ext cx="6969956" cy="500066"/>
          </a:xfrm>
          <a:solidFill>
            <a:srgbClr val="FFFFCD"/>
          </a:solidFill>
          <a:ln w="19050">
            <a:solidFill>
              <a:srgbClr val="FF66FF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33CC"/>
                </a:solidFill>
              </a:rPr>
              <a:t>Цели и задачи пособия</a:t>
            </a:r>
            <a:endParaRPr lang="ru-RU" sz="3200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52664" y="1116335"/>
            <a:ext cx="6840760" cy="6164758"/>
          </a:xfrm>
          <a:solidFill>
            <a:srgbClr val="FFFFCD"/>
          </a:solidFill>
          <a:ln>
            <a:solidFill>
              <a:srgbClr val="FF66FF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Формирует умение обобщать, систематизировать, дифференцировать изученный материал;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Развивает логическое мышление;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Развивает </a:t>
            </a:r>
            <a:r>
              <a:rPr lang="ru-RU" sz="1800" b="1" dirty="0" err="1">
                <a:solidFill>
                  <a:srgbClr val="800080"/>
                </a:solidFill>
              </a:rPr>
              <a:t>рече-слуховое</a:t>
            </a:r>
            <a:r>
              <a:rPr lang="ru-RU" sz="1800" b="1" dirty="0">
                <a:solidFill>
                  <a:srgbClr val="800080"/>
                </a:solidFill>
              </a:rPr>
              <a:t>  и зрительное внимание, память, фонематическое восприятие;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Способствует формированию звукового  анализа и синтеза, дифференциации звуков;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Тренирует умение делить слова на слоги, удерживать в памяти слова разной слоговой структуры;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Способствует закреплению образования форм Родительного, </a:t>
            </a:r>
            <a:r>
              <a:rPr lang="ru-RU" sz="1800" b="1" dirty="0" smtClean="0">
                <a:solidFill>
                  <a:srgbClr val="800080"/>
                </a:solidFill>
              </a:rPr>
              <a:t>Творительного Винительного </a:t>
            </a:r>
            <a:r>
              <a:rPr lang="ru-RU" sz="1800" b="1" dirty="0">
                <a:solidFill>
                  <a:srgbClr val="800080"/>
                </a:solidFill>
              </a:rPr>
              <a:t>падежей существительных единственного, множественного числа;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Закрепляет  умения согласования числительных с существительными;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Тренирует умение подбирать к объекту однородные </a:t>
            </a:r>
            <a:r>
              <a:rPr lang="ru-RU" sz="1800" b="1" dirty="0" smtClean="0">
                <a:solidFill>
                  <a:srgbClr val="800080"/>
                </a:solidFill>
              </a:rPr>
              <a:t>определения;</a:t>
            </a:r>
            <a:endParaRPr lang="ru-RU" sz="1800" b="1" dirty="0">
              <a:solidFill>
                <a:srgbClr val="80008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Формирует оптико-пространственную ориентацию;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Побуждает ребенка рассуждать, анализировать, сравнивать, делать самостоятельный вывод;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>
                <a:solidFill>
                  <a:srgbClr val="800080"/>
                </a:solidFill>
              </a:rPr>
              <a:t>Развивать умение взаимодействовать с детьми и взрослыми.</a:t>
            </a:r>
            <a:br>
              <a:rPr lang="ru-RU" sz="1800" b="1" dirty="0">
                <a:solidFill>
                  <a:srgbClr val="800080"/>
                </a:solidFill>
              </a:rPr>
            </a:br>
            <a:endParaRPr lang="ru-RU" sz="1800" b="1" dirty="0">
              <a:solidFill>
                <a:srgbClr val="800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24326" y="780235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K:\19.01.2012\DSC0094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256" y="540271"/>
            <a:ext cx="1911260" cy="1800200"/>
          </a:xfrm>
          <a:prstGeom prst="rect">
            <a:avLst/>
          </a:prstGeom>
          <a:noFill/>
        </p:spPr>
      </p:pic>
      <p:pic>
        <p:nvPicPr>
          <p:cNvPr id="1027" name="Picture 3" descr="K:\19.01.2012\DSC0095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8448" y="2844527"/>
            <a:ext cx="1851634" cy="1800200"/>
          </a:xfrm>
          <a:prstGeom prst="rect">
            <a:avLst/>
          </a:prstGeom>
          <a:noFill/>
        </p:spPr>
      </p:pic>
      <p:pic>
        <p:nvPicPr>
          <p:cNvPr id="1028" name="Picture 4" descr="K:\19.01.2012\DSC0095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0256" y="5364807"/>
            <a:ext cx="1872208" cy="187220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980456" y="1260351"/>
            <a:ext cx="20162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00FF"/>
                </a:solidFill>
              </a:rPr>
              <a:t> «</a:t>
            </a:r>
            <a:r>
              <a:rPr lang="ru-RU" b="1" dirty="0" err="1" smtClean="0">
                <a:solidFill>
                  <a:srgbClr val="9900FF"/>
                </a:solidFill>
              </a:rPr>
              <a:t>Звуковичок</a:t>
            </a:r>
            <a:r>
              <a:rPr lang="ru-RU" b="1" dirty="0" smtClean="0">
                <a:solidFill>
                  <a:srgbClr val="9900FF"/>
                </a:solidFill>
              </a:rPr>
              <a:t>»</a:t>
            </a:r>
            <a:endParaRPr lang="ru-RU" b="1" dirty="0">
              <a:solidFill>
                <a:srgbClr val="99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780631"/>
            <a:ext cx="21244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00FF"/>
                </a:solidFill>
              </a:rPr>
              <a:t>«Кто есть кто?»</a:t>
            </a:r>
            <a:endParaRPr lang="ru-RU" b="1" dirty="0">
              <a:solidFill>
                <a:srgbClr val="99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472" y="5940871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900FF"/>
                </a:solidFill>
              </a:rPr>
              <a:t>«Веселые слоги»</a:t>
            </a:r>
            <a:endParaRPr lang="ru-RU" b="1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540271"/>
            <a:ext cx="10045542" cy="1440160"/>
          </a:xfrm>
          <a:solidFill>
            <a:srgbClr val="FFFFCD"/>
          </a:solidFill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r>
              <a:rPr lang="ru-RU" sz="2400" b="1" dirty="0" smtClean="0">
                <a:solidFill>
                  <a:srgbClr val="9900FF"/>
                </a:solidFill>
              </a:rPr>
              <a:t>Дидактическое пособие может использоваться на подгрупповых и индивидуальных занятиях с дошкольниками в старшей и подготовительной группе</a:t>
            </a:r>
            <a:endParaRPr lang="ru-RU" sz="2400" b="1" dirty="0">
              <a:solidFill>
                <a:srgbClr val="9900FF"/>
              </a:solidFill>
            </a:endParaRPr>
          </a:p>
        </p:txBody>
      </p:sp>
      <p:pic>
        <p:nvPicPr>
          <p:cNvPr id="2" name="Picture 2" descr="K:\зимние забавы 6 гр\DSC0088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6280" y="3132559"/>
            <a:ext cx="4608512" cy="30669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AB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K:\зимние забавы 6 гр\DSC0088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8928" y="3132559"/>
            <a:ext cx="4536504" cy="3096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AB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708873"/>
          </a:xfrm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8086" y="472556"/>
            <a:ext cx="10045542" cy="66949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FF33CC"/>
                </a:solidFill>
              </a:rPr>
              <a:t>В игру входят: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rgbClr val="800080"/>
                </a:solidFill>
              </a:rPr>
              <a:t>Три </a:t>
            </a:r>
            <a:r>
              <a:rPr lang="ru-RU" sz="3300" b="1" dirty="0">
                <a:solidFill>
                  <a:srgbClr val="800080"/>
                </a:solidFill>
              </a:rPr>
              <a:t>набора карточек по 18 штук:</a:t>
            </a:r>
          </a:p>
          <a:p>
            <a:pPr lvl="0" algn="ctr">
              <a:buNone/>
            </a:pPr>
            <a:r>
              <a:rPr lang="ru-RU" sz="2100" b="1" dirty="0">
                <a:solidFill>
                  <a:srgbClr val="800080"/>
                </a:solidFill>
              </a:rPr>
              <a:t>Первый набор </a:t>
            </a:r>
            <a:r>
              <a:rPr lang="ru-RU" sz="2100" b="1" dirty="0" smtClean="0">
                <a:solidFill>
                  <a:srgbClr val="800080"/>
                </a:solidFill>
              </a:rPr>
              <a:t>– «Веселые слоги»</a:t>
            </a:r>
            <a:endParaRPr lang="ru-RU" sz="2100" b="1" dirty="0">
              <a:solidFill>
                <a:srgbClr val="800080"/>
              </a:solidFill>
            </a:endParaRPr>
          </a:p>
          <a:p>
            <a:pPr lvl="0" algn="ctr">
              <a:buNone/>
            </a:pPr>
            <a:r>
              <a:rPr lang="ru-RU" sz="2100" b="1" dirty="0">
                <a:solidFill>
                  <a:srgbClr val="800080"/>
                </a:solidFill>
              </a:rPr>
              <a:t>Второй набор – </a:t>
            </a:r>
            <a:r>
              <a:rPr lang="ru-RU" sz="2100" b="1" dirty="0" smtClean="0">
                <a:solidFill>
                  <a:srgbClr val="800080"/>
                </a:solidFill>
              </a:rPr>
              <a:t>  «Кто есть кто?»</a:t>
            </a:r>
            <a:endParaRPr lang="ru-RU" sz="2100" b="1" dirty="0">
              <a:solidFill>
                <a:srgbClr val="800080"/>
              </a:solidFill>
            </a:endParaRPr>
          </a:p>
          <a:p>
            <a:pPr lvl="0" algn="ctr">
              <a:buNone/>
            </a:pPr>
            <a:r>
              <a:rPr lang="ru-RU" sz="2100" b="1" dirty="0" smtClean="0">
                <a:solidFill>
                  <a:srgbClr val="800080"/>
                </a:solidFill>
              </a:rPr>
              <a:t>Третий </a:t>
            </a:r>
            <a:r>
              <a:rPr lang="ru-RU" sz="2100" b="1" dirty="0">
                <a:solidFill>
                  <a:srgbClr val="800080"/>
                </a:solidFill>
              </a:rPr>
              <a:t>набор </a:t>
            </a:r>
            <a:r>
              <a:rPr lang="ru-RU" sz="2100" b="1" dirty="0" smtClean="0">
                <a:solidFill>
                  <a:srgbClr val="800080"/>
                </a:solidFill>
              </a:rPr>
              <a:t>– «</a:t>
            </a:r>
            <a:r>
              <a:rPr lang="ru-RU" sz="2100" b="1" dirty="0" err="1" smtClean="0">
                <a:solidFill>
                  <a:srgbClr val="800080"/>
                </a:solidFill>
              </a:rPr>
              <a:t>Звуковичок</a:t>
            </a:r>
            <a:r>
              <a:rPr lang="ru-RU" sz="2100" b="1" dirty="0" smtClean="0">
                <a:solidFill>
                  <a:srgbClr val="800080"/>
                </a:solidFill>
              </a:rPr>
              <a:t>»</a:t>
            </a:r>
            <a:r>
              <a:rPr lang="ru-RU" sz="2100" b="1" dirty="0">
                <a:solidFill>
                  <a:srgbClr val="800080"/>
                </a:solidFill>
              </a:rPr>
              <a:t> </a:t>
            </a:r>
          </a:p>
          <a:p>
            <a:pPr>
              <a:buNone/>
            </a:pPr>
            <a:r>
              <a:rPr lang="ru-RU" sz="2100" b="1" dirty="0">
                <a:solidFill>
                  <a:srgbClr val="800080"/>
                </a:solidFill>
              </a:rPr>
              <a:t>        Каждая карточка  из любого набора разделена на 4 части. 6 карточек разделены синими линиями, 6 карточек </a:t>
            </a:r>
            <a:r>
              <a:rPr lang="ru-RU" sz="2100" b="1" dirty="0" smtClean="0">
                <a:solidFill>
                  <a:srgbClr val="800080"/>
                </a:solidFill>
              </a:rPr>
              <a:t>– зелеными  и ещё 6 </a:t>
            </a:r>
            <a:r>
              <a:rPr lang="ru-RU" sz="2100" b="1" dirty="0">
                <a:solidFill>
                  <a:srgbClr val="800080"/>
                </a:solidFill>
              </a:rPr>
              <a:t>карточек разделены оранжевыми линиями. Всего в игре 54 карточки.</a:t>
            </a:r>
          </a:p>
          <a:p>
            <a:pPr>
              <a:buFont typeface="Wingdings" pitchFamily="2" charset="2"/>
              <a:buChar char="Ø"/>
            </a:pPr>
            <a:endParaRPr lang="ru-RU" sz="2100" dirty="0">
              <a:solidFill>
                <a:srgbClr val="800080"/>
              </a:solidFill>
            </a:endParaRPr>
          </a:p>
        </p:txBody>
      </p:sp>
      <p:pic>
        <p:nvPicPr>
          <p:cNvPr id="15368" name="Picture 8" descr="D:\ГРУППА\СПЕЦИАЛИСТЫ\ЛОГОПЕД\для презентации игрыЧетвертый лишний\DSC008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6280" y="4428703"/>
            <a:ext cx="3052051" cy="21670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C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69" name="Picture 9" descr="D:\ГРУППА\СПЕЦИАЛИСТЫ\ЛОГОПЕД\для презентации игрыЧетвертый лишний\DSC0082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72834" y="4932760"/>
            <a:ext cx="2964851" cy="22305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C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370" name="Picture 10" descr="D:\ГРУППА\СПЕЦИАЛИСТЫ\ЛОГОПЕД\для презентации игрыЧетвертый лишний\DSC0082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57120" y="4356695"/>
            <a:ext cx="2877649" cy="24255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C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58085" y="315029"/>
            <a:ext cx="4929757" cy="64393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900" dirty="0"/>
          </a:p>
          <a:p>
            <a:pPr>
              <a:buNone/>
            </a:pPr>
            <a:endParaRPr lang="ru-RU" sz="1900" dirty="0"/>
          </a:p>
        </p:txBody>
      </p:sp>
      <p:pic>
        <p:nvPicPr>
          <p:cNvPr id="8" name="Picture 2" descr="D:\ГРУППА\СПЕЦИАЛИСТЫ\ЛОГОПЕД\для презентации игрыЧетвертый лишний\DSC0083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4510" y="423045"/>
            <a:ext cx="1933819" cy="1698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 descr="D:\ГРУППА\СПЕЦИАЛИСТЫ\ЛОГОПЕД\для презентации игрыЧетвертый лишний\DSC0084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960" y="494483"/>
            <a:ext cx="2004312" cy="164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0" name="Picture 2" descr="D:\ГРУППА\СПЕЦИАЛИСТЫ\ЛОГОПЕД\для презентации игрыЧетвертый лишний\DSC0084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1634" y="2923375"/>
            <a:ext cx="2143140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412" name="Picture 4" descr="D:\ГРУППА\СПЕЦИАЛИСТЫ\ЛОГОПЕД\для презентации игрыЧетвертый лишний\DSC0084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4672" y="5580831"/>
            <a:ext cx="2214578" cy="1654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8821216" y="1065987"/>
            <a:ext cx="1872208" cy="615860"/>
          </a:xfrm>
          <a:prstGeom prst="rect">
            <a:avLst/>
          </a:prstGeom>
          <a:noFill/>
        </p:spPr>
        <p:txBody>
          <a:bodyPr wrap="square" lIns="106985" tIns="53492" rIns="106985" bIns="53492" rtlCol="0">
            <a:spAutoFit/>
          </a:bodyPr>
          <a:lstStyle/>
          <a:p>
            <a:pPr algn="ctr"/>
            <a:r>
              <a:rPr lang="ru-RU" sz="3300" b="1" dirty="0">
                <a:solidFill>
                  <a:srgbClr val="800080"/>
                </a:solidFill>
              </a:rPr>
              <a:t>фишки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0526" y="3280565"/>
            <a:ext cx="3243223" cy="1092914"/>
          </a:xfrm>
          <a:prstGeom prst="rect">
            <a:avLst/>
          </a:prstGeom>
          <a:noFill/>
        </p:spPr>
        <p:txBody>
          <a:bodyPr wrap="square" lIns="106985" tIns="53492" rIns="106985" bIns="53492" rtlCol="0">
            <a:spAutoFit/>
          </a:bodyPr>
          <a:lstStyle/>
          <a:p>
            <a:r>
              <a:rPr lang="ru-RU" sz="3200" b="1" dirty="0" smtClean="0"/>
              <a:t>         </a:t>
            </a:r>
            <a:r>
              <a:rPr lang="ru-RU" sz="3200" b="1" dirty="0" smtClean="0">
                <a:solidFill>
                  <a:srgbClr val="800080"/>
                </a:solidFill>
              </a:rPr>
              <a:t>кружок диаметром </a:t>
            </a:r>
            <a:r>
              <a:rPr lang="ru-RU" sz="3200" b="1" dirty="0">
                <a:solidFill>
                  <a:srgbClr val="800080"/>
                </a:solidFill>
              </a:rPr>
              <a:t>7 см</a:t>
            </a:r>
            <a:r>
              <a:rPr lang="ru-RU" sz="3200" b="1" dirty="0" smtClean="0">
                <a:solidFill>
                  <a:srgbClr val="800080"/>
                </a:solidFill>
              </a:rPr>
              <a:t>. </a:t>
            </a:r>
            <a:endParaRPr lang="ru-RU" sz="3200" b="1" dirty="0">
              <a:solidFill>
                <a:srgbClr val="80008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0936" y="5940871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800080"/>
                </a:solidFill>
              </a:rPr>
              <a:t>цифры от 1 до 5</a:t>
            </a:r>
            <a:endParaRPr lang="ru-RU" sz="3200" b="1" dirty="0">
              <a:solidFill>
                <a:srgbClr val="800080"/>
              </a:solidFill>
            </a:endParaRPr>
          </a:p>
        </p:txBody>
      </p:sp>
      <p:pic>
        <p:nvPicPr>
          <p:cNvPr id="17413" name="Picture 5" descr="D:\ГРУППА\СПЕЦИАЛИСТЫ\ЛОГОПЕД\для презентации игрыЧетвертый лишний\DSC0084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38112" y="2923375"/>
            <a:ext cx="1959050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2866212" y="565921"/>
            <a:ext cx="314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</a:t>
            </a:r>
            <a:r>
              <a:rPr lang="ru-RU" sz="3200" b="1" dirty="0" smtClean="0">
                <a:solidFill>
                  <a:srgbClr val="800080"/>
                </a:solidFill>
              </a:rPr>
              <a:t>рамочки-      </a:t>
            </a:r>
            <a:r>
              <a:rPr lang="ru-RU" sz="3200" b="1" dirty="0" err="1" smtClean="0">
                <a:solidFill>
                  <a:srgbClr val="800080"/>
                </a:solidFill>
              </a:rPr>
              <a:t>проверялочки</a:t>
            </a:r>
            <a:endParaRPr lang="ru-RU" sz="3200" b="1" dirty="0" smtClean="0">
              <a:solidFill>
                <a:srgbClr val="800080"/>
              </a:solidFill>
            </a:endParaRPr>
          </a:p>
          <a:p>
            <a:r>
              <a:rPr lang="ru-RU" sz="3200" b="1" dirty="0">
                <a:solidFill>
                  <a:srgbClr val="800080"/>
                </a:solidFill>
              </a:rPr>
              <a:t> </a:t>
            </a:r>
            <a:r>
              <a:rPr lang="ru-RU" sz="3200" b="1" dirty="0" smtClean="0">
                <a:solidFill>
                  <a:srgbClr val="800080"/>
                </a:solidFill>
              </a:rPr>
              <a:t>        6 штук</a:t>
            </a:r>
            <a:endParaRPr lang="ru-RU" sz="3200" b="1" dirty="0">
              <a:solidFill>
                <a:srgbClr val="80008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09814" y="2851937"/>
            <a:ext cx="2438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800080"/>
                </a:solidFill>
              </a:rPr>
              <a:t>Карточка с большим количеством точек</a:t>
            </a:r>
            <a:endParaRPr lang="ru-RU" sz="32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708873"/>
          </a:xfrm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8086" y="637359"/>
            <a:ext cx="10207346" cy="6530112"/>
          </a:xfrm>
          <a:solidFill>
            <a:srgbClr val="FFFFCD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33CC"/>
                </a:solidFill>
              </a:rPr>
              <a:t>Первый набор карточек «Веселые слоги»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33CC"/>
                </a:solidFill>
              </a:rPr>
              <a:t>Цель: закрепление умения делить слова на слоги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33CC"/>
                </a:solidFill>
              </a:rPr>
              <a:t>Правила использования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800080"/>
                </a:solidFill>
              </a:rPr>
              <a:t>Все участники игры берут по одной карточке из первого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800080"/>
                </a:solidFill>
              </a:rPr>
              <a:t>набора. Например, карточки, разделенные синими линиями.</a:t>
            </a:r>
          </a:p>
          <a:p>
            <a:pPr algn="ctr">
              <a:buNone/>
            </a:pPr>
            <a:endParaRPr lang="ru-RU" sz="2400" b="1" dirty="0" smtClean="0">
              <a:solidFill>
                <a:srgbClr val="80008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800080"/>
                </a:solidFill>
              </a:rPr>
              <a:t>    Педагог просит детей внимательно рассмотреть картинки, произнести их названия, посчитать (отхлопать) количество слогов в словах, определить, какая картинка лишняя, положить на неё фишку.</a:t>
            </a:r>
          </a:p>
          <a:p>
            <a:pPr>
              <a:buFont typeface="Wingdings" pitchFamily="2" charset="2"/>
              <a:buChar char="Ø"/>
            </a:pPr>
            <a:endParaRPr lang="ru-RU" sz="2100" dirty="0">
              <a:solidFill>
                <a:srgbClr val="800080"/>
              </a:solidFill>
            </a:endParaRPr>
          </a:p>
        </p:txBody>
      </p:sp>
      <p:pic>
        <p:nvPicPr>
          <p:cNvPr id="2" name="Picture 2" descr="I:\19.01.2012\DSC008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336" y="4788743"/>
            <a:ext cx="3498039" cy="23278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CFF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I:\19.01.2012\DSC0086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984" y="4788743"/>
            <a:ext cx="3509752" cy="2317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CCFF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Стрелка вправо 9"/>
          <p:cNvSpPr/>
          <p:nvPr/>
        </p:nvSpPr>
        <p:spPr>
          <a:xfrm>
            <a:off x="4723600" y="5638019"/>
            <a:ext cx="1785950" cy="484632"/>
          </a:xfrm>
          <a:prstGeom prst="rightArrow">
            <a:avLst/>
          </a:prstGeom>
          <a:solidFill>
            <a:srgbClr val="FFCCFF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CFF"/>
              </a:solidFill>
            </a:endParaRPr>
          </a:p>
        </p:txBody>
      </p:sp>
      <p:pic>
        <p:nvPicPr>
          <p:cNvPr id="11" name="Picture 3" descr="K:\19.01.2012\DSC0084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438508" y="1851805"/>
            <a:ext cx="1592112" cy="1514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6894626"/>
          </a:xfrm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8086" y="351607"/>
            <a:ext cx="10045542" cy="6815864"/>
          </a:xfrm>
          <a:solidFill>
            <a:srgbClr val="FFFFCD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33CC"/>
                </a:solidFill>
              </a:rPr>
              <a:t>Проверка результата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800080"/>
                </a:solidFill>
              </a:rPr>
              <a:t>      Ребенок может проверить правильность выбора сам, используя     </a:t>
            </a:r>
            <a:r>
              <a:rPr lang="ru-RU" sz="2400" b="1" dirty="0" err="1" smtClean="0">
                <a:solidFill>
                  <a:srgbClr val="800080"/>
                </a:solidFill>
              </a:rPr>
              <a:t>рамочку-проверялочку</a:t>
            </a:r>
            <a:r>
              <a:rPr lang="ru-RU" sz="2400" b="1" dirty="0" smtClean="0">
                <a:solidFill>
                  <a:srgbClr val="800080"/>
                </a:solidFill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800080"/>
                </a:solidFill>
              </a:rPr>
              <a:t>Для этого детям необходимо выслушать инструкцию педагога и в   соответствии с ней положить на карточку </a:t>
            </a:r>
            <a:r>
              <a:rPr lang="ru-RU" sz="2400" b="1" dirty="0" err="1" smtClean="0">
                <a:solidFill>
                  <a:srgbClr val="800080"/>
                </a:solidFill>
              </a:rPr>
              <a:t>рамочку-проверялочку</a:t>
            </a:r>
            <a:r>
              <a:rPr lang="ru-RU" sz="2400" b="1" dirty="0" smtClean="0">
                <a:solidFill>
                  <a:srgbClr val="800080"/>
                </a:solidFill>
              </a:rPr>
              <a:t>.</a:t>
            </a:r>
          </a:p>
          <a:p>
            <a:pPr>
              <a:buNone/>
            </a:pPr>
            <a:endParaRPr lang="ru-RU" sz="2400" dirty="0" smtClean="0">
              <a:solidFill>
                <a:srgbClr val="80008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80008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80008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80008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80008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80008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80008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80008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800080"/>
                </a:solidFill>
              </a:rPr>
              <a:t>Если ребенок сделал правильный выбор, то в окошке появится нужная картинка с фишкой. Если нет , то в окошке будет неверная картинка без фишки.</a:t>
            </a:r>
            <a:endParaRPr lang="ru-RU" sz="2400" b="1" dirty="0">
              <a:solidFill>
                <a:srgbClr val="800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856" y="1065987"/>
            <a:ext cx="1428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K:\19.01.2012\DSC008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8328" y="2772519"/>
            <a:ext cx="3218010" cy="3149542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>
            <a:off x="4788768" y="3780631"/>
            <a:ext cx="1656184" cy="792088"/>
          </a:xfrm>
          <a:prstGeom prst="rightArrow">
            <a:avLst/>
          </a:prstGeom>
          <a:solidFill>
            <a:srgbClr val="FF99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ContrastingLeftFacing"/>
              <a:lightRig rig="threePt" dir="t"/>
            </a:scene3d>
          </a:bodyPr>
          <a:lstStyle/>
          <a:p>
            <a:pPr algn="ctr"/>
            <a:endParaRPr lang="ru-RU" dirty="0">
              <a:solidFill>
                <a:srgbClr val="FF33CC"/>
              </a:solidFill>
            </a:endParaRPr>
          </a:p>
        </p:txBody>
      </p:sp>
      <p:pic>
        <p:nvPicPr>
          <p:cNvPr id="1027" name="Picture 3" descr="K:\19.01.2012\DSC0084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984" y="2844527"/>
            <a:ext cx="3005526" cy="300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513274"/>
          </a:xfrm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272" y="324247"/>
            <a:ext cx="10513168" cy="646331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9966FF"/>
                </a:solidFill>
              </a:rPr>
              <a:t>Правила пользования </a:t>
            </a:r>
            <a:r>
              <a:rPr lang="ru-RU" sz="3600" b="1" dirty="0" err="1" smtClean="0">
                <a:solidFill>
                  <a:srgbClr val="9966FF"/>
                </a:solidFill>
              </a:rPr>
              <a:t>рамочкой-проверялочкой</a:t>
            </a:r>
            <a:endParaRPr lang="ru-RU" sz="3600" b="1" dirty="0" smtClean="0">
              <a:solidFill>
                <a:srgbClr val="9966FF"/>
              </a:solidFill>
            </a:endParaRPr>
          </a:p>
        </p:txBody>
      </p:sp>
      <p:pic>
        <p:nvPicPr>
          <p:cNvPr id="2" name="Picture 2" descr="K:\19.01.2012\DSC008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9168" y="972319"/>
            <a:ext cx="2448272" cy="2160240"/>
          </a:xfrm>
          <a:prstGeom prst="rect">
            <a:avLst/>
          </a:prstGeom>
          <a:noFill/>
        </p:spPr>
      </p:pic>
      <p:pic>
        <p:nvPicPr>
          <p:cNvPr id="2051" name="Picture 3" descr="K:\19.01.2012\DSC0083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4272" y="2988543"/>
            <a:ext cx="2448272" cy="230425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2264" y="1404367"/>
            <a:ext cx="712879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Для карточек, разделенных оранжевыми линиями </a:t>
            </a:r>
            <a:endParaRPr lang="ru-RU" sz="32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272" y="1908423"/>
            <a:ext cx="6768752" cy="830997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00080"/>
                </a:solidFill>
              </a:rPr>
              <a:t>«Положи </a:t>
            </a:r>
            <a:r>
              <a:rPr lang="ru-RU" sz="2400" b="1" dirty="0" err="1" smtClean="0">
                <a:solidFill>
                  <a:srgbClr val="800080"/>
                </a:solidFill>
              </a:rPr>
              <a:t>рамочку-проверялочку</a:t>
            </a:r>
            <a:r>
              <a:rPr lang="ru-RU" sz="2400" b="1" dirty="0" smtClean="0">
                <a:solidFill>
                  <a:srgbClr val="800080"/>
                </a:solidFill>
              </a:rPr>
              <a:t> так, чтобы красная линия была справа»</a:t>
            </a:r>
            <a:endParaRPr lang="ru-RU" sz="2400" b="1" dirty="0">
              <a:solidFill>
                <a:srgbClr val="80008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0616" y="3492599"/>
            <a:ext cx="7128792" cy="461665"/>
          </a:xfrm>
          <a:prstGeom prst="rect">
            <a:avLst/>
          </a:prstGeom>
          <a:solidFill>
            <a:srgbClr val="BCE292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Для карточек, разделенных зелеными линиями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2664" y="4140671"/>
            <a:ext cx="6552728" cy="830997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00080"/>
                </a:solidFill>
              </a:rPr>
              <a:t>«Положи </a:t>
            </a:r>
            <a:r>
              <a:rPr lang="ru-RU" sz="2400" b="1" dirty="0" err="1" smtClean="0">
                <a:solidFill>
                  <a:srgbClr val="800080"/>
                </a:solidFill>
              </a:rPr>
              <a:t>рамочку-проверялочку</a:t>
            </a:r>
            <a:r>
              <a:rPr lang="ru-RU" sz="2400" b="1" dirty="0" smtClean="0">
                <a:solidFill>
                  <a:srgbClr val="800080"/>
                </a:solidFill>
              </a:rPr>
              <a:t> так, чтобы красная линия была слева»</a:t>
            </a:r>
            <a:endParaRPr lang="ru-RU" sz="2400" b="1" dirty="0">
              <a:solidFill>
                <a:srgbClr val="800080"/>
              </a:solidFill>
            </a:endParaRPr>
          </a:p>
        </p:txBody>
      </p:sp>
      <p:pic>
        <p:nvPicPr>
          <p:cNvPr id="2055" name="Picture 7" descr="K:\19.01.2012\DSC0083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9168" y="4932759"/>
            <a:ext cx="2448272" cy="2304256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24272" y="5436815"/>
            <a:ext cx="633670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Для карточек, разделенных синими линиями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8288" y="6300911"/>
            <a:ext cx="6696744" cy="830997"/>
          </a:xfrm>
          <a:prstGeom prst="rect">
            <a:avLst/>
          </a:prstGeom>
          <a:solidFill>
            <a:srgbClr val="FFFFCD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00080"/>
                </a:solidFill>
              </a:rPr>
              <a:t>«Положи </a:t>
            </a:r>
            <a:r>
              <a:rPr lang="ru-RU" sz="2400" b="1" dirty="0" err="1" smtClean="0">
                <a:solidFill>
                  <a:srgbClr val="800080"/>
                </a:solidFill>
              </a:rPr>
              <a:t>рамочку-проверялочку</a:t>
            </a:r>
            <a:r>
              <a:rPr lang="ru-RU" sz="2400" b="1" dirty="0" smtClean="0">
                <a:solidFill>
                  <a:srgbClr val="800080"/>
                </a:solidFill>
              </a:rPr>
              <a:t> так, чтобы красная линия была вверху»</a:t>
            </a:r>
            <a:endParaRPr lang="ru-RU" sz="2400" b="1" dirty="0">
              <a:solidFill>
                <a:srgbClr val="800080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237040" y="1836415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>
            <a:off x="3060576" y="4428703"/>
            <a:ext cx="978408" cy="484632"/>
          </a:xfrm>
          <a:prstGeom prst="lef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7021016" y="5868863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Marina\общая папка\карт для ОФОРМЛЕНИЯ\фон\Больш фон-заставка\руч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161713" cy="756126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8086" y="315029"/>
            <a:ext cx="10045542" cy="708873"/>
          </a:xfrm>
        </p:spPr>
        <p:txBody>
          <a:bodyPr>
            <a:noAutofit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endParaRPr lang="ru-RU" b="1" dirty="0">
              <a:solidFill>
                <a:srgbClr val="FF33C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8086" y="494483"/>
            <a:ext cx="10045542" cy="6672988"/>
          </a:xfrm>
          <a:solidFill>
            <a:srgbClr val="FFFFCD"/>
          </a:solidFill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rgbClr val="800080"/>
                </a:solidFill>
              </a:rPr>
              <a:t>Дети могут объяснить выбор лишней картинки;</a:t>
            </a:r>
          </a:p>
          <a:p>
            <a:pPr lvl="0"/>
            <a:r>
              <a:rPr lang="ru-RU" sz="2400" b="1" dirty="0" smtClean="0">
                <a:solidFill>
                  <a:srgbClr val="800080"/>
                </a:solidFill>
              </a:rPr>
              <a:t>Вспомнить и назвать другие слова с таким же количеством слогов, как и в лишнем слове (или в тех словах, которые не являются лишними);</a:t>
            </a:r>
          </a:p>
          <a:p>
            <a:pPr lvl="0"/>
            <a:r>
              <a:rPr lang="ru-RU" sz="2400" b="1" dirty="0" smtClean="0">
                <a:solidFill>
                  <a:srgbClr val="800080"/>
                </a:solidFill>
              </a:rPr>
              <a:t>Используя </a:t>
            </a:r>
            <a:r>
              <a:rPr lang="ru-RU" sz="2400" b="1" dirty="0" err="1" smtClean="0">
                <a:solidFill>
                  <a:srgbClr val="800080"/>
                </a:solidFill>
              </a:rPr>
              <a:t>рамочку-проверялочку</a:t>
            </a:r>
            <a:r>
              <a:rPr lang="ru-RU" sz="2400" b="1" dirty="0" smtClean="0">
                <a:solidFill>
                  <a:srgbClr val="800080"/>
                </a:solidFill>
              </a:rPr>
              <a:t>, можно попросить детей вспомнить и назвать закрытые картинки;</a:t>
            </a:r>
          </a:p>
          <a:p>
            <a:pPr lvl="0"/>
            <a:r>
              <a:rPr lang="ru-RU" sz="2400" b="1" dirty="0" smtClean="0">
                <a:solidFill>
                  <a:srgbClr val="800080"/>
                </a:solidFill>
              </a:rPr>
              <a:t>Положив рядом карточку с большим количеством точек, сказать про каждую из картинок так, как будто этих предметов много (закрепление форм сущ. Р.п. мн.ч.)</a:t>
            </a:r>
          </a:p>
          <a:p>
            <a:pPr>
              <a:buNone/>
            </a:pPr>
            <a:endParaRPr lang="ru-RU" sz="2800" dirty="0" smtClean="0">
              <a:solidFill>
                <a:srgbClr val="80008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100" dirty="0">
              <a:solidFill>
                <a:srgbClr val="800080"/>
              </a:solidFill>
            </a:endParaRPr>
          </a:p>
        </p:txBody>
      </p:sp>
      <p:pic>
        <p:nvPicPr>
          <p:cNvPr id="12" name="Picture 8" descr="I:\19.01.2012\DSC0084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37782" y="4209259"/>
            <a:ext cx="3357586" cy="2837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 descr="http://im8-tub-ru.yandex.net/i?id=108178361-16-7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09814" y="4209259"/>
            <a:ext cx="1428750" cy="1357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6" name="Picture 12" descr="http://im8-tub-ru.yandex.net/i?id=343985125-05-7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581252" y="5780895"/>
            <a:ext cx="1362075" cy="1285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8" name="Picture 14" descr="http://im6-tub-ru.yandex.net/i?id=249969444-45-7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80262" y="4209259"/>
            <a:ext cx="142875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40" name="Picture 16" descr="http://im2-tub-ru.yandex.net/i?id=261891134-61-7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080262" y="6066647"/>
            <a:ext cx="1428750" cy="1066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786</Words>
  <Application>Microsoft Office PowerPoint</Application>
  <PresentationFormat>Произвольный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Дидактическое пособие для детей дошкольного возраста (старшая  и подготовительная группа)   «Четвертый лишний»</vt:lpstr>
      <vt:lpstr>Цели и задачи пособия</vt:lpstr>
      <vt:lpstr> Дидактическое пособие может использоваться на подгрупповых и индивидуальных занятиях с дошкольниками в старшей и подготовительной группе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для детей старшего и подготовительного возраста   «Четвертый лишний»</dc:title>
  <dc:creator>1</dc:creator>
  <cp:lastModifiedBy>Марина</cp:lastModifiedBy>
  <cp:revision>122</cp:revision>
  <dcterms:created xsi:type="dcterms:W3CDTF">2012-01-20T07:07:56Z</dcterms:created>
  <dcterms:modified xsi:type="dcterms:W3CDTF">2014-11-21T12:06:56Z</dcterms:modified>
</cp:coreProperties>
</file>