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727D-5329-43E1-9311-3D79D9ECFA59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86E4-FA74-483A-BE8C-22907D0313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727D-5329-43E1-9311-3D79D9ECFA59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86E4-FA74-483A-BE8C-22907D0313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727D-5329-43E1-9311-3D79D9ECFA59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86E4-FA74-483A-BE8C-22907D0313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727D-5329-43E1-9311-3D79D9ECFA59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86E4-FA74-483A-BE8C-22907D0313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727D-5329-43E1-9311-3D79D9ECFA59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86E4-FA74-483A-BE8C-22907D0313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727D-5329-43E1-9311-3D79D9ECFA59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86E4-FA74-483A-BE8C-22907D0313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727D-5329-43E1-9311-3D79D9ECFA59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86E4-FA74-483A-BE8C-22907D0313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727D-5329-43E1-9311-3D79D9ECFA59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86E4-FA74-483A-BE8C-22907D0313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727D-5329-43E1-9311-3D79D9ECFA59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86E4-FA74-483A-BE8C-22907D0313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727D-5329-43E1-9311-3D79D9ECFA59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86E4-FA74-483A-BE8C-22907D0313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727D-5329-43E1-9311-3D79D9ECFA59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86E4-FA74-483A-BE8C-22907D0313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5727D-5329-43E1-9311-3D79D9ECFA59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F86E4-FA74-483A-BE8C-22907D03131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gi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800" dirty="0" smtClean="0">
                <a:latin typeface="Bookman Old Style" pitchFamily="18" charset="0"/>
              </a:rPr>
              <a:t>СЧЕТ ДО «5»</a:t>
            </a:r>
            <a:endParaRPr lang="ru-RU" sz="8800" dirty="0"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581128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marL="342900" lvl="0" indent="-342900" algn="l"/>
            <a:r>
              <a:rPr lang="ru-RU" b="1" dirty="0" smtClean="0">
                <a:solidFill>
                  <a:prstClr val="black"/>
                </a:solidFill>
                <a:latin typeface="Cambria" pitchFamily="18" charset="0"/>
              </a:rPr>
              <a:t>Презентацию составила:</a:t>
            </a:r>
          </a:p>
          <a:p>
            <a:pPr marL="342900" lvl="0" indent="-342900" algn="l"/>
            <a:r>
              <a:rPr lang="ru-RU" b="1" dirty="0" smtClean="0">
                <a:solidFill>
                  <a:prstClr val="black"/>
                </a:solidFill>
                <a:latin typeface="Cambria" pitchFamily="18" charset="0"/>
              </a:rPr>
              <a:t>Воспитатель Николаева В.В.</a:t>
            </a:r>
          </a:p>
          <a:p>
            <a:pPr marL="342900" lvl="0" indent="-342900" algn="l"/>
            <a:r>
              <a:rPr lang="ru-RU" b="1" dirty="0" smtClean="0">
                <a:solidFill>
                  <a:prstClr val="black"/>
                </a:solidFill>
                <a:latin typeface="Cambria" pitchFamily="18" charset="0"/>
              </a:rPr>
              <a:t>ГБДОУ №19 Красногвардейского</a:t>
            </a:r>
          </a:p>
          <a:p>
            <a:pPr marL="342900" lvl="0" indent="-342900" algn="l"/>
            <a:r>
              <a:rPr lang="ru-RU" b="1" dirty="0" smtClean="0">
                <a:solidFill>
                  <a:prstClr val="black"/>
                </a:solidFill>
                <a:latin typeface="Cambria" pitchFamily="18" charset="0"/>
              </a:rPr>
              <a:t>района, г.Санкт-Петербурга</a:t>
            </a:r>
            <a:endParaRPr lang="ru-RU" dirty="0"/>
          </a:p>
        </p:txBody>
      </p:sp>
      <p:pic>
        <p:nvPicPr>
          <p:cNvPr id="1026" name="Picture 2" descr="C:\Users\Вика\AppData\Local\Microsoft\Windows\Temporary Internet Files\Content.IE5\Z5TNRFQJ\MC90043472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403648" cy="1403648"/>
          </a:xfrm>
          <a:prstGeom prst="rect">
            <a:avLst/>
          </a:prstGeom>
          <a:noFill/>
        </p:spPr>
      </p:pic>
      <p:pic>
        <p:nvPicPr>
          <p:cNvPr id="1027" name="Picture 3" descr="C:\Users\Вика\AppData\Local\Microsoft\Windows\Temporary Internet Files\Content.IE5\XC51Q3IQ\MM900178298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5373216"/>
            <a:ext cx="1152128" cy="1152128"/>
          </a:xfrm>
          <a:prstGeom prst="rect">
            <a:avLst/>
          </a:prstGeom>
          <a:noFill/>
        </p:spPr>
      </p:pic>
      <p:pic>
        <p:nvPicPr>
          <p:cNvPr id="1028" name="Picture 4" descr="C:\Users\Вика\AppData\Local\Microsoft\Windows\Temporary Internet Files\Content.IE5\ADGHMQ8L\MC90029793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437112"/>
            <a:ext cx="760781" cy="1826971"/>
          </a:xfrm>
          <a:prstGeom prst="rect">
            <a:avLst/>
          </a:prstGeom>
          <a:noFill/>
        </p:spPr>
      </p:pic>
      <p:pic>
        <p:nvPicPr>
          <p:cNvPr id="1029" name="Picture 5" descr="C:\Users\Вика\AppData\Local\Microsoft\Windows\Temporary Internet Files\Content.IE5\XC51Q3IQ\MM900178301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896" y="980728"/>
            <a:ext cx="666750" cy="666750"/>
          </a:xfrm>
          <a:prstGeom prst="rect">
            <a:avLst/>
          </a:prstGeom>
          <a:noFill/>
        </p:spPr>
      </p:pic>
      <p:pic>
        <p:nvPicPr>
          <p:cNvPr id="1030" name="Picture 6" descr="C:\Users\Вика\AppData\Local\Microsoft\Windows\Temporary Internet Files\Content.IE5\ADGHMQ8L\MC900434543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68344" y="476672"/>
            <a:ext cx="641340" cy="792088"/>
          </a:xfrm>
          <a:prstGeom prst="rect">
            <a:avLst/>
          </a:prstGeom>
          <a:noFill/>
        </p:spPr>
      </p:pic>
      <p:pic>
        <p:nvPicPr>
          <p:cNvPr id="1031" name="Picture 7" descr="C:\Users\Вика\AppData\Local\Microsoft\Windows\Temporary Internet Files\Content.IE5\ADGHMQ8L\MC900437050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6016" y="260648"/>
            <a:ext cx="1714500" cy="1714500"/>
          </a:xfrm>
          <a:prstGeom prst="rect">
            <a:avLst/>
          </a:prstGeom>
          <a:noFill/>
        </p:spPr>
      </p:pic>
      <p:pic>
        <p:nvPicPr>
          <p:cNvPr id="1032" name="Picture 8" descr="C:\Users\Вика\AppData\Local\Microsoft\Windows\Temporary Internet Files\Content.IE5\6K0QY8JW\MC900434728[1]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6176" y="3356992"/>
            <a:ext cx="2285714" cy="2285714"/>
          </a:xfrm>
          <a:prstGeom prst="rect">
            <a:avLst/>
          </a:prstGeom>
          <a:noFill/>
        </p:spPr>
      </p:pic>
      <p:pic>
        <p:nvPicPr>
          <p:cNvPr id="1033" name="Picture 9" descr="C:\Users\Вика\AppData\Local\Microsoft\Windows\Temporary Internet Files\Content.IE5\XC51Q3IQ\MC900435470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43608" y="3501008"/>
            <a:ext cx="1495409" cy="1008112"/>
          </a:xfrm>
          <a:prstGeom prst="rect">
            <a:avLst/>
          </a:prstGeom>
          <a:noFill/>
        </p:spPr>
      </p:pic>
      <p:pic>
        <p:nvPicPr>
          <p:cNvPr id="1034" name="Picture 10" descr="C:\Users\Вика\AppData\Local\Microsoft\Windows\Temporary Internet Files\Content.IE5\XC51Q3IQ\MC900424470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79712" y="908720"/>
            <a:ext cx="1537671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mall_shop_items_catalog_image5004.jpg"/>
          <p:cNvPicPr>
            <a:picLocks noChangeAspect="1"/>
          </p:cNvPicPr>
          <p:nvPr/>
        </p:nvPicPr>
        <p:blipFill>
          <a:blip r:embed="rId2" cstate="print"/>
          <a:srcRect l="18330" t="16039" r="15224" b="17516"/>
          <a:stretch>
            <a:fillRect/>
          </a:stretch>
        </p:blipFill>
        <p:spPr>
          <a:xfrm>
            <a:off x="6372200" y="2420888"/>
            <a:ext cx="2088232" cy="2088232"/>
          </a:xfrm>
          <a:prstGeom prst="rect">
            <a:avLst/>
          </a:prstGeom>
        </p:spPr>
      </p:pic>
      <p:pic>
        <p:nvPicPr>
          <p:cNvPr id="3" name="Рисунок 2" descr="imagesA6T4XL6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412776"/>
            <a:ext cx="6172115" cy="345638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3894054_61692902_Saphiere_Tubes_Artist_Sabine_Rath_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484784"/>
            <a:ext cx="4925347" cy="3456384"/>
          </a:xfrm>
          <a:prstGeom prst="rect">
            <a:avLst/>
          </a:prstGeom>
        </p:spPr>
      </p:pic>
      <p:pic>
        <p:nvPicPr>
          <p:cNvPr id="3" name="Рисунок 2" descr="small_shop_items_catalog_image500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1844824"/>
            <a:ext cx="3240360" cy="32403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32876647.jpg"/>
          <p:cNvPicPr>
            <a:picLocks noChangeAspect="1"/>
          </p:cNvPicPr>
          <p:nvPr/>
        </p:nvPicPr>
        <p:blipFill>
          <a:blip r:embed="rId2" cstate="print"/>
          <a:srcRect l="4002" t="20454" r="13390" b="12013"/>
          <a:stretch>
            <a:fillRect/>
          </a:stretch>
        </p:blipFill>
        <p:spPr>
          <a:xfrm>
            <a:off x="5724128" y="5174709"/>
            <a:ext cx="3086033" cy="168329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99592" y="188641"/>
            <a:ext cx="381642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ru-RU" sz="2400" b="1" dirty="0" smtClean="0">
                <a:latin typeface="Bookman Old Style" pitchFamily="18" charset="0"/>
              </a:rPr>
              <a:t>Котята</a:t>
            </a:r>
          </a:p>
          <a:p>
            <a:pPr fontAlgn="t"/>
            <a:endParaRPr lang="ru-RU" b="1" dirty="0" smtClean="0">
              <a:latin typeface="Bookman Old Style" pitchFamily="18" charset="0"/>
            </a:endParaRPr>
          </a:p>
          <a:p>
            <a:pPr fontAlgn="t"/>
            <a:r>
              <a:rPr lang="ru-RU" dirty="0" smtClean="0">
                <a:latin typeface="Bookman Old Style" pitchFamily="18" charset="0"/>
              </a:rPr>
              <a:t>Вы послушайте, ребята,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Я хочу вам рассказать: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Родились у нас котята -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Их по счёту ровно пять.</a:t>
            </a:r>
          </a:p>
          <a:p>
            <a:pPr fontAlgn="t"/>
            <a:r>
              <a:rPr lang="ru-RU" dirty="0" smtClean="0">
                <a:latin typeface="Bookman Old Style" pitchFamily="18" charset="0"/>
              </a:rPr>
              <a:t>Мы решали, мы гадали: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Как же нам котят назвать?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Наконец мы их назвали: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Раз, Два, Три, Четыре, Пять.</a:t>
            </a:r>
          </a:p>
          <a:p>
            <a:pPr fontAlgn="t"/>
            <a:r>
              <a:rPr lang="ru-RU" b="1" dirty="0" smtClean="0">
                <a:latin typeface="Bookman Old Style" pitchFamily="18" charset="0"/>
              </a:rPr>
              <a:t>Раз - котёнок самый белый,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Два - котёнок самый смелый,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Три - котёнок самый умный,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А Четыре - самый шумный.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Пять похож на Три и Два -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Те же хвост и голова,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То же пятнышко на спинке,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Так же спит весь день в корзинке.</a:t>
            </a:r>
          </a:p>
          <a:p>
            <a:pPr fontAlgn="t"/>
            <a:r>
              <a:rPr lang="ru-RU" dirty="0" smtClean="0">
                <a:latin typeface="Bookman Old Style" pitchFamily="18" charset="0"/>
              </a:rPr>
              <a:t>Хороши у нас котята -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Раз, Два, Три, Четыре, Пять!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Заходите к нам, ребята,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Посмотреть и посчитать!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32876647.jpg"/>
          <p:cNvPicPr>
            <a:picLocks noChangeAspect="1"/>
          </p:cNvPicPr>
          <p:nvPr/>
        </p:nvPicPr>
        <p:blipFill>
          <a:blip r:embed="rId2" cstate="print"/>
          <a:srcRect l="4002" t="20454" r="13390" b="12013"/>
          <a:stretch>
            <a:fillRect/>
          </a:stretch>
        </p:blipFill>
        <p:spPr>
          <a:xfrm>
            <a:off x="5724128" y="5174709"/>
            <a:ext cx="3086033" cy="168329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99592" y="188641"/>
            <a:ext cx="403244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ru-RU" sz="2400" b="1" dirty="0" smtClean="0">
                <a:latin typeface="Bookman Old Style" pitchFamily="18" charset="0"/>
              </a:rPr>
              <a:t>Котята</a:t>
            </a:r>
          </a:p>
          <a:p>
            <a:pPr fontAlgn="t"/>
            <a:endParaRPr lang="ru-RU" b="1" dirty="0" smtClean="0">
              <a:latin typeface="Bookman Old Style" pitchFamily="18" charset="0"/>
            </a:endParaRPr>
          </a:p>
          <a:p>
            <a:pPr fontAlgn="t"/>
            <a:r>
              <a:rPr lang="ru-RU" dirty="0" smtClean="0">
                <a:latin typeface="Bookman Old Style" pitchFamily="18" charset="0"/>
              </a:rPr>
              <a:t>Вы послушайте, ребята,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Я хочу вам рассказать: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Родились у нас котята -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Их по счёту ровно пять.</a:t>
            </a:r>
          </a:p>
          <a:p>
            <a:pPr fontAlgn="t"/>
            <a:r>
              <a:rPr lang="ru-RU" dirty="0" smtClean="0">
                <a:latin typeface="Bookman Old Style" pitchFamily="18" charset="0"/>
              </a:rPr>
              <a:t>Мы решали, мы гадали: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Как же нам котят назвать?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Наконец мы их назвали: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Раз, Два, Три, Четыре, Пять.</a:t>
            </a:r>
          </a:p>
          <a:p>
            <a:pPr fontAlgn="t"/>
            <a:r>
              <a:rPr lang="ru-RU" dirty="0" smtClean="0">
                <a:latin typeface="Bookman Old Style" pitchFamily="18" charset="0"/>
              </a:rPr>
              <a:t>Раз - котёнок самый белый,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>Два - котёнок самый смелый,</a:t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Три - котёнок самый умный,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А Четыре - самый шумный.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Пять похож на Три и Два -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Те же хвост и голова,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То же пятнышко на спинке,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Так же спит весь день в корзинке.</a:t>
            </a:r>
          </a:p>
          <a:p>
            <a:pPr fontAlgn="t"/>
            <a:r>
              <a:rPr lang="ru-RU" dirty="0" smtClean="0">
                <a:latin typeface="Bookman Old Style" pitchFamily="18" charset="0"/>
              </a:rPr>
              <a:t>Хороши у нас котята -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Раз, Два, Три, Четыре, Пять!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Заходите к нам, ребята,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Посмотреть и посчитать!</a:t>
            </a:r>
          </a:p>
        </p:txBody>
      </p:sp>
      <p:pic>
        <p:nvPicPr>
          <p:cNvPr id="4" name="Рисунок 3" descr="УУ.jpg"/>
          <p:cNvPicPr>
            <a:picLocks noChangeAspect="1"/>
          </p:cNvPicPr>
          <p:nvPr/>
        </p:nvPicPr>
        <p:blipFill>
          <a:blip r:embed="rId3" cstate="print"/>
          <a:srcRect l="9904" r="18290" b="7692"/>
          <a:stretch>
            <a:fillRect/>
          </a:stretch>
        </p:blipFill>
        <p:spPr>
          <a:xfrm>
            <a:off x="4139952" y="188640"/>
            <a:ext cx="2304256" cy="19069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7" y="3573016"/>
            <a:ext cx="1862127" cy="1953280"/>
          </a:xfrm>
          <a:prstGeom prst="rect">
            <a:avLst/>
          </a:prstGeom>
        </p:spPr>
      </p:pic>
      <p:pic>
        <p:nvPicPr>
          <p:cNvPr id="8" name="Рисунок 7" descr="32876647.jpg"/>
          <p:cNvPicPr>
            <a:picLocks noChangeAspect="1"/>
          </p:cNvPicPr>
          <p:nvPr/>
        </p:nvPicPr>
        <p:blipFill>
          <a:blip r:embed="rId3" cstate="print"/>
          <a:srcRect l="4002" t="20454" r="13390" b="12013"/>
          <a:stretch>
            <a:fillRect/>
          </a:stretch>
        </p:blipFill>
        <p:spPr>
          <a:xfrm>
            <a:off x="5724128" y="5174709"/>
            <a:ext cx="3086033" cy="168329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99592" y="188641"/>
            <a:ext cx="403244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ru-RU" sz="2400" b="1" dirty="0" smtClean="0">
                <a:latin typeface="Bookman Old Style" pitchFamily="18" charset="0"/>
              </a:rPr>
              <a:t>Котята</a:t>
            </a:r>
          </a:p>
          <a:p>
            <a:pPr fontAlgn="t"/>
            <a:endParaRPr lang="ru-RU" b="1" dirty="0" smtClean="0">
              <a:latin typeface="Bookman Old Style" pitchFamily="18" charset="0"/>
            </a:endParaRPr>
          </a:p>
          <a:p>
            <a:pPr fontAlgn="t"/>
            <a:r>
              <a:rPr lang="ru-RU" dirty="0" smtClean="0">
                <a:latin typeface="Bookman Old Style" pitchFamily="18" charset="0"/>
              </a:rPr>
              <a:t>Вы послушайте, ребята,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Я хочу вам рассказать: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Родились у нас котята -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Их по счёту ровно пять.</a:t>
            </a:r>
          </a:p>
          <a:p>
            <a:pPr fontAlgn="t"/>
            <a:r>
              <a:rPr lang="ru-RU" dirty="0" smtClean="0">
                <a:latin typeface="Bookman Old Style" pitchFamily="18" charset="0"/>
              </a:rPr>
              <a:t>Мы решали, мы гадали: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Как же нам котят назвать?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Наконец мы их назвали: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Раз, Два, Три, Четыре, Пять.</a:t>
            </a:r>
          </a:p>
          <a:p>
            <a:pPr fontAlgn="t"/>
            <a:r>
              <a:rPr lang="ru-RU" dirty="0" smtClean="0">
                <a:latin typeface="Bookman Old Style" pitchFamily="18" charset="0"/>
              </a:rPr>
              <a:t>Раз - котёнок самый белый,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Два - котёнок самый смелый,</a:t>
            </a:r>
            <a:r>
              <a:rPr lang="ru-RU" b="1" dirty="0" smtClean="0">
                <a:latin typeface="Bookman Old Style" pitchFamily="18" charset="0"/>
              </a:rPr>
              <a:t/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>Три - котёнок самый умный,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А Четыре - самый шумный.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Пять похож на Три и Два -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Те же хвост и голова,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То же пятнышко на спинке,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Так же спит весь день в корзинке.</a:t>
            </a:r>
          </a:p>
          <a:p>
            <a:pPr fontAlgn="t"/>
            <a:r>
              <a:rPr lang="ru-RU" dirty="0" smtClean="0">
                <a:latin typeface="Bookman Old Style" pitchFamily="18" charset="0"/>
              </a:rPr>
              <a:t>Хороши у нас котята -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Раз, Два, Три, Четыре, Пять!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Заходите к нам, ребята,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Посмотреть и посчитать!</a:t>
            </a:r>
          </a:p>
        </p:txBody>
      </p:sp>
      <p:pic>
        <p:nvPicPr>
          <p:cNvPr id="4" name="Рисунок 3" descr="УУ.jpg"/>
          <p:cNvPicPr>
            <a:picLocks noChangeAspect="1"/>
          </p:cNvPicPr>
          <p:nvPr/>
        </p:nvPicPr>
        <p:blipFill>
          <a:blip r:embed="rId4" cstate="print"/>
          <a:srcRect l="9904" r="18290" b="7692"/>
          <a:stretch>
            <a:fillRect/>
          </a:stretch>
        </p:blipFill>
        <p:spPr>
          <a:xfrm>
            <a:off x="4139952" y="188640"/>
            <a:ext cx="2304256" cy="19069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7" y="3573016"/>
            <a:ext cx="1862127" cy="1953280"/>
          </a:xfrm>
          <a:prstGeom prst="rect">
            <a:avLst/>
          </a:prstGeom>
        </p:spPr>
      </p:pic>
      <p:pic>
        <p:nvPicPr>
          <p:cNvPr id="8" name="Рисунок 7" descr="32876647.jpg"/>
          <p:cNvPicPr>
            <a:picLocks noChangeAspect="1"/>
          </p:cNvPicPr>
          <p:nvPr/>
        </p:nvPicPr>
        <p:blipFill>
          <a:blip r:embed="rId3" cstate="print"/>
          <a:srcRect l="4002" t="20454" r="13390" b="12013"/>
          <a:stretch>
            <a:fillRect/>
          </a:stretch>
        </p:blipFill>
        <p:spPr>
          <a:xfrm>
            <a:off x="5724128" y="5174709"/>
            <a:ext cx="3086033" cy="168329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99592" y="188641"/>
            <a:ext cx="403244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ru-RU" sz="2400" b="1" dirty="0" smtClean="0">
                <a:latin typeface="Bookman Old Style" pitchFamily="18" charset="0"/>
              </a:rPr>
              <a:t>Котята</a:t>
            </a:r>
          </a:p>
          <a:p>
            <a:pPr fontAlgn="t"/>
            <a:endParaRPr lang="ru-RU" b="1" dirty="0" smtClean="0">
              <a:latin typeface="Bookman Old Style" pitchFamily="18" charset="0"/>
            </a:endParaRPr>
          </a:p>
          <a:p>
            <a:pPr fontAlgn="t"/>
            <a:r>
              <a:rPr lang="ru-RU" dirty="0" smtClean="0">
                <a:latin typeface="Bookman Old Style" pitchFamily="18" charset="0"/>
              </a:rPr>
              <a:t>Вы послушайте, ребята,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Я хочу вам рассказать: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Родились у нас котята -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Их по счёту ровно пять.</a:t>
            </a:r>
          </a:p>
          <a:p>
            <a:pPr fontAlgn="t"/>
            <a:r>
              <a:rPr lang="ru-RU" dirty="0" smtClean="0">
                <a:latin typeface="Bookman Old Style" pitchFamily="18" charset="0"/>
              </a:rPr>
              <a:t>Мы решали, мы гадали: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Как же нам котят назвать?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Наконец мы их назвали: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Раз, Два, Три, Четыре, Пять.</a:t>
            </a:r>
          </a:p>
          <a:p>
            <a:pPr fontAlgn="t"/>
            <a:r>
              <a:rPr lang="ru-RU" dirty="0" smtClean="0">
                <a:latin typeface="Bookman Old Style" pitchFamily="18" charset="0"/>
              </a:rPr>
              <a:t>Раз - котёнок самый белый,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Два - котёнок самый смелый,</a:t>
            </a:r>
            <a:r>
              <a:rPr lang="ru-RU" b="1" dirty="0" smtClean="0">
                <a:latin typeface="Bookman Old Style" pitchFamily="18" charset="0"/>
              </a:rPr>
              <a:t/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Три - котёнок самый умный,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>А Четыре - самый шумный.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Пять похож на Три и Два -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Те же хвост и голова,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То же пятнышко на спинке,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Так же спит весь день в корзинке.</a:t>
            </a:r>
          </a:p>
          <a:p>
            <a:pPr fontAlgn="t"/>
            <a:r>
              <a:rPr lang="ru-RU" dirty="0" smtClean="0">
                <a:latin typeface="Bookman Old Style" pitchFamily="18" charset="0"/>
              </a:rPr>
              <a:t>Хороши у нас котята -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Раз, Два, Три, Четыре, Пять!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Заходите к нам, ребята,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Посмотреть и посчитать!</a:t>
            </a:r>
          </a:p>
        </p:txBody>
      </p:sp>
      <p:pic>
        <p:nvPicPr>
          <p:cNvPr id="4" name="Рисунок 3" descr="УУ.jpg"/>
          <p:cNvPicPr>
            <a:picLocks noChangeAspect="1"/>
          </p:cNvPicPr>
          <p:nvPr/>
        </p:nvPicPr>
        <p:blipFill>
          <a:blip r:embed="rId4" cstate="print"/>
          <a:srcRect l="9904" r="18290" b="7692"/>
          <a:stretch>
            <a:fillRect/>
          </a:stretch>
        </p:blipFill>
        <p:spPr>
          <a:xfrm>
            <a:off x="4139952" y="188640"/>
            <a:ext cx="2304256" cy="1906970"/>
          </a:xfrm>
          <a:prstGeom prst="rect">
            <a:avLst/>
          </a:prstGeom>
        </p:spPr>
      </p:pic>
      <p:pic>
        <p:nvPicPr>
          <p:cNvPr id="6" name="Рисунок 5" descr="i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07138" y="188640"/>
            <a:ext cx="2436862" cy="24368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7" y="3573016"/>
            <a:ext cx="1862127" cy="1953280"/>
          </a:xfrm>
          <a:prstGeom prst="rect">
            <a:avLst/>
          </a:prstGeom>
        </p:spPr>
      </p:pic>
      <p:pic>
        <p:nvPicPr>
          <p:cNvPr id="8" name="Рисунок 7" descr="32876647.jpg"/>
          <p:cNvPicPr>
            <a:picLocks noChangeAspect="1"/>
          </p:cNvPicPr>
          <p:nvPr/>
        </p:nvPicPr>
        <p:blipFill>
          <a:blip r:embed="rId3" cstate="print"/>
          <a:srcRect l="4002" t="20454" r="13390" b="12013"/>
          <a:stretch>
            <a:fillRect/>
          </a:stretch>
        </p:blipFill>
        <p:spPr>
          <a:xfrm>
            <a:off x="5724128" y="5174709"/>
            <a:ext cx="3086033" cy="168329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99592" y="188641"/>
            <a:ext cx="403244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ru-RU" sz="2400" b="1" dirty="0" smtClean="0">
                <a:latin typeface="Bookman Old Style" pitchFamily="18" charset="0"/>
              </a:rPr>
              <a:t>Котята</a:t>
            </a:r>
          </a:p>
          <a:p>
            <a:pPr fontAlgn="t"/>
            <a:endParaRPr lang="ru-RU" b="1" dirty="0" smtClean="0">
              <a:latin typeface="Bookman Old Style" pitchFamily="18" charset="0"/>
            </a:endParaRPr>
          </a:p>
          <a:p>
            <a:pPr fontAlgn="t"/>
            <a:r>
              <a:rPr lang="ru-RU" dirty="0" smtClean="0">
                <a:latin typeface="Bookman Old Style" pitchFamily="18" charset="0"/>
              </a:rPr>
              <a:t>Вы послушайте, ребята,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Я хочу вам рассказать: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Родились у нас котята -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Их по счёту ровно пять.</a:t>
            </a:r>
          </a:p>
          <a:p>
            <a:pPr fontAlgn="t"/>
            <a:r>
              <a:rPr lang="ru-RU" dirty="0" smtClean="0">
                <a:latin typeface="Bookman Old Style" pitchFamily="18" charset="0"/>
              </a:rPr>
              <a:t>Мы решали, мы гадали: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Как же нам котят назвать?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Наконец мы их назвали: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Раз, Два, Три, Четыре, Пять.</a:t>
            </a:r>
          </a:p>
          <a:p>
            <a:pPr fontAlgn="t"/>
            <a:r>
              <a:rPr lang="ru-RU" dirty="0" smtClean="0">
                <a:latin typeface="Bookman Old Style" pitchFamily="18" charset="0"/>
              </a:rPr>
              <a:t>Раз - котёнок самый белый,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Два - котёнок самый смелый,</a:t>
            </a:r>
            <a:r>
              <a:rPr lang="ru-RU" b="1" dirty="0" smtClean="0">
                <a:latin typeface="Bookman Old Style" pitchFamily="18" charset="0"/>
              </a:rPr>
              <a:t/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Три - котёнок самый умный,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А Четыре - самый шумный.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>Пять похож на Три и Два -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Те же хвост и голова,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То же пятнышко на спинке,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Так же спит весь день в корзинке.</a:t>
            </a:r>
          </a:p>
          <a:p>
            <a:pPr fontAlgn="t"/>
            <a:r>
              <a:rPr lang="ru-RU" dirty="0" smtClean="0">
                <a:latin typeface="Bookman Old Style" pitchFamily="18" charset="0"/>
              </a:rPr>
              <a:t>Хороши у нас котята -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Раз, Два, Три, Четыре, Пять!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Заходите к нам, ребята,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Посмотреть и посчитать!</a:t>
            </a:r>
          </a:p>
        </p:txBody>
      </p:sp>
      <p:pic>
        <p:nvPicPr>
          <p:cNvPr id="4" name="Рисунок 3" descr="УУ.jpg"/>
          <p:cNvPicPr>
            <a:picLocks noChangeAspect="1"/>
          </p:cNvPicPr>
          <p:nvPr/>
        </p:nvPicPr>
        <p:blipFill>
          <a:blip r:embed="rId4" cstate="print"/>
          <a:srcRect l="9904" r="18290" b="7692"/>
          <a:stretch>
            <a:fillRect/>
          </a:stretch>
        </p:blipFill>
        <p:spPr>
          <a:xfrm>
            <a:off x="4139952" y="188640"/>
            <a:ext cx="2304256" cy="1906970"/>
          </a:xfrm>
          <a:prstGeom prst="rect">
            <a:avLst/>
          </a:prstGeom>
        </p:spPr>
      </p:pic>
      <p:pic>
        <p:nvPicPr>
          <p:cNvPr id="6" name="Рисунок 5" descr="i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07138" y="188640"/>
            <a:ext cx="2436862" cy="2436862"/>
          </a:xfrm>
          <a:prstGeom prst="rect">
            <a:avLst/>
          </a:prstGeom>
        </p:spPr>
      </p:pic>
      <p:pic>
        <p:nvPicPr>
          <p:cNvPr id="7" name="Рисунок 6" descr="i1.jpg"/>
          <p:cNvPicPr>
            <a:picLocks noChangeAspect="1"/>
          </p:cNvPicPr>
          <p:nvPr/>
        </p:nvPicPr>
        <p:blipFill>
          <a:blip r:embed="rId6" cstate="print"/>
          <a:srcRect l="37588" t="9375" r="13768" b="6250"/>
          <a:stretch>
            <a:fillRect/>
          </a:stretch>
        </p:blipFill>
        <p:spPr>
          <a:xfrm>
            <a:off x="6876256" y="2636912"/>
            <a:ext cx="1584176" cy="1944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kotenok.jpg"/>
          <p:cNvPicPr>
            <a:picLocks noChangeAspect="1"/>
          </p:cNvPicPr>
          <p:nvPr/>
        </p:nvPicPr>
        <p:blipFill>
          <a:blip r:embed="rId2" cstate="print"/>
          <a:srcRect r="17087"/>
          <a:stretch>
            <a:fillRect/>
          </a:stretch>
        </p:blipFill>
        <p:spPr>
          <a:xfrm>
            <a:off x="0" y="2420888"/>
            <a:ext cx="4139952" cy="3328764"/>
          </a:xfrm>
          <a:prstGeom prst="rect">
            <a:avLst/>
          </a:prstGeom>
        </p:spPr>
      </p:pic>
      <p:pic>
        <p:nvPicPr>
          <p:cNvPr id="6" name="Рисунок 5" descr="small_shop_items_catalog_image50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1844824"/>
            <a:ext cx="3011542" cy="30115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_2269646_1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340768"/>
            <a:ext cx="3810000" cy="3810000"/>
          </a:xfrm>
          <a:prstGeom prst="rect">
            <a:avLst/>
          </a:prstGeom>
        </p:spPr>
      </p:pic>
      <p:pic>
        <p:nvPicPr>
          <p:cNvPr id="3" name="Рисунок 2" descr="small_shop_items_catalog_image50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1832030"/>
            <a:ext cx="3168352" cy="316835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10177.jpg"/>
          <p:cNvPicPr>
            <a:picLocks noChangeAspect="1"/>
          </p:cNvPicPr>
          <p:nvPr/>
        </p:nvPicPr>
        <p:blipFill>
          <a:blip r:embed="rId2" cstate="print"/>
          <a:srcRect l="12500" t="18500" r="8334" b="4063"/>
          <a:stretch>
            <a:fillRect/>
          </a:stretch>
        </p:blipFill>
        <p:spPr>
          <a:xfrm>
            <a:off x="395536" y="1988840"/>
            <a:ext cx="4637803" cy="2880320"/>
          </a:xfrm>
          <a:prstGeom prst="rect">
            <a:avLst/>
          </a:prstGeom>
        </p:spPr>
      </p:pic>
      <p:pic>
        <p:nvPicPr>
          <p:cNvPr id="3" name="Рисунок 2" descr="small_shop_items_catalog_image50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1916832"/>
            <a:ext cx="2854731" cy="285473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49</Words>
  <Application>Microsoft Office PowerPoint</Application>
  <PresentationFormat>Экран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СЧЕТ ДО «5»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СЧЕТ ДО «5»</dc:title>
  <dc:creator>Вика</dc:creator>
  <cp:lastModifiedBy>Вика</cp:lastModifiedBy>
  <cp:revision>4</cp:revision>
  <dcterms:created xsi:type="dcterms:W3CDTF">2014-05-18T09:42:31Z</dcterms:created>
  <dcterms:modified xsi:type="dcterms:W3CDTF">2014-05-18T10:17:53Z</dcterms:modified>
</cp:coreProperties>
</file>