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3" r:id="rId9"/>
    <p:sldId id="261" r:id="rId10"/>
    <p:sldId id="269" r:id="rId11"/>
    <p:sldId id="262" r:id="rId12"/>
    <p:sldId id="264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985F-3403-4271-9673-A0B489E2FCE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E88E-8031-4D42-92CA-C63B969EF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03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00" y="0"/>
            <a:ext cx="91497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smtClean="0"/>
              <a:t>Занятие </a:t>
            </a:r>
            <a:r>
              <a:rPr lang="ru-RU" sz="3600" dirty="0" smtClean="0"/>
              <a:t>- игра</a:t>
            </a:r>
            <a:br>
              <a:rPr lang="ru-RU" sz="3600" dirty="0" smtClean="0"/>
            </a:br>
            <a:r>
              <a:rPr lang="ru-RU" sz="3600" dirty="0" smtClean="0"/>
              <a:t>по автоматизации звука </a:t>
            </a:r>
            <a:r>
              <a:rPr lang="ru-RU" sz="5400" b="1" dirty="0" smtClean="0">
                <a:solidFill>
                  <a:srgbClr val="00B0F0"/>
                </a:solidFill>
              </a:rPr>
              <a:t>Р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«В гостях у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робота Роберта»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Учитель –логопед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Глазунова Л.В.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8ba0faca6ef2f2b6f06073cba4178f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276872"/>
            <a:ext cx="2555776" cy="2555776"/>
          </a:xfrm>
          <a:prstGeom prst="rect">
            <a:avLst/>
          </a:prstGeom>
        </p:spPr>
      </p:pic>
      <p:pic>
        <p:nvPicPr>
          <p:cNvPr id="6" name="Рисунок 5" descr="13403_1_enl.jpg"/>
          <p:cNvPicPr>
            <a:picLocks noChangeAspect="1"/>
          </p:cNvPicPr>
          <p:nvPr/>
        </p:nvPicPr>
        <p:blipFill>
          <a:blip r:embed="rId4" cstate="print"/>
          <a:srcRect l="3381" t="4641" r="48740" b="6321"/>
          <a:stretch>
            <a:fillRect/>
          </a:stretch>
        </p:blipFill>
        <p:spPr>
          <a:xfrm>
            <a:off x="251520" y="2348880"/>
            <a:ext cx="1963237" cy="27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232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 собирает урожай</a:t>
            </a:r>
            <a:br>
              <a:rPr lang="ru-RU" dirty="0" smtClean="0"/>
            </a:br>
            <a:r>
              <a:rPr lang="ru-RU" dirty="0" smtClean="0"/>
              <a:t>(назови фрукты со звуком Р)</a:t>
            </a:r>
            <a:endParaRPr lang="ru-RU" dirty="0"/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2864519" cy="2636060"/>
          </a:xfrm>
          <a:prstGeom prst="rect">
            <a:avLst/>
          </a:prstGeom>
        </p:spPr>
      </p:pic>
      <p:pic>
        <p:nvPicPr>
          <p:cNvPr id="6" name="Рисунок 5" descr="75134136_large_zvuk_R.jpg"/>
          <p:cNvPicPr>
            <a:picLocks noChangeAspect="1"/>
          </p:cNvPicPr>
          <p:nvPr/>
        </p:nvPicPr>
        <p:blipFill>
          <a:blip r:embed="rId4" cstate="print"/>
          <a:srcRect l="5586" t="1013" r="70790" b="67212"/>
          <a:stretch>
            <a:fillRect/>
          </a:stretch>
        </p:blipFill>
        <p:spPr>
          <a:xfrm>
            <a:off x="3347864" y="4869160"/>
            <a:ext cx="1800200" cy="1728192"/>
          </a:xfrm>
          <a:prstGeom prst="rect">
            <a:avLst/>
          </a:prstGeom>
        </p:spPr>
      </p:pic>
      <p:pic>
        <p:nvPicPr>
          <p:cNvPr id="7" name="Рисунок 6" descr="98886640_Izobrazhenie_081_novuyy_razmer.jpg"/>
          <p:cNvPicPr>
            <a:picLocks noChangeAspect="1"/>
          </p:cNvPicPr>
          <p:nvPr/>
        </p:nvPicPr>
        <p:blipFill>
          <a:blip r:embed="rId5" cstate="print"/>
          <a:srcRect l="25125" t="304" r="50000" b="68071"/>
          <a:stretch>
            <a:fillRect/>
          </a:stretch>
        </p:blipFill>
        <p:spPr>
          <a:xfrm>
            <a:off x="5292080" y="1700808"/>
            <a:ext cx="2736304" cy="2614204"/>
          </a:xfrm>
          <a:prstGeom prst="rect">
            <a:avLst/>
          </a:prstGeom>
        </p:spPr>
      </p:pic>
      <p:pic>
        <p:nvPicPr>
          <p:cNvPr id="13" name="Рисунок 12" descr="kravia01e.jpg"/>
          <p:cNvPicPr>
            <a:picLocks noChangeAspect="1"/>
          </p:cNvPicPr>
          <p:nvPr/>
        </p:nvPicPr>
        <p:blipFill>
          <a:blip r:embed="rId6" cstate="print"/>
          <a:srcRect l="80778" t="36160" r="1909" b="36161"/>
          <a:stretch>
            <a:fillRect/>
          </a:stretch>
        </p:blipFill>
        <p:spPr>
          <a:xfrm>
            <a:off x="1187624" y="4869160"/>
            <a:ext cx="1944216" cy="1728192"/>
          </a:xfrm>
          <a:prstGeom prst="rect">
            <a:avLst/>
          </a:prstGeom>
        </p:spPr>
      </p:pic>
      <p:pic>
        <p:nvPicPr>
          <p:cNvPr id="8" name="Рисунок 7" descr="avgustin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653136"/>
            <a:ext cx="1644774" cy="1880524"/>
          </a:xfrm>
          <a:prstGeom prst="rect">
            <a:avLst/>
          </a:prstGeom>
        </p:spPr>
      </p:pic>
      <p:pic>
        <p:nvPicPr>
          <p:cNvPr id="10" name="Рисунок 9" descr="i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5229200"/>
            <a:ext cx="1593070" cy="128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5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Игра    «Робот на рыбалке»</a:t>
            </a:r>
            <a:br>
              <a:rPr lang="ru-RU" sz="3200" dirty="0" smtClean="0"/>
            </a:br>
            <a:r>
              <a:rPr lang="ru-RU" sz="3200" dirty="0" smtClean="0"/>
              <a:t>(Один – много, согласование с числительными)</a:t>
            </a:r>
            <a:endParaRPr lang="ru-RU" sz="3200" dirty="0"/>
          </a:p>
        </p:txBody>
      </p:sp>
      <p:pic>
        <p:nvPicPr>
          <p:cNvPr id="5" name="Рисунок 4" descr="automation-sound-mixed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56792"/>
            <a:ext cx="1636787" cy="1463480"/>
          </a:xfrm>
          <a:prstGeom prst="rect">
            <a:avLst/>
          </a:prstGeom>
        </p:spPr>
      </p:pic>
      <p:pic>
        <p:nvPicPr>
          <p:cNvPr id="6" name="Рисунок 5" descr="automation-sound-mixed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25144"/>
            <a:ext cx="1728192" cy="1545207"/>
          </a:xfrm>
          <a:prstGeom prst="rect">
            <a:avLst/>
          </a:prstGeom>
        </p:spPr>
      </p:pic>
      <p:pic>
        <p:nvPicPr>
          <p:cNvPr id="7" name="Рисунок 6" descr="automation-sound-mixed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25144"/>
            <a:ext cx="1697649" cy="1517898"/>
          </a:xfrm>
          <a:prstGeom prst="rect">
            <a:avLst/>
          </a:prstGeom>
        </p:spPr>
      </p:pic>
      <p:pic>
        <p:nvPicPr>
          <p:cNvPr id="10" name="Рисунок 9" descr="75134136_large_zvuk_R.jpg"/>
          <p:cNvPicPr>
            <a:picLocks noChangeAspect="1"/>
          </p:cNvPicPr>
          <p:nvPr/>
        </p:nvPicPr>
        <p:blipFill>
          <a:blip r:embed="rId4" cstate="print"/>
          <a:srcRect l="39253" t="69189" r="39253" b="3313"/>
          <a:stretch>
            <a:fillRect/>
          </a:stretch>
        </p:blipFill>
        <p:spPr>
          <a:xfrm>
            <a:off x="2987824" y="1556792"/>
            <a:ext cx="1656184" cy="1512168"/>
          </a:xfrm>
          <a:prstGeom prst="rect">
            <a:avLst/>
          </a:prstGeom>
        </p:spPr>
      </p:pic>
      <p:pic>
        <p:nvPicPr>
          <p:cNvPr id="11" name="Рисунок 10" descr="75134136_large_zvuk_R.jpg"/>
          <p:cNvPicPr>
            <a:picLocks noChangeAspect="1"/>
          </p:cNvPicPr>
          <p:nvPr/>
        </p:nvPicPr>
        <p:blipFill>
          <a:blip r:embed="rId4" cstate="print"/>
          <a:srcRect l="41495" t="69656" r="39314" b="3457"/>
          <a:stretch>
            <a:fillRect/>
          </a:stretch>
        </p:blipFill>
        <p:spPr>
          <a:xfrm>
            <a:off x="5796136" y="4653136"/>
            <a:ext cx="1584176" cy="1584176"/>
          </a:xfrm>
          <a:prstGeom prst="rect">
            <a:avLst/>
          </a:prstGeom>
        </p:spPr>
      </p:pic>
      <p:pic>
        <p:nvPicPr>
          <p:cNvPr id="12" name="Рисунок 11" descr="75134136_large_zvuk_R.jpg"/>
          <p:cNvPicPr>
            <a:picLocks noChangeAspect="1"/>
          </p:cNvPicPr>
          <p:nvPr/>
        </p:nvPicPr>
        <p:blipFill>
          <a:blip r:embed="rId4" cstate="print"/>
          <a:srcRect l="40436" t="69656" r="40512" b="3457"/>
          <a:stretch>
            <a:fillRect/>
          </a:stretch>
        </p:blipFill>
        <p:spPr>
          <a:xfrm>
            <a:off x="7308304" y="4653136"/>
            <a:ext cx="1512168" cy="1584176"/>
          </a:xfrm>
          <a:prstGeom prst="rect">
            <a:avLst/>
          </a:prstGeom>
        </p:spPr>
      </p:pic>
      <p:pic>
        <p:nvPicPr>
          <p:cNvPr id="13" name="Рисунок 12" descr="13403_1_enl.jpg"/>
          <p:cNvPicPr>
            <a:picLocks noChangeAspect="1"/>
          </p:cNvPicPr>
          <p:nvPr/>
        </p:nvPicPr>
        <p:blipFill>
          <a:blip r:embed="rId5" cstate="print"/>
          <a:srcRect l="3381" t="2961" r="47480" b="4641"/>
          <a:stretch>
            <a:fillRect/>
          </a:stretch>
        </p:blipFill>
        <p:spPr>
          <a:xfrm>
            <a:off x="179512" y="1484784"/>
            <a:ext cx="204240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253"/>
            <a:ext cx="9186232" cy="68853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«Угадай, какого цвета»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словочетания</a:t>
            </a:r>
            <a:r>
              <a:rPr lang="ru-RU" dirty="0" smtClean="0"/>
              <a:t> со звуком 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 descr="1361620799_bezimeni-2.jpg"/>
          <p:cNvPicPr>
            <a:picLocks noChangeAspect="1"/>
          </p:cNvPicPr>
          <p:nvPr/>
        </p:nvPicPr>
        <p:blipFill>
          <a:blip r:embed="rId3" cstate="print"/>
          <a:srcRect t="47091" r="-5124" b="26724"/>
          <a:stretch>
            <a:fillRect/>
          </a:stretch>
        </p:blipFill>
        <p:spPr>
          <a:xfrm>
            <a:off x="3563888" y="1772816"/>
            <a:ext cx="1922512" cy="648072"/>
          </a:xfrm>
          <a:prstGeom prst="rect">
            <a:avLst/>
          </a:prstGeom>
        </p:spPr>
      </p:pic>
      <p:pic>
        <p:nvPicPr>
          <p:cNvPr id="7" name="Рисунок 6" descr="75134136_large_zvuk_R.jpg"/>
          <p:cNvPicPr>
            <a:picLocks noChangeAspect="1"/>
          </p:cNvPicPr>
          <p:nvPr/>
        </p:nvPicPr>
        <p:blipFill>
          <a:blip r:embed="rId4" cstate="print"/>
          <a:srcRect l="67955" t="32788" r="2751" b="34112"/>
          <a:stretch>
            <a:fillRect/>
          </a:stretch>
        </p:blipFill>
        <p:spPr>
          <a:xfrm>
            <a:off x="323528" y="2348880"/>
            <a:ext cx="2232248" cy="1800200"/>
          </a:xfrm>
          <a:prstGeom prst="rect">
            <a:avLst/>
          </a:prstGeom>
        </p:spPr>
      </p:pic>
      <p:pic>
        <p:nvPicPr>
          <p:cNvPr id="8" name="Рисунок 7" descr="98886640_Izobrazhenie_081_novuyy_razmer.jpg"/>
          <p:cNvPicPr>
            <a:picLocks noChangeAspect="1"/>
          </p:cNvPicPr>
          <p:nvPr/>
        </p:nvPicPr>
        <p:blipFill>
          <a:blip r:embed="rId5" cstate="print"/>
          <a:srcRect l="20549" t="30119" r="50250" b="33738"/>
          <a:stretch>
            <a:fillRect/>
          </a:stretch>
        </p:blipFill>
        <p:spPr>
          <a:xfrm>
            <a:off x="6084168" y="4437112"/>
            <a:ext cx="2160240" cy="1944216"/>
          </a:xfrm>
          <a:prstGeom prst="rect">
            <a:avLst/>
          </a:prstGeom>
        </p:spPr>
      </p:pic>
      <p:pic>
        <p:nvPicPr>
          <p:cNvPr id="9" name="Рисунок 8" descr="1361620799_bezimeni-2.jpg"/>
          <p:cNvPicPr>
            <a:picLocks noChangeAspect="1"/>
          </p:cNvPicPr>
          <p:nvPr/>
        </p:nvPicPr>
        <p:blipFill>
          <a:blip r:embed="rId6" cstate="print"/>
          <a:srcRect t="-2370" r="65750" b="76185"/>
          <a:stretch>
            <a:fillRect/>
          </a:stretch>
        </p:blipFill>
        <p:spPr>
          <a:xfrm>
            <a:off x="3275856" y="3356992"/>
            <a:ext cx="2037589" cy="2108193"/>
          </a:xfrm>
          <a:prstGeom prst="rect">
            <a:avLst/>
          </a:prstGeom>
        </p:spPr>
      </p:pic>
      <p:pic>
        <p:nvPicPr>
          <p:cNvPr id="10" name="Рисунок 9" descr="1361620799_bezimeni-2.jpg"/>
          <p:cNvPicPr>
            <a:picLocks noChangeAspect="1"/>
          </p:cNvPicPr>
          <p:nvPr/>
        </p:nvPicPr>
        <p:blipFill>
          <a:blip r:embed="rId6" cstate="print"/>
          <a:srcRect l="69457" r="1564" b="76724"/>
          <a:stretch>
            <a:fillRect/>
          </a:stretch>
        </p:blipFill>
        <p:spPr>
          <a:xfrm>
            <a:off x="6660232" y="1838561"/>
            <a:ext cx="1872208" cy="203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0" y="0"/>
            <a:ext cx="91496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Чистоговорки</a:t>
            </a:r>
            <a:r>
              <a:rPr lang="ru-RU" dirty="0" smtClean="0"/>
              <a:t> с роботом Робертом</a:t>
            </a:r>
            <a:endParaRPr lang="ru-RU" dirty="0"/>
          </a:p>
        </p:txBody>
      </p:sp>
      <p:pic>
        <p:nvPicPr>
          <p:cNvPr id="4" name="Содержимое 3" descr="0008-008-Ra-ra-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969" t="19724" r="18988" b="1297"/>
          <a:stretch>
            <a:fillRect/>
          </a:stretch>
        </p:blipFill>
        <p:spPr>
          <a:xfrm>
            <a:off x="2843808" y="1484784"/>
            <a:ext cx="6120680" cy="4896544"/>
          </a:xfrm>
        </p:spPr>
      </p:pic>
      <p:pic>
        <p:nvPicPr>
          <p:cNvPr id="6" name="Рисунок 5" descr="13403_1_enl.jpg"/>
          <p:cNvPicPr>
            <a:picLocks noChangeAspect="1"/>
          </p:cNvPicPr>
          <p:nvPr/>
        </p:nvPicPr>
        <p:blipFill>
          <a:blip r:embed="rId4" cstate="print"/>
          <a:srcRect l="3381" t="2961" r="47480" b="4641"/>
          <a:stretch>
            <a:fillRect/>
          </a:stretch>
        </p:blipFill>
        <p:spPr>
          <a:xfrm>
            <a:off x="107504" y="1700808"/>
            <a:ext cx="260407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0586" cy="69935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рождения</a:t>
            </a:r>
            <a:endParaRPr lang="ru-RU" dirty="0"/>
          </a:p>
        </p:txBody>
      </p:sp>
      <p:pic>
        <p:nvPicPr>
          <p:cNvPr id="5" name="Рисунок 4" descr="13403_1_enl.jpg"/>
          <p:cNvPicPr>
            <a:picLocks noChangeAspect="1"/>
          </p:cNvPicPr>
          <p:nvPr/>
        </p:nvPicPr>
        <p:blipFill>
          <a:blip r:embed="rId3" cstate="print"/>
          <a:srcRect l="3381" t="4641" r="47480" b="4641"/>
          <a:stretch>
            <a:fillRect/>
          </a:stretch>
        </p:blipFill>
        <p:spPr>
          <a:xfrm>
            <a:off x="323528" y="1628800"/>
            <a:ext cx="2808312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988840"/>
            <a:ext cx="4925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Робот Роберт в день рождения</a:t>
            </a:r>
          </a:p>
          <a:p>
            <a:r>
              <a:rPr lang="ru-RU" sz="2800" dirty="0" smtClean="0"/>
              <a:t>Принимает поздравления.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3501008"/>
            <a:ext cx="545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Подари ему подарки со звуком </a:t>
            </a:r>
            <a:r>
              <a:rPr lang="ru-RU" sz="4000" b="1" dirty="0" smtClean="0">
                <a:solidFill>
                  <a:srgbClr val="00B0F0"/>
                </a:solidFill>
              </a:rPr>
              <a:t>Р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085184"/>
            <a:ext cx="4825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Робот Роберт очень рад,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нем все лампочки горят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Чтобы поиграть с роботом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sz="3600" dirty="0" smtClean="0"/>
              <a:t>надо красиво произнести звук </a:t>
            </a:r>
            <a:r>
              <a:rPr lang="ru-RU" sz="4900" b="1" dirty="0" smtClean="0">
                <a:solidFill>
                  <a:srgbClr val="0070C0"/>
                </a:solidFill>
              </a:rPr>
              <a:t>Р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5" name="Рисунок 4" descr="0012-012-Artikuljatsionnoe-uprazhnenie-Indjuk.jpg"/>
          <p:cNvPicPr>
            <a:picLocks noChangeAspect="1"/>
          </p:cNvPicPr>
          <p:nvPr/>
        </p:nvPicPr>
        <p:blipFill>
          <a:blip r:embed="rId3" cstate="print"/>
          <a:srcRect l="7476" t="24801" r="50787" b="14300"/>
          <a:stretch>
            <a:fillRect/>
          </a:stretch>
        </p:blipFill>
        <p:spPr>
          <a:xfrm>
            <a:off x="5796136" y="3140968"/>
            <a:ext cx="2961019" cy="3240360"/>
          </a:xfrm>
          <a:prstGeom prst="rect">
            <a:avLst/>
          </a:prstGeom>
        </p:spPr>
      </p:pic>
      <p:pic>
        <p:nvPicPr>
          <p:cNvPr id="6" name="Рисунок 5" descr="p10_grib.jpg"/>
          <p:cNvPicPr>
            <a:picLocks noChangeAspect="1"/>
          </p:cNvPicPr>
          <p:nvPr/>
        </p:nvPicPr>
        <p:blipFill>
          <a:blip r:embed="rId4" cstate="print"/>
          <a:srcRect l="8445" t="2159" r="4290" b="24435"/>
          <a:stretch>
            <a:fillRect/>
          </a:stretch>
        </p:blipFill>
        <p:spPr>
          <a:xfrm>
            <a:off x="251520" y="2276872"/>
            <a:ext cx="2232248" cy="2448272"/>
          </a:xfrm>
          <a:prstGeom prst="rect">
            <a:avLst/>
          </a:prstGeom>
        </p:spPr>
      </p:pic>
      <p:pic>
        <p:nvPicPr>
          <p:cNvPr id="7" name="Рисунок 6" descr="1281456690_v (1).jpg"/>
          <p:cNvPicPr>
            <a:picLocks noChangeAspect="1"/>
          </p:cNvPicPr>
          <p:nvPr/>
        </p:nvPicPr>
        <p:blipFill>
          <a:blip r:embed="rId5" cstate="print"/>
          <a:srcRect l="7142" t="2564" r="3571" b="20513"/>
          <a:stretch>
            <a:fillRect/>
          </a:stretch>
        </p:blipFill>
        <p:spPr>
          <a:xfrm>
            <a:off x="3275856" y="2636912"/>
            <a:ext cx="19442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" b="67979"/>
          <a:stretch>
            <a:fillRect/>
          </a:stretch>
        </p:blipFill>
        <p:spPr>
          <a:xfrm>
            <a:off x="-42232" y="0"/>
            <a:ext cx="9186232" cy="22048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Поедем в гости к роботу,</a:t>
            </a:r>
            <a:br>
              <a:rPr lang="ru-RU" dirty="0" smtClean="0"/>
            </a:br>
            <a:r>
              <a:rPr lang="ru-RU" dirty="0" smtClean="0"/>
              <a:t>заведем моторчик: </a:t>
            </a:r>
            <a:r>
              <a:rPr lang="ru-RU" dirty="0" err="1" smtClean="0"/>
              <a:t>ррр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Рисунок 4" descr="325-20100115_140223.jpg"/>
          <p:cNvPicPr>
            <a:picLocks noChangeAspect="1"/>
          </p:cNvPicPr>
          <p:nvPr/>
        </p:nvPicPr>
        <p:blipFill>
          <a:blip r:embed="rId3" cstate="print"/>
          <a:srcRect l="7749" t="20127" r="6709" b="14458"/>
          <a:stretch>
            <a:fillRect/>
          </a:stretch>
        </p:blipFill>
        <p:spPr>
          <a:xfrm>
            <a:off x="1259632" y="2636912"/>
            <a:ext cx="2160240" cy="1440160"/>
          </a:xfrm>
          <a:prstGeom prst="rect">
            <a:avLst/>
          </a:prstGeom>
        </p:spPr>
      </p:pic>
      <p:pic>
        <p:nvPicPr>
          <p:cNvPr id="6" name="Рисунок 5" descr="11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933056"/>
            <a:ext cx="295232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-27381"/>
            <a:ext cx="9186232" cy="68853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Робот здоровается     -  (произнесение</a:t>
            </a:r>
            <a:br>
              <a:rPr lang="ru-RU" sz="3200" dirty="0" smtClean="0"/>
            </a:br>
            <a:r>
              <a:rPr lang="ru-RU" sz="3200" dirty="0" smtClean="0"/>
              <a:t> звука </a:t>
            </a:r>
            <a:r>
              <a:rPr lang="ru-RU" b="1" dirty="0" smtClean="0">
                <a:solidFill>
                  <a:srgbClr val="00B0F0"/>
                </a:solidFill>
              </a:rPr>
              <a:t>Р</a:t>
            </a:r>
            <a:r>
              <a:rPr lang="ru-RU" sz="3200" dirty="0" smtClean="0"/>
              <a:t> в слогах  «голосом робота»)</a:t>
            </a:r>
            <a:endParaRPr lang="ru-RU" sz="3200" dirty="0"/>
          </a:p>
        </p:txBody>
      </p:sp>
      <p:pic>
        <p:nvPicPr>
          <p:cNvPr id="5" name="Рисунок 4" descr="13403_1_enl.jpg"/>
          <p:cNvPicPr>
            <a:picLocks noChangeAspect="1"/>
          </p:cNvPicPr>
          <p:nvPr/>
        </p:nvPicPr>
        <p:blipFill>
          <a:blip r:embed="rId3" cstate="print"/>
          <a:srcRect t="-459" r="44967"/>
          <a:stretch>
            <a:fillRect/>
          </a:stretch>
        </p:blipFill>
        <p:spPr>
          <a:xfrm>
            <a:off x="539552" y="1844824"/>
            <a:ext cx="2880320" cy="3943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2060848"/>
            <a:ext cx="29017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 –  РА –  РА</a:t>
            </a:r>
          </a:p>
          <a:p>
            <a:endParaRPr lang="ru-RU" sz="3600" b="1" dirty="0" smtClean="0"/>
          </a:p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РЫ – РЫ – РЫ</a:t>
            </a:r>
          </a:p>
          <a:p>
            <a:endParaRPr lang="ru-RU" sz="3600" b="1" dirty="0" smtClean="0"/>
          </a:p>
          <a:p>
            <a:r>
              <a:rPr lang="ru-RU" sz="3600" b="1" dirty="0" smtClean="0">
                <a:solidFill>
                  <a:schemeClr val="accent3"/>
                </a:solidFill>
              </a:rPr>
              <a:t>РО –  РО – РО</a:t>
            </a:r>
          </a:p>
          <a:p>
            <a:endParaRPr lang="ru-RU" sz="3600" b="1" dirty="0" smtClean="0"/>
          </a:p>
          <a:p>
            <a:r>
              <a:rPr lang="ru-RU" sz="3600" b="1" dirty="0" smtClean="0">
                <a:solidFill>
                  <a:schemeClr val="accent6"/>
                </a:solidFill>
              </a:rPr>
              <a:t>РУ –  РУ  -  РУ</a:t>
            </a:r>
            <a:endParaRPr lang="ru-RU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402592" cy="70475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Назови друзей робота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sz="3600" dirty="0" smtClean="0"/>
              <a:t>произнесение звука </a:t>
            </a:r>
            <a:r>
              <a:rPr lang="ru-RU" sz="4900" b="1" dirty="0" smtClean="0">
                <a:solidFill>
                  <a:srgbClr val="00B0F0"/>
                </a:solidFill>
              </a:rPr>
              <a:t>Р</a:t>
            </a:r>
            <a:r>
              <a:rPr lang="ru-RU" sz="3600" dirty="0" smtClean="0"/>
              <a:t> в начале слов</a:t>
            </a:r>
            <a:endParaRPr lang="ru-RU" sz="3600" dirty="0"/>
          </a:p>
        </p:txBody>
      </p:sp>
      <p:pic>
        <p:nvPicPr>
          <p:cNvPr id="6" name="Рисунок 5" descr="13403_1_enl.jpg"/>
          <p:cNvPicPr>
            <a:picLocks noChangeAspect="1"/>
          </p:cNvPicPr>
          <p:nvPr/>
        </p:nvPicPr>
        <p:blipFill>
          <a:blip r:embed="rId3" cstate="print"/>
          <a:srcRect l="3381" t="4641" r="47480" b="4641"/>
          <a:stretch>
            <a:fillRect/>
          </a:stretch>
        </p:blipFill>
        <p:spPr>
          <a:xfrm>
            <a:off x="251520" y="2780928"/>
            <a:ext cx="2216471" cy="3068960"/>
          </a:xfrm>
          <a:prstGeom prst="rect">
            <a:avLst/>
          </a:prstGeom>
        </p:spPr>
      </p:pic>
      <p:pic>
        <p:nvPicPr>
          <p:cNvPr id="7" name="Рисунок 6" descr="93762844_large_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767440"/>
            <a:ext cx="6300192" cy="509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 картинку посмотри</a:t>
            </a:r>
            <a:r>
              <a:rPr lang="ru-RU" sz="3200" dirty="0" smtClean="0"/>
              <a:t>, ее </a:t>
            </a:r>
            <a:r>
              <a:rPr lang="ru-RU" sz="3200" dirty="0" smtClean="0"/>
              <a:t>верно назови.</a:t>
            </a:r>
            <a:br>
              <a:rPr lang="ru-RU" sz="3200" dirty="0" smtClean="0"/>
            </a:br>
            <a:r>
              <a:rPr lang="ru-RU" sz="3200" dirty="0" smtClean="0"/>
              <a:t>(Произнеси звук </a:t>
            </a:r>
            <a:r>
              <a:rPr lang="ru-RU" b="1" dirty="0" smtClean="0">
                <a:solidFill>
                  <a:srgbClr val="00B0F0"/>
                </a:solidFill>
              </a:rPr>
              <a:t>Р</a:t>
            </a:r>
            <a:r>
              <a:rPr lang="ru-RU" sz="3200" dirty="0" smtClean="0"/>
              <a:t> в середине слов)</a:t>
            </a:r>
            <a:endParaRPr lang="ru-RU" sz="3200" dirty="0"/>
          </a:p>
        </p:txBody>
      </p:sp>
      <p:pic>
        <p:nvPicPr>
          <p:cNvPr id="5" name="Рисунок 4" descr="_origin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2436862" cy="2753654"/>
          </a:xfrm>
          <a:prstGeom prst="rect">
            <a:avLst/>
          </a:prstGeom>
        </p:spPr>
      </p:pic>
      <p:pic>
        <p:nvPicPr>
          <p:cNvPr id="6" name="Рисунок 5" descr="0002708485727_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2669282" cy="2669282"/>
          </a:xfrm>
          <a:prstGeom prst="rect">
            <a:avLst/>
          </a:prstGeom>
        </p:spPr>
      </p:pic>
      <p:pic>
        <p:nvPicPr>
          <p:cNvPr id="7" name="Рисунок 6" descr="clip_image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77072"/>
            <a:ext cx="234279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3538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 картинку посмотри,  ее верно назови.</a:t>
            </a:r>
            <a:br>
              <a:rPr lang="ru-RU" sz="3200" dirty="0" smtClean="0"/>
            </a:br>
            <a:r>
              <a:rPr lang="ru-RU" sz="3200" dirty="0" smtClean="0"/>
              <a:t>Произнеси </a:t>
            </a:r>
            <a:r>
              <a:rPr lang="ru-RU" sz="3200" dirty="0" smtClean="0"/>
              <a:t>звук </a:t>
            </a:r>
            <a:r>
              <a:rPr lang="ru-RU" b="1" dirty="0" smtClean="0">
                <a:solidFill>
                  <a:srgbClr val="00B0F0"/>
                </a:solidFill>
              </a:rPr>
              <a:t>Р</a:t>
            </a:r>
            <a:r>
              <a:rPr lang="ru-RU" sz="3200" dirty="0" smtClean="0"/>
              <a:t> в конце слов</a:t>
            </a:r>
            <a:endParaRPr lang="ru-RU" sz="3200" dirty="0"/>
          </a:p>
        </p:txBody>
      </p:sp>
      <p:pic>
        <p:nvPicPr>
          <p:cNvPr id="5" name="Рисунок 4" descr="agadav02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80928"/>
            <a:ext cx="2828156" cy="2405092"/>
          </a:xfrm>
          <a:prstGeom prst="rect">
            <a:avLst/>
          </a:prstGeom>
        </p:spPr>
      </p:pic>
      <p:pic>
        <p:nvPicPr>
          <p:cNvPr id="6" name="Рисунок 5" descr="34094_html_m3c7328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501008"/>
            <a:ext cx="2850753" cy="2919584"/>
          </a:xfrm>
          <a:prstGeom prst="rect">
            <a:avLst/>
          </a:prstGeom>
        </p:spPr>
      </p:pic>
      <p:pic>
        <p:nvPicPr>
          <p:cNvPr id="7" name="Рисунок 6" descr="agadav02m.jpg"/>
          <p:cNvPicPr>
            <a:picLocks noChangeAspect="1"/>
          </p:cNvPicPr>
          <p:nvPr/>
        </p:nvPicPr>
        <p:blipFill>
          <a:blip r:embed="rId5" cstate="print"/>
          <a:srcRect t="4925" r="6754" b="6886"/>
          <a:stretch>
            <a:fillRect/>
          </a:stretch>
        </p:blipFill>
        <p:spPr>
          <a:xfrm>
            <a:off x="251520" y="1556792"/>
            <a:ext cx="230425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232" cy="68853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 </a:t>
            </a:r>
            <a:endParaRPr lang="ru-RU" dirty="0"/>
          </a:p>
        </p:txBody>
      </p:sp>
      <p:pic>
        <p:nvPicPr>
          <p:cNvPr id="14" name="Рисунок 13" descr="V1gr_enl.jpg"/>
          <p:cNvPicPr>
            <a:picLocks noChangeAspect="1"/>
          </p:cNvPicPr>
          <p:nvPr/>
        </p:nvPicPr>
        <p:blipFill>
          <a:blip r:embed="rId3" cstate="print"/>
          <a:srcRect l="4962" t="53780" r="50816" b="3381"/>
          <a:stretch>
            <a:fillRect/>
          </a:stretch>
        </p:blipFill>
        <p:spPr>
          <a:xfrm>
            <a:off x="1619672" y="4149080"/>
            <a:ext cx="1979712" cy="2448272"/>
          </a:xfrm>
          <a:prstGeom prst="rect">
            <a:avLst/>
          </a:prstGeom>
        </p:spPr>
      </p:pic>
      <p:pic>
        <p:nvPicPr>
          <p:cNvPr id="15" name="Рисунок 14" descr="V1gr_enl.jpg"/>
          <p:cNvPicPr>
            <a:picLocks noChangeAspect="1"/>
          </p:cNvPicPr>
          <p:nvPr/>
        </p:nvPicPr>
        <p:blipFill>
          <a:blip r:embed="rId3" cstate="print"/>
          <a:srcRect l="51608" t="3381" r="4962" b="52520"/>
          <a:stretch>
            <a:fillRect/>
          </a:stretch>
        </p:blipFill>
        <p:spPr>
          <a:xfrm>
            <a:off x="1619672" y="1412776"/>
            <a:ext cx="1944216" cy="2520280"/>
          </a:xfrm>
          <a:prstGeom prst="rect">
            <a:avLst/>
          </a:prstGeom>
        </p:spPr>
      </p:pic>
      <p:pic>
        <p:nvPicPr>
          <p:cNvPr id="16" name="Рисунок 15" descr="V1gr_enl.jpg"/>
          <p:cNvPicPr>
            <a:picLocks noChangeAspect="1"/>
          </p:cNvPicPr>
          <p:nvPr/>
        </p:nvPicPr>
        <p:blipFill>
          <a:blip r:embed="rId3" cstate="print"/>
          <a:srcRect l="4962" t="3381" r="51608" b="52520"/>
          <a:stretch>
            <a:fillRect/>
          </a:stretch>
        </p:blipFill>
        <p:spPr>
          <a:xfrm>
            <a:off x="5004048" y="1340768"/>
            <a:ext cx="1944216" cy="2520280"/>
          </a:xfrm>
          <a:prstGeom prst="rect">
            <a:avLst/>
          </a:prstGeom>
        </p:spPr>
      </p:pic>
      <p:pic>
        <p:nvPicPr>
          <p:cNvPr id="17" name="Рисунок 16" descr="V1gr_enl.jpg"/>
          <p:cNvPicPr>
            <a:picLocks noChangeAspect="1"/>
          </p:cNvPicPr>
          <p:nvPr/>
        </p:nvPicPr>
        <p:blipFill>
          <a:blip r:embed="rId3" cstate="print"/>
          <a:srcRect l="53217" t="53780" r="6571" b="3381"/>
          <a:stretch>
            <a:fillRect/>
          </a:stretch>
        </p:blipFill>
        <p:spPr>
          <a:xfrm>
            <a:off x="5076056" y="4221088"/>
            <a:ext cx="180020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232" y="0"/>
            <a:ext cx="9186570" cy="68856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Игра «Большой и маленький»</a:t>
            </a:r>
            <a:endParaRPr lang="ru-RU" dirty="0"/>
          </a:p>
        </p:txBody>
      </p:sp>
      <p:pic>
        <p:nvPicPr>
          <p:cNvPr id="5" name="Рисунок 4" descr="0002708485727_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317354" cy="3317354"/>
          </a:xfrm>
          <a:prstGeom prst="rect">
            <a:avLst/>
          </a:prstGeom>
        </p:spPr>
      </p:pic>
      <p:pic>
        <p:nvPicPr>
          <p:cNvPr id="6" name="Рисунок 5" descr="0002708485727_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97152"/>
            <a:ext cx="1877194" cy="1877194"/>
          </a:xfrm>
          <a:prstGeom prst="rect">
            <a:avLst/>
          </a:prstGeom>
        </p:spPr>
      </p:pic>
      <p:pic>
        <p:nvPicPr>
          <p:cNvPr id="7" name="Рисунок 6" descr="98886640_Izobrazhenie_081_novuyy_razmer.jpg"/>
          <p:cNvPicPr>
            <a:picLocks noChangeAspect="1"/>
          </p:cNvPicPr>
          <p:nvPr/>
        </p:nvPicPr>
        <p:blipFill>
          <a:blip r:embed="rId4" cstate="print"/>
          <a:srcRect l="25125" t="303" r="48918" b="68072"/>
          <a:stretch>
            <a:fillRect/>
          </a:stretch>
        </p:blipFill>
        <p:spPr>
          <a:xfrm>
            <a:off x="6156176" y="4941168"/>
            <a:ext cx="1728192" cy="1512168"/>
          </a:xfrm>
          <a:prstGeom prst="rect">
            <a:avLst/>
          </a:prstGeom>
        </p:spPr>
      </p:pic>
      <p:pic>
        <p:nvPicPr>
          <p:cNvPr id="8" name="Рисунок 7" descr="98886640_Izobrazhenie_081_novuyy_razmer.jpg"/>
          <p:cNvPicPr>
            <a:picLocks noChangeAspect="1"/>
          </p:cNvPicPr>
          <p:nvPr/>
        </p:nvPicPr>
        <p:blipFill>
          <a:blip r:embed="rId4" cstate="print"/>
          <a:srcRect l="25125" t="303" r="49417" b="67724"/>
          <a:stretch>
            <a:fillRect/>
          </a:stretch>
        </p:blipFill>
        <p:spPr>
          <a:xfrm>
            <a:off x="4932040" y="1196752"/>
            <a:ext cx="367240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132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- игра по автоматизации звука Р</vt:lpstr>
      <vt:lpstr>Чтобы поиграть с роботом, надо красиво произнести звук Р. Артикуляционная гимнастика</vt:lpstr>
      <vt:lpstr>Поедем в гости к роботу, заведем моторчик: ррр…</vt:lpstr>
      <vt:lpstr>Робот здоровается     -  (произнесение  звука Р в слогах  «голосом робота»)</vt:lpstr>
      <vt:lpstr>Назови друзей робота – произнесение звука Р в начале слов</vt:lpstr>
      <vt:lpstr>На картинку посмотри, ее верно назови. (Произнеси звук Р в середине слов)</vt:lpstr>
      <vt:lpstr>На картинку посмотри,  ее верно назови. Произнеси звук Р в конце слов</vt:lpstr>
      <vt:lpstr>Игра «Четвертый лишний» </vt:lpstr>
      <vt:lpstr>Игра «Большой и маленький»</vt:lpstr>
      <vt:lpstr>Робот собирает урожай (назови фрукты со звуком Р)</vt:lpstr>
      <vt:lpstr>Игра    «Робот на рыбалке» (Один – много, согласование с числительными)</vt:lpstr>
      <vt:lpstr>Игра «Угадай, какого цвета» (словочетания со звуком Р)</vt:lpstr>
      <vt:lpstr>Чистоговорки с роботом Робертом</vt:lpstr>
      <vt:lpstr>День рождения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занятие игра по автоматизации звука Р</dc:title>
  <dc:creator>AndiGlass</dc:creator>
  <cp:lastModifiedBy>AndiGlass</cp:lastModifiedBy>
  <cp:revision>59</cp:revision>
  <dcterms:created xsi:type="dcterms:W3CDTF">2014-11-03T09:43:26Z</dcterms:created>
  <dcterms:modified xsi:type="dcterms:W3CDTF">2014-11-20T12:10:46Z</dcterms:modified>
</cp:coreProperties>
</file>