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2" r:id="rId8"/>
    <p:sldId id="257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Администратор\Рабочий стол\1b5d010720cf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643998" cy="588210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flipH="1">
            <a:off x="1285852" y="571480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Автоматизация звука  С  в предложениях и  </a:t>
            </a:r>
            <a:r>
              <a:rPr lang="ru-RU" sz="32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чистоговорках</a:t>
            </a:r>
            <a:endParaRPr lang="ru-RU" sz="32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1357290" y="4286256"/>
            <a:ext cx="4958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Учитель – логопед      </a:t>
            </a:r>
            <a:r>
              <a:rPr lang="ru-RU" b="1" dirty="0" err="1" smtClean="0">
                <a:solidFill>
                  <a:srgbClr val="00B050"/>
                </a:solidFill>
              </a:rPr>
              <a:t>Кашеварова</a:t>
            </a:r>
            <a:r>
              <a:rPr lang="ru-RU" b="1" dirty="0" smtClean="0">
                <a:solidFill>
                  <a:srgbClr val="00B050"/>
                </a:solidFill>
              </a:rPr>
              <a:t> С.А. </a:t>
            </a:r>
            <a:r>
              <a:rPr lang="ru-RU" b="1" dirty="0" smtClean="0">
                <a:solidFill>
                  <a:srgbClr val="00B050"/>
                </a:solidFill>
              </a:rPr>
              <a:t>                           ГБДОУ </a:t>
            </a:r>
            <a:r>
              <a:rPr lang="ru-RU" b="1" dirty="0" smtClean="0">
                <a:solidFill>
                  <a:srgbClr val="00B050"/>
                </a:solidFill>
              </a:rPr>
              <a:t>№97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785918" y="2786058"/>
            <a:ext cx="531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Индивидуальная работа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1285852" y="4929198"/>
            <a:ext cx="5387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Категория - высшая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356" y="5857892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                          Санкт </a:t>
            </a:r>
            <a:r>
              <a:rPr lang="ru-RU" b="1" dirty="0" smtClean="0">
                <a:solidFill>
                  <a:srgbClr val="00B050"/>
                </a:solidFill>
              </a:rPr>
              <a:t>– Петербург 2014г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031" name="Picture 7" descr="C:\Documents and Settings\Администратор\Рабочий стол\tn_gallery_2_473_3456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4357694"/>
            <a:ext cx="1905000" cy="1524000"/>
          </a:xfrm>
          <a:prstGeom prst="rect">
            <a:avLst/>
          </a:prstGeom>
          <a:noFill/>
        </p:spPr>
      </p:pic>
      <p:pic>
        <p:nvPicPr>
          <p:cNvPr id="1032" name="Picture 8" descr="C:\Documents and Settings\Администратор\Рабочий стол\irk_56389.jpg"/>
          <p:cNvPicPr>
            <a:picLocks noChangeAspect="1" noChangeArrowheads="1"/>
          </p:cNvPicPr>
          <p:nvPr/>
        </p:nvPicPr>
        <p:blipFill>
          <a:blip r:embed="rId4"/>
          <a:srcRect r="9374" b="13793"/>
          <a:stretch>
            <a:fillRect/>
          </a:stretch>
        </p:blipFill>
        <p:spPr bwMode="auto">
          <a:xfrm>
            <a:off x="5286380" y="2214554"/>
            <a:ext cx="2000264" cy="1379492"/>
          </a:xfrm>
          <a:prstGeom prst="rect">
            <a:avLst/>
          </a:prstGeom>
          <a:noFill/>
        </p:spPr>
      </p:pic>
      <p:pic>
        <p:nvPicPr>
          <p:cNvPr id="11" name="Picture 2" descr="C:\Documents and Settings\Администратор\Рабочий стол\493022-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3000372"/>
            <a:ext cx="1485896" cy="1558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1b5d010720cf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72560" cy="635798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57290" y="571480"/>
            <a:ext cx="578647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Цель. Автоматизация звука [С].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Задачи.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1.Коррекционно – обучающие: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- автоматизация звук [С] в предложениях и </a:t>
            </a:r>
            <a:r>
              <a:rPr lang="ru-RU" b="1" dirty="0" err="1" smtClean="0">
                <a:solidFill>
                  <a:srgbClr val="7030A0"/>
                </a:solidFill>
              </a:rPr>
              <a:t>чистоговорках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2. </a:t>
            </a:r>
            <a:r>
              <a:rPr lang="ru-RU" b="1" dirty="0" err="1" smtClean="0">
                <a:solidFill>
                  <a:srgbClr val="7030A0"/>
                </a:solidFill>
              </a:rPr>
              <a:t>Коррекционно</a:t>
            </a:r>
            <a:r>
              <a:rPr lang="ru-RU" b="1" dirty="0" smtClean="0">
                <a:solidFill>
                  <a:srgbClr val="7030A0"/>
                </a:solidFill>
              </a:rPr>
              <a:t> – развивающие: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- развитие логического мышления, внимания, памяти;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- развитие речевой моторики,  длительного выдоха, мелкой и общей моторики 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3. </a:t>
            </a:r>
            <a:r>
              <a:rPr lang="ru-RU" b="1" dirty="0" err="1" smtClean="0">
                <a:solidFill>
                  <a:srgbClr val="7030A0"/>
                </a:solidFill>
              </a:rPr>
              <a:t>Коррекционно</a:t>
            </a:r>
            <a:r>
              <a:rPr lang="ru-RU" b="1" dirty="0" smtClean="0">
                <a:solidFill>
                  <a:srgbClr val="7030A0"/>
                </a:solidFill>
              </a:rPr>
              <a:t> - воспитательные: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- воспитание доброжелательного отношения к окружающим, вежливости, культуры поведения                                                        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В презентации использовались  картинки из поисковой системы « </a:t>
            </a:r>
            <a:r>
              <a:rPr lang="ru-RU" b="1" dirty="0" err="1" smtClean="0">
                <a:solidFill>
                  <a:srgbClr val="7030A0"/>
                </a:solidFill>
              </a:rPr>
              <a:t>Яндекс</a:t>
            </a:r>
            <a:r>
              <a:rPr lang="ru-RU" b="1" dirty="0" smtClean="0">
                <a:solidFill>
                  <a:srgbClr val="7030A0"/>
                </a:solidFill>
              </a:rPr>
              <a:t>»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Администратор\Рабочий стол\1b5d010720cf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72560" cy="62865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flipH="1">
            <a:off x="2928926" y="714356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План занятия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500174"/>
            <a:ext cx="585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Игра « Назови слово – составь предложение»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929058" y="1928802"/>
            <a:ext cx="484632" cy="35719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 flipH="1">
            <a:off x="2571736" y="2357430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Игра « Повтори правильно»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29058" y="2786058"/>
            <a:ext cx="484632" cy="35719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flipH="1">
            <a:off x="3071802" y="3214686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Игра « Вертушка»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929058" y="3643314"/>
            <a:ext cx="484632" cy="35719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 flipH="1">
            <a:off x="2714612" y="4143380"/>
            <a:ext cx="3172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Игра « Собери ромашку»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3929058" y="4714884"/>
            <a:ext cx="484632" cy="35719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071802" y="521495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Игра « Самолет»</a:t>
            </a:r>
            <a:endParaRPr lang="ru-RU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1b5d010720cf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7273"/>
            <a:ext cx="8572560" cy="6596437"/>
          </a:xfrm>
          <a:prstGeom prst="rect">
            <a:avLst/>
          </a:prstGeom>
          <a:noFill/>
        </p:spPr>
      </p:pic>
      <p:pic>
        <p:nvPicPr>
          <p:cNvPr id="17410" name="Picture 2" descr="C:\Documents and Settings\Администратор\Рабочий стол\493022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643314"/>
            <a:ext cx="2057400" cy="2157418"/>
          </a:xfrm>
          <a:prstGeom prst="rect">
            <a:avLst/>
          </a:prstGeom>
          <a:noFill/>
        </p:spPr>
      </p:pic>
      <p:pic>
        <p:nvPicPr>
          <p:cNvPr id="17411" name="Picture 3" descr="C:\Documents and Settings\Администратор\Рабочий стол\4d0453e7737e11e1954e002522bdfa1e_4f262f42145211e28bb6002522bdfa1e.resize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000504"/>
            <a:ext cx="2500320" cy="1875240"/>
          </a:xfrm>
          <a:prstGeom prst="rect">
            <a:avLst/>
          </a:prstGeom>
          <a:noFill/>
        </p:spPr>
      </p:pic>
      <p:pic>
        <p:nvPicPr>
          <p:cNvPr id="17412" name="Picture 4" descr="C:\Documents and Settings\Администратор\Рабочий стол\0005-005-So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84818" y="2000240"/>
            <a:ext cx="1539489" cy="1500198"/>
          </a:xfrm>
          <a:prstGeom prst="rect">
            <a:avLst/>
          </a:prstGeom>
          <a:noFill/>
        </p:spPr>
      </p:pic>
      <p:pic>
        <p:nvPicPr>
          <p:cNvPr id="17413" name="Picture 5" descr="C:\Documents and Settings\Администратор\Рабочий стол\solnishk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50" y="1285860"/>
            <a:ext cx="2176563" cy="2133605"/>
          </a:xfrm>
          <a:prstGeom prst="rect">
            <a:avLst/>
          </a:prstGeom>
          <a:noFill/>
        </p:spPr>
      </p:pic>
      <p:pic>
        <p:nvPicPr>
          <p:cNvPr id="17414" name="Picture 6" descr="C:\Documents and Settings\Администратор\Рабочий стол\b3d3d7cf-ee59-11df-a17d-00145e1888c5_caa1a266-81e2-11e0-801b-00145e1888c3.resize1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2714620"/>
            <a:ext cx="2357061" cy="186214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flipH="1">
            <a:off x="1857354" y="571480"/>
            <a:ext cx="692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Игра « Назови слово – составь предложение»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1b5d010720cf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38214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00232" y="1214422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00B050"/>
              </a:solidFill>
            </a:endParaRPr>
          </a:p>
          <a:p>
            <a:r>
              <a:rPr lang="ru-RU" sz="2000" b="1" dirty="0" err="1" smtClean="0">
                <a:solidFill>
                  <a:srgbClr val="00B050"/>
                </a:solidFill>
              </a:rPr>
              <a:t>са-са-са</a:t>
            </a:r>
            <a:r>
              <a:rPr lang="ru-RU" sz="2000" b="1" dirty="0" smtClean="0">
                <a:solidFill>
                  <a:srgbClr val="00B050"/>
                </a:solidFill>
              </a:rPr>
              <a:t> — в лесу бегает лиса</a:t>
            </a:r>
          </a:p>
          <a:p>
            <a:r>
              <a:rPr lang="ru-RU" sz="2000" b="1" dirty="0" err="1" smtClean="0">
                <a:solidFill>
                  <a:srgbClr val="00B050"/>
                </a:solidFill>
              </a:rPr>
              <a:t>со-со-со</a:t>
            </a:r>
            <a:r>
              <a:rPr lang="ru-RU" sz="2000" b="1" dirty="0" smtClean="0">
                <a:solidFill>
                  <a:srgbClr val="00B050"/>
                </a:solidFill>
              </a:rPr>
              <a:t> — у Вовы колесо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су-су-су — было холодно в лесу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ас-ас-ас — у нас свет погас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/>
            </a:r>
            <a:br>
              <a:rPr lang="ru-RU" sz="2000" b="1" dirty="0" smtClean="0">
                <a:solidFill>
                  <a:srgbClr val="00B050"/>
                </a:solidFill>
              </a:rPr>
            </a:b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371475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err="1" smtClean="0">
                <a:solidFill>
                  <a:srgbClr val="00B050"/>
                </a:solidFill>
              </a:rPr>
              <a:t>са-са-са</a:t>
            </a:r>
            <a:r>
              <a:rPr lang="ru-RU" sz="2000" b="1" dirty="0" smtClean="0">
                <a:solidFill>
                  <a:srgbClr val="00B050"/>
                </a:solidFill>
              </a:rPr>
              <a:t> — в саду оса</a:t>
            </a:r>
          </a:p>
          <a:p>
            <a:r>
              <a:rPr lang="ru-RU" sz="2000" b="1" dirty="0" err="1" smtClean="0">
                <a:solidFill>
                  <a:srgbClr val="00B050"/>
                </a:solidFill>
              </a:rPr>
              <a:t>сы-сы-сы</a:t>
            </a:r>
            <a:r>
              <a:rPr lang="ru-RU" sz="2000" b="1" dirty="0" smtClean="0">
                <a:solidFill>
                  <a:srgbClr val="00B050"/>
                </a:solidFill>
              </a:rPr>
              <a:t> — у осы усы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ос-ос-ос — в саду много ос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ус-ус-ус — у Сони кактус</a:t>
            </a:r>
          </a:p>
          <a:p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1571604" y="714356"/>
            <a:ext cx="6601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Игра « Повтори правильно»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1b5d010720cf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1563"/>
            <a:ext cx="8572560" cy="623927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flipH="1">
            <a:off x="2714612" y="928670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Игра « Вертушка»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571736" y="1714488"/>
            <a:ext cx="4458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Развитие длительного выдоха</a:t>
            </a:r>
            <a:endParaRPr lang="ru-RU" sz="2000" b="1" dirty="0">
              <a:solidFill>
                <a:srgbClr val="00B050"/>
              </a:solidFill>
            </a:endParaRPr>
          </a:p>
        </p:txBody>
      </p:sp>
      <p:pic>
        <p:nvPicPr>
          <p:cNvPr id="18433" name="Picture 1" descr="C:\Documents and Settings\Администратор\Рабочий стол\1090_html_m64fd55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571744"/>
            <a:ext cx="2540000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1b5d010720cf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572560" cy="6167833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 rot="1600569">
            <a:off x="7529521" y="2997321"/>
            <a:ext cx="914400" cy="257176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8892444">
            <a:off x="1562418" y="3160057"/>
            <a:ext cx="914400" cy="257176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3560641">
            <a:off x="4314811" y="3211635"/>
            <a:ext cx="914400" cy="257176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157835">
            <a:off x="6471456" y="2079086"/>
            <a:ext cx="914400" cy="257176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096639" y="2120500"/>
            <a:ext cx="914400" cy="257176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786314" y="2428868"/>
            <a:ext cx="914400" cy="91440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285984" y="857232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Игра « Собери ромашку»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16387" name="Picture 3" descr="C:\Documents and Settings\Администратор\Рабочий стол\90961057_87794130f7d2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571744"/>
            <a:ext cx="685805" cy="857256"/>
          </a:xfrm>
          <a:prstGeom prst="rect">
            <a:avLst/>
          </a:prstGeom>
          <a:noFill/>
        </p:spPr>
      </p:pic>
      <p:pic>
        <p:nvPicPr>
          <p:cNvPr id="16388" name="Picture 4" descr="C:\Documents and Settings\Администратор\Рабочий стол\powodzenia_3.jpg"/>
          <p:cNvPicPr>
            <a:picLocks noChangeAspect="1" noChangeArrowheads="1"/>
          </p:cNvPicPr>
          <p:nvPr/>
        </p:nvPicPr>
        <p:blipFill>
          <a:blip r:embed="rId4"/>
          <a:srcRect t="21154" r="-481"/>
          <a:stretch>
            <a:fillRect/>
          </a:stretch>
        </p:blipFill>
        <p:spPr bwMode="auto">
          <a:xfrm rot="17772340">
            <a:off x="6553091" y="2709068"/>
            <a:ext cx="943054" cy="555003"/>
          </a:xfrm>
          <a:prstGeom prst="rect">
            <a:avLst/>
          </a:prstGeom>
          <a:noFill/>
        </p:spPr>
      </p:pic>
      <p:pic>
        <p:nvPicPr>
          <p:cNvPr id="16389" name="Picture 5" descr="C:\Documents and Settings\Администратор\Рабочий стол\m-210-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391175">
            <a:off x="1461396" y="3723727"/>
            <a:ext cx="528241" cy="786984"/>
          </a:xfrm>
          <a:prstGeom prst="rect">
            <a:avLst/>
          </a:prstGeom>
          <a:noFill/>
        </p:spPr>
      </p:pic>
      <p:pic>
        <p:nvPicPr>
          <p:cNvPr id="16390" name="Picture 6" descr="C:\Documents and Settings\Администратор\Рабочий стол\lovelyanimals047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9703717">
            <a:off x="4535861" y="4037678"/>
            <a:ext cx="872297" cy="654223"/>
          </a:xfrm>
          <a:prstGeom prst="rect">
            <a:avLst/>
          </a:prstGeom>
          <a:noFill/>
        </p:spPr>
      </p:pic>
      <p:pic>
        <p:nvPicPr>
          <p:cNvPr id="18" name="Picture 2" descr="C:\Documents and Settings\Администратор\Рабочий стол\493022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8497164">
            <a:off x="7755196" y="3746359"/>
            <a:ext cx="605473" cy="63490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 flipH="1">
            <a:off x="2928926" y="1428736"/>
            <a:ext cx="2601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( картинки на звук С )</a:t>
            </a:r>
            <a:endParaRPr lang="ru-RU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Администратор\Рабочий стол\1b5d010720cf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72560" cy="61436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00232" y="857232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Развитие </a:t>
            </a:r>
            <a:r>
              <a:rPr lang="ru-RU" sz="2400" b="1" dirty="0" smtClean="0">
                <a:solidFill>
                  <a:srgbClr val="00B050"/>
                </a:solidFill>
              </a:rPr>
              <a:t>мелкой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и общей </a:t>
            </a:r>
            <a:r>
              <a:rPr lang="ru-RU" sz="2400" b="1" dirty="0" smtClean="0">
                <a:solidFill>
                  <a:srgbClr val="00B050"/>
                </a:solidFill>
              </a:rPr>
              <a:t>моторики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357298"/>
            <a:ext cx="53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Самолет, самолет                                                                            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– тут и там самолет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143116"/>
            <a:ext cx="6072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Улетел самолет                                                                                                   – высоко, высоко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500438"/>
            <a:ext cx="44424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Самолет</a:t>
            </a:r>
            <a:r>
              <a:rPr lang="ru-RU" sz="2000" b="1" dirty="0" smtClean="0">
                <a:solidFill>
                  <a:srgbClr val="0070C0"/>
                </a:solidFill>
              </a:rPr>
              <a:t>, самолет </a:t>
            </a:r>
            <a:r>
              <a:rPr lang="ru-RU" sz="2000" b="1" dirty="0" smtClean="0">
                <a:solidFill>
                  <a:srgbClr val="0070C0"/>
                </a:solidFill>
              </a:rPr>
              <a:t>                                                                                                      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– </a:t>
            </a:r>
            <a:r>
              <a:rPr lang="ru-RU" sz="2000" b="1" dirty="0" smtClean="0">
                <a:solidFill>
                  <a:srgbClr val="0070C0"/>
                </a:solidFill>
              </a:rPr>
              <a:t>тут и там самолет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428736"/>
            <a:ext cx="364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Руки в стороны , бег по кругу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4572000" y="2000240"/>
            <a:ext cx="424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Руки к себе, от себя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4572000" y="2500306"/>
            <a:ext cx="3387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Руки вверх – пальцы сжать – разжать несколько раз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785786" y="3643314"/>
            <a:ext cx="4954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Улетел самолет                                                                       – далеко, далеко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4572000" y="3643314"/>
            <a:ext cx="3387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Руки вперед – пальцы сжать – разжать несколько раз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4572008"/>
            <a:ext cx="364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Руки в стороны , бег по кругу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572000" y="5214950"/>
            <a:ext cx="424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Руки к себе, от себя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86116" y="42860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Самолет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Администратор\Рабочий стол\1b5d010720cf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1563"/>
            <a:ext cx="8572560" cy="623927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flipH="1">
            <a:off x="2428860" y="2428868"/>
            <a:ext cx="39290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00B050"/>
                </a:solidFill>
              </a:rPr>
              <a:t>Молодец!</a:t>
            </a:r>
            <a:endParaRPr lang="ru-RU" sz="6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366</TotalTime>
  <Words>211</Words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Zver</cp:lastModifiedBy>
  <cp:revision>40</cp:revision>
  <dcterms:modified xsi:type="dcterms:W3CDTF">2014-11-15T18:09:39Z</dcterms:modified>
</cp:coreProperties>
</file>