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13" name="chimes.wav"/>
          </p:stSnd>
        </p:sndAc>
      </p:transition>
    </mc:Choice>
    <mc:Fallback xmlns="">
      <p:transition spd="slow">
        <p:fade/>
        <p:sndAc>
          <p:stSnd>
            <p:snd r:embed="rId14" name="chimes.wav"/>
          </p:stSnd>
        </p:sndAc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3.gif"/><Relationship Id="rId7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814020" y="1616161"/>
            <a:ext cx="5680146" cy="1204306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Дидактические игры </a:t>
            </a:r>
            <a:r>
              <a:rPr lang="ru-RU" sz="3600" b="1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b="1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i="1" smtClean="0">
                <a:solidFill>
                  <a:schemeClr val="accent3">
                    <a:lumMod val="75000"/>
                  </a:schemeClr>
                </a:solidFill>
              </a:rPr>
              <a:t>по</a:t>
            </a:r>
            <a:r>
              <a:rPr lang="ru-RU" sz="3600" b="1" i="1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6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3600" b="1" i="1" dirty="0" smtClean="0">
                <a:solidFill>
                  <a:schemeClr val="accent3">
                    <a:lumMod val="75000"/>
                  </a:schemeClr>
                </a:solidFill>
              </a:rPr>
              <a:t>ФЭМП детей 3-4 лет</a:t>
            </a:r>
            <a:endParaRPr lang="ru-RU" sz="36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6055" y="1988840"/>
            <a:ext cx="4067945" cy="4488299"/>
          </a:xfrm>
          <a:prstGeom prst="rect">
            <a:avLst/>
          </a:prstGeom>
          <a:scene3d>
            <a:camera prst="isometricOffAxis2Left"/>
            <a:lightRig rig="threePt" dir="t"/>
          </a:scene3d>
          <a:sp3d>
            <a:bevelT w="114300" prst="artDeco"/>
          </a:sp3d>
        </p:spPr>
      </p:pic>
      <p:pic>
        <p:nvPicPr>
          <p:cNvPr id="1026" name="Picture 2" descr="C:\Users\Invader\Desktop\Новая папка\Выбери гараж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83643" y="3789040"/>
            <a:ext cx="1992412" cy="149430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Invader\Desktop\Новая папка\Какой дом выбрали три поросёнка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002" y="4671114"/>
            <a:ext cx="2653806" cy="19903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Invader\Desktop\Новая папка\Убери вещи  на своё место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0714" y="288722"/>
            <a:ext cx="2777110" cy="20828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Invader\Desktop\Новая папка\Укрась колпачок для клоуна.JP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60232" y="202327"/>
            <a:ext cx="2382017" cy="17865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1333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8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07504" y="836712"/>
            <a:ext cx="4248472" cy="41764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Цель: </a:t>
            </a:r>
            <a:r>
              <a:rPr lang="ru-RU" sz="1600" b="0" dirty="0">
                <a:solidFill>
                  <a:schemeClr val="accent2">
                    <a:lumMod val="75000"/>
                  </a:schemeClr>
                </a:solidFill>
              </a:rPr>
              <a:t>Формирование умения устанавливать соответствие предметов по размеру; высоте и длине одновременно; умений объяснять свой  выбор. </a:t>
            </a:r>
            <a:endParaRPr lang="ru-RU" sz="1600" b="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600" b="0" i="1" dirty="0" smtClean="0">
                <a:solidFill>
                  <a:schemeClr val="accent2">
                    <a:lumMod val="75000"/>
                  </a:schemeClr>
                </a:solidFill>
              </a:rPr>
              <a:t>Задание</a:t>
            </a:r>
            <a:r>
              <a:rPr lang="ru-RU" sz="1600" b="0" i="1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ru-RU" sz="1600" b="0" dirty="0">
                <a:solidFill>
                  <a:schemeClr val="accent2">
                    <a:lumMod val="75000"/>
                  </a:schemeClr>
                </a:solidFill>
              </a:rPr>
              <a:t>Рассмотри рисунок и скажи, как называются машины, которые ты видишь. </a:t>
            </a:r>
          </a:p>
          <a:p>
            <a:r>
              <a:rPr lang="ru-RU" sz="1600" b="0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ru-RU" sz="1600" b="0" dirty="0" smtClean="0">
                <a:solidFill>
                  <a:schemeClr val="accent2">
                    <a:lumMod val="75000"/>
                  </a:schemeClr>
                </a:solidFill>
              </a:rPr>
              <a:t>Машины </a:t>
            </a:r>
            <a:r>
              <a:rPr lang="ru-RU" sz="1600" b="0" dirty="0">
                <a:solidFill>
                  <a:schemeClr val="accent2">
                    <a:lumMod val="75000"/>
                  </a:schemeClr>
                </a:solidFill>
              </a:rPr>
              <a:t>подъехали к гаражам. Сейчас каждая займёт своё место. Какое</a:t>
            </a:r>
            <a:r>
              <a:rPr lang="ru-RU" sz="1600" b="0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  <a:endParaRPr lang="ru-RU" sz="1600" b="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600" b="0" i="1" dirty="0">
                <a:solidFill>
                  <a:schemeClr val="accent2">
                    <a:lumMod val="75000"/>
                  </a:schemeClr>
                </a:solidFill>
              </a:rPr>
              <a:t>Вопросы</a:t>
            </a:r>
            <a:r>
              <a:rPr lang="ru-RU" sz="1600" b="0" dirty="0">
                <a:solidFill>
                  <a:schemeClr val="accent2">
                    <a:lumMod val="75000"/>
                  </a:schemeClr>
                </a:solidFill>
              </a:rPr>
              <a:t> ребёнку: </a:t>
            </a:r>
            <a:r>
              <a:rPr lang="ru-RU" sz="1600" b="0" dirty="0" smtClean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ru-RU" sz="1600" b="0" dirty="0">
                <a:solidFill>
                  <a:schemeClr val="accent2">
                    <a:lumMod val="75000"/>
                  </a:schemeClr>
                </a:solidFill>
              </a:rPr>
              <a:t>Как ты распределишь </a:t>
            </a:r>
            <a:r>
              <a:rPr lang="ru-RU" sz="1600" b="0" dirty="0" smtClean="0">
                <a:solidFill>
                  <a:schemeClr val="accent2">
                    <a:lumMod val="75000"/>
                  </a:schemeClr>
                </a:solidFill>
              </a:rPr>
              <a:t> по </a:t>
            </a:r>
            <a:r>
              <a:rPr lang="ru-RU" sz="1600" b="0" dirty="0">
                <a:solidFill>
                  <a:schemeClr val="accent2">
                    <a:lumMod val="75000"/>
                  </a:schemeClr>
                </a:solidFill>
              </a:rPr>
              <a:t>гаражам? </a:t>
            </a:r>
          </a:p>
          <a:p>
            <a:r>
              <a:rPr lang="ru-RU" sz="1600" b="0" dirty="0" smtClean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ru-RU" sz="1600" b="0" dirty="0">
                <a:solidFill>
                  <a:schemeClr val="accent2">
                    <a:lumMod val="75000"/>
                  </a:schemeClr>
                </a:solidFill>
              </a:rPr>
              <a:t>Почему одна машина осталась? (Ребёнок выбирает пары – машина и гараж – и соединяет их линией на рисунке)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6" y="980728"/>
            <a:ext cx="4154185" cy="381642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 prst="artDeco"/>
          </a:sp3d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2960" y="188640"/>
            <a:ext cx="7520940" cy="504056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«Выбери </a:t>
            </a:r>
            <a:r>
              <a:rPr lang="ru-RU" sz="32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гараж</a:t>
            </a:r>
            <a:r>
              <a:rPr lang="ru-RU" sz="3200" b="1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633369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251520" y="1124744"/>
            <a:ext cx="3888432" cy="381642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600" i="1" dirty="0">
                <a:solidFill>
                  <a:srgbClr val="0070C0"/>
                </a:solidFill>
              </a:rPr>
              <a:t>Цель: </a:t>
            </a:r>
            <a:r>
              <a:rPr lang="ru-RU" sz="1600" b="0" dirty="0">
                <a:solidFill>
                  <a:srgbClr val="0070C0"/>
                </a:solidFill>
              </a:rPr>
              <a:t>Формирование умения сравнивать и различать предметы; объединять их по общему признаку. </a:t>
            </a:r>
          </a:p>
          <a:p>
            <a:r>
              <a:rPr lang="ru-RU" sz="1600" b="0" i="1" dirty="0" smtClean="0">
                <a:solidFill>
                  <a:srgbClr val="0070C0"/>
                </a:solidFill>
              </a:rPr>
              <a:t>Задание</a:t>
            </a:r>
            <a:r>
              <a:rPr lang="ru-RU" sz="1600" b="0" i="1" dirty="0">
                <a:solidFill>
                  <a:srgbClr val="0070C0"/>
                </a:solidFill>
              </a:rPr>
              <a:t>: </a:t>
            </a:r>
            <a:r>
              <a:rPr lang="ru-RU" sz="1600" b="0" dirty="0">
                <a:solidFill>
                  <a:srgbClr val="0070C0"/>
                </a:solidFill>
              </a:rPr>
              <a:t>Рассмотри рисунок. Мальчик Дима и девочка Света перепутали свою одежду и не могут разобрать свои вещи по шкафчикам. </a:t>
            </a:r>
          </a:p>
          <a:p>
            <a:r>
              <a:rPr lang="ru-RU" sz="1600" b="0" i="1" dirty="0" smtClean="0">
                <a:solidFill>
                  <a:srgbClr val="0070C0"/>
                </a:solidFill>
              </a:rPr>
              <a:t>Вопросы</a:t>
            </a:r>
            <a:r>
              <a:rPr lang="ru-RU" sz="1600" b="0" i="1" dirty="0">
                <a:solidFill>
                  <a:srgbClr val="0070C0"/>
                </a:solidFill>
              </a:rPr>
              <a:t>: </a:t>
            </a:r>
          </a:p>
          <a:p>
            <a:r>
              <a:rPr lang="ru-RU" sz="1600" b="0" dirty="0" smtClean="0">
                <a:solidFill>
                  <a:srgbClr val="0070C0"/>
                </a:solidFill>
              </a:rPr>
              <a:t>-</a:t>
            </a:r>
            <a:r>
              <a:rPr lang="ru-RU" sz="1600" b="0" dirty="0">
                <a:solidFill>
                  <a:srgbClr val="0070C0"/>
                </a:solidFill>
              </a:rPr>
              <a:t>Как бы ты это сделал? </a:t>
            </a:r>
          </a:p>
          <a:p>
            <a:r>
              <a:rPr lang="ru-RU" sz="1600" b="0" dirty="0" smtClean="0">
                <a:solidFill>
                  <a:srgbClr val="0070C0"/>
                </a:solidFill>
              </a:rPr>
              <a:t>- </a:t>
            </a:r>
            <a:r>
              <a:rPr lang="ru-RU" sz="1600" b="0" dirty="0">
                <a:solidFill>
                  <a:srgbClr val="0070C0"/>
                </a:solidFill>
              </a:rPr>
              <a:t>Назови все вещи и помоги детям не перепутать их. (Ребёнок раскладывает вещи по шкафчикам)</a:t>
            </a:r>
          </a:p>
          <a:p>
            <a:endParaRPr lang="ru-RU" sz="1600" b="0" dirty="0">
              <a:solidFill>
                <a:srgbClr val="0070C0"/>
              </a:solidFill>
            </a:endParaRPr>
          </a:p>
          <a:p>
            <a:endParaRPr lang="ru-RU" sz="1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8" y="1124744"/>
            <a:ext cx="4320480" cy="38884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artDeco"/>
            <a:contourClr>
              <a:srgbClr val="969696"/>
            </a:contourClr>
          </a:sp3d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«Убери вещи на своё место»</a:t>
            </a:r>
          </a:p>
        </p:txBody>
      </p:sp>
    </p:spTree>
    <p:extLst>
      <p:ext uri="{BB962C8B-B14F-4D97-AF65-F5344CB8AC3E}">
        <p14:creationId xmlns:p14="http://schemas.microsoft.com/office/powerpoint/2010/main" val="204163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251520" y="1124744"/>
            <a:ext cx="3816424" cy="3816424"/>
          </a:xfrm>
        </p:spPr>
        <p:txBody>
          <a:bodyPr>
            <a:normAutofit lnSpcReduction="10000"/>
          </a:bodyPr>
          <a:lstStyle/>
          <a:p>
            <a:r>
              <a:rPr lang="ru-RU" sz="1600" i="1" dirty="0">
                <a:solidFill>
                  <a:srgbClr val="002060"/>
                </a:solidFill>
              </a:rPr>
              <a:t>Цель:</a:t>
            </a:r>
            <a:r>
              <a:rPr lang="ru-RU" sz="1600" b="0" dirty="0">
                <a:solidFill>
                  <a:srgbClr val="002060"/>
                </a:solidFill>
              </a:rPr>
              <a:t> Формирование умений узнавать и называть фигуры, выделяя в них один или два признака; размер; форму и размер. </a:t>
            </a:r>
          </a:p>
          <a:p>
            <a:r>
              <a:rPr lang="ru-RU" sz="1600" b="0" i="1" dirty="0" smtClean="0">
                <a:solidFill>
                  <a:srgbClr val="002060"/>
                </a:solidFill>
              </a:rPr>
              <a:t>Проблемная </a:t>
            </a:r>
            <a:r>
              <a:rPr lang="ru-RU" sz="1600" b="0" i="1" dirty="0">
                <a:solidFill>
                  <a:srgbClr val="002060"/>
                </a:solidFill>
              </a:rPr>
              <a:t>ситуация: </a:t>
            </a:r>
            <a:r>
              <a:rPr lang="ru-RU" sz="1600" b="0" dirty="0">
                <a:solidFill>
                  <a:srgbClr val="002060"/>
                </a:solidFill>
              </a:rPr>
              <a:t>Ты хочешь угостить зверей, но к ним можно пройти только по дороге через ручей. </a:t>
            </a:r>
          </a:p>
          <a:p>
            <a:r>
              <a:rPr lang="ru-RU" sz="1600" b="0" i="1" dirty="0" smtClean="0">
                <a:solidFill>
                  <a:srgbClr val="002060"/>
                </a:solidFill>
              </a:rPr>
              <a:t>Задание</a:t>
            </a:r>
            <a:r>
              <a:rPr lang="ru-RU" sz="1600" b="0" i="1" dirty="0">
                <a:solidFill>
                  <a:srgbClr val="002060"/>
                </a:solidFill>
              </a:rPr>
              <a:t>: </a:t>
            </a:r>
            <a:r>
              <a:rPr lang="ru-RU" sz="1600" b="0" dirty="0">
                <a:solidFill>
                  <a:srgbClr val="002060"/>
                </a:solidFill>
              </a:rPr>
              <a:t>Рассмотри камни в </a:t>
            </a:r>
            <a:r>
              <a:rPr lang="ru-RU" sz="1600" b="0" dirty="0" smtClean="0">
                <a:solidFill>
                  <a:srgbClr val="002060"/>
                </a:solidFill>
              </a:rPr>
              <a:t>ручье.</a:t>
            </a:r>
          </a:p>
          <a:p>
            <a:r>
              <a:rPr lang="ru-RU" sz="1600" b="0" i="1" dirty="0" smtClean="0">
                <a:solidFill>
                  <a:srgbClr val="002060"/>
                </a:solidFill>
              </a:rPr>
              <a:t>Вопросы</a:t>
            </a:r>
            <a:r>
              <a:rPr lang="ru-RU" sz="1600" b="0" i="1" dirty="0">
                <a:solidFill>
                  <a:srgbClr val="002060"/>
                </a:solidFill>
              </a:rPr>
              <a:t>: </a:t>
            </a:r>
          </a:p>
          <a:p>
            <a:r>
              <a:rPr lang="ru-RU" sz="1600" b="0" dirty="0" smtClean="0">
                <a:solidFill>
                  <a:srgbClr val="002060"/>
                </a:solidFill>
              </a:rPr>
              <a:t>- </a:t>
            </a:r>
            <a:r>
              <a:rPr lang="ru-RU" sz="1600" b="0" dirty="0">
                <a:solidFill>
                  <a:srgbClr val="002060"/>
                </a:solidFill>
              </a:rPr>
              <a:t>Какие они по размеру? По форме? </a:t>
            </a:r>
          </a:p>
          <a:p>
            <a:r>
              <a:rPr lang="ru-RU" sz="1600" b="0" dirty="0" smtClean="0">
                <a:solidFill>
                  <a:srgbClr val="002060"/>
                </a:solidFill>
              </a:rPr>
              <a:t>- </a:t>
            </a:r>
            <a:r>
              <a:rPr lang="ru-RU" sz="1600" b="0" dirty="0">
                <a:solidFill>
                  <a:srgbClr val="002060"/>
                </a:solidFill>
              </a:rPr>
              <a:t>Кто живёт справа от ручья? </a:t>
            </a:r>
          </a:p>
          <a:p>
            <a:r>
              <a:rPr lang="ru-RU" sz="1600" b="0" dirty="0" smtClean="0">
                <a:solidFill>
                  <a:srgbClr val="002060"/>
                </a:solidFill>
              </a:rPr>
              <a:t>- </a:t>
            </a:r>
            <a:r>
              <a:rPr lang="ru-RU" sz="1600" b="0" dirty="0">
                <a:solidFill>
                  <a:srgbClr val="002060"/>
                </a:solidFill>
              </a:rPr>
              <a:t>Пройди по большим камням. К кому ты пришёл? </a:t>
            </a:r>
          </a:p>
          <a:p>
            <a:endParaRPr lang="ru-RU" sz="1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1960" y="980728"/>
            <a:ext cx="4392488" cy="4089558"/>
          </a:xfrm>
          <a:scene3d>
            <a:camera prst="perspectiveRelaxedModerately"/>
            <a:lightRig rig="threePt" dir="t"/>
          </a:scene3d>
          <a:sp3d>
            <a:bevelT w="114300" prst="artDeco"/>
          </a:sp3d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«Куда придёшь? »</a:t>
            </a:r>
          </a:p>
        </p:txBody>
      </p:sp>
    </p:spTree>
    <p:extLst>
      <p:ext uri="{BB962C8B-B14F-4D97-AF65-F5344CB8AC3E}">
        <p14:creationId xmlns:p14="http://schemas.microsoft.com/office/powerpoint/2010/main" val="2150019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79512" y="692696"/>
            <a:ext cx="4176464" cy="43924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sz="1400" i="1" dirty="0">
                <a:solidFill>
                  <a:srgbClr val="002060"/>
                </a:solidFill>
              </a:rPr>
              <a:t>Цель: </a:t>
            </a:r>
            <a:r>
              <a:rPr lang="ru-RU" sz="1400" b="0" dirty="0">
                <a:solidFill>
                  <a:srgbClr val="002060"/>
                </a:solidFill>
              </a:rPr>
              <a:t>Формирование умений удерживать в памяти признаки предметов (форма, количество) и находить по ним предмет на основе сравнения. </a:t>
            </a:r>
          </a:p>
          <a:p>
            <a:r>
              <a:rPr lang="ru-RU" sz="1400" b="0" i="1" dirty="0" smtClean="0">
                <a:solidFill>
                  <a:srgbClr val="002060"/>
                </a:solidFill>
              </a:rPr>
              <a:t>Задание</a:t>
            </a:r>
            <a:r>
              <a:rPr lang="ru-RU" sz="1400" b="0" i="1" dirty="0">
                <a:solidFill>
                  <a:srgbClr val="002060"/>
                </a:solidFill>
              </a:rPr>
              <a:t>: </a:t>
            </a:r>
            <a:r>
              <a:rPr lang="ru-RU" sz="1400" b="0" dirty="0">
                <a:solidFill>
                  <a:srgbClr val="002060"/>
                </a:solidFill>
              </a:rPr>
              <a:t>Рассмотри дома: крыши, стены, окна, двери. Три поросёнка выбирают для себя домики. </a:t>
            </a:r>
          </a:p>
          <a:p>
            <a:r>
              <a:rPr lang="ru-RU" sz="1400" b="0" dirty="0" err="1" smtClean="0">
                <a:solidFill>
                  <a:srgbClr val="002060"/>
                </a:solidFill>
              </a:rPr>
              <a:t>Ниф-Ниф</a:t>
            </a:r>
            <a:r>
              <a:rPr lang="ru-RU" sz="1400" b="0" dirty="0" smtClean="0">
                <a:solidFill>
                  <a:srgbClr val="002060"/>
                </a:solidFill>
              </a:rPr>
              <a:t> </a:t>
            </a:r>
            <a:r>
              <a:rPr lang="ru-RU" sz="1400" b="0" dirty="0">
                <a:solidFill>
                  <a:srgbClr val="002060"/>
                </a:solidFill>
              </a:rPr>
              <a:t>(он с лопаткой) хочет жить в доме с тремя окнами. </a:t>
            </a:r>
            <a:endParaRPr lang="ru-RU" sz="1400" b="0" dirty="0" smtClean="0">
              <a:solidFill>
                <a:srgbClr val="002060"/>
              </a:solidFill>
            </a:endParaRPr>
          </a:p>
          <a:p>
            <a:r>
              <a:rPr lang="ru-RU" sz="1400" b="0" dirty="0" smtClean="0">
                <a:solidFill>
                  <a:srgbClr val="002060"/>
                </a:solidFill>
              </a:rPr>
              <a:t>- </a:t>
            </a:r>
            <a:r>
              <a:rPr lang="ru-RU" sz="1400" b="0" dirty="0">
                <a:solidFill>
                  <a:srgbClr val="002060"/>
                </a:solidFill>
              </a:rPr>
              <a:t>Какой дом он себе выбрал? </a:t>
            </a:r>
          </a:p>
          <a:p>
            <a:r>
              <a:rPr lang="ru-RU" sz="1400" b="0" dirty="0" smtClean="0">
                <a:solidFill>
                  <a:srgbClr val="002060"/>
                </a:solidFill>
              </a:rPr>
              <a:t>- </a:t>
            </a:r>
            <a:r>
              <a:rPr lang="ru-RU" sz="1400" b="0" dirty="0" err="1">
                <a:solidFill>
                  <a:srgbClr val="002060"/>
                </a:solidFill>
              </a:rPr>
              <a:t>Нуф-Нуф</a:t>
            </a:r>
            <a:r>
              <a:rPr lang="ru-RU" sz="1400" b="0" dirty="0">
                <a:solidFill>
                  <a:srgbClr val="002060"/>
                </a:solidFill>
              </a:rPr>
              <a:t> (он с линейкой) хочет жить в доме с треугольной крышей. Покажи, какой дом он выбрал? </a:t>
            </a:r>
          </a:p>
          <a:p>
            <a:r>
              <a:rPr lang="ru-RU" sz="1400" b="0" dirty="0" smtClean="0">
                <a:solidFill>
                  <a:srgbClr val="002060"/>
                </a:solidFill>
              </a:rPr>
              <a:t>- </a:t>
            </a:r>
            <a:r>
              <a:rPr lang="ru-RU" sz="1400" b="0" dirty="0" err="1">
                <a:solidFill>
                  <a:srgbClr val="002060"/>
                </a:solidFill>
              </a:rPr>
              <a:t>Наф-Наф</a:t>
            </a:r>
            <a:r>
              <a:rPr lang="ru-RU" sz="1400" b="0" dirty="0">
                <a:solidFill>
                  <a:srgbClr val="002060"/>
                </a:solidFill>
              </a:rPr>
              <a:t> хочет жить в доме без трубы. Какой он дом себе выбрал? </a:t>
            </a:r>
          </a:p>
          <a:p>
            <a:r>
              <a:rPr lang="ru-RU" sz="1400" b="0" dirty="0" smtClean="0">
                <a:solidFill>
                  <a:srgbClr val="002060"/>
                </a:solidFill>
              </a:rPr>
              <a:t>Потом </a:t>
            </a:r>
            <a:r>
              <a:rPr lang="ru-RU" sz="1400" b="0" dirty="0" err="1">
                <a:solidFill>
                  <a:srgbClr val="002060"/>
                </a:solidFill>
              </a:rPr>
              <a:t>Наф-Наф</a:t>
            </a:r>
            <a:r>
              <a:rPr lang="ru-RU" sz="1400" b="0" dirty="0">
                <a:solidFill>
                  <a:srgbClr val="002060"/>
                </a:solidFill>
              </a:rPr>
              <a:t> подумал и сказал: «Давайте жить все вместе в одном доме, который нравился бы и </a:t>
            </a:r>
            <a:r>
              <a:rPr lang="ru-RU" sz="1400" b="0" dirty="0" err="1">
                <a:solidFill>
                  <a:srgbClr val="002060"/>
                </a:solidFill>
              </a:rPr>
              <a:t>Ниф-Нифу</a:t>
            </a:r>
            <a:r>
              <a:rPr lang="ru-RU" sz="1400" b="0" dirty="0">
                <a:solidFill>
                  <a:srgbClr val="002060"/>
                </a:solidFill>
              </a:rPr>
              <a:t>, и </a:t>
            </a:r>
            <a:r>
              <a:rPr lang="ru-RU" sz="1400" b="0" dirty="0" err="1">
                <a:solidFill>
                  <a:srgbClr val="002060"/>
                </a:solidFill>
              </a:rPr>
              <a:t>Нуф-Нуфу</a:t>
            </a:r>
            <a:r>
              <a:rPr lang="ru-RU" sz="1400" b="0" dirty="0">
                <a:solidFill>
                  <a:srgbClr val="002060"/>
                </a:solidFill>
              </a:rPr>
              <a:t>, и мне»</a:t>
            </a:r>
          </a:p>
          <a:p>
            <a:r>
              <a:rPr lang="ru-RU" sz="1400" b="0" dirty="0" smtClean="0">
                <a:solidFill>
                  <a:srgbClr val="002060"/>
                </a:solidFill>
              </a:rPr>
              <a:t>- </a:t>
            </a:r>
            <a:r>
              <a:rPr lang="ru-RU" sz="1400" b="0" dirty="0">
                <a:solidFill>
                  <a:srgbClr val="002060"/>
                </a:solidFill>
              </a:rPr>
              <a:t>Какой дом они выбрали? Расскажи, какая у него крыша, и кто хотел такую? Сколько в доме окон? Кто из порося хотел столько? </a:t>
            </a:r>
          </a:p>
          <a:p>
            <a:r>
              <a:rPr lang="ru-RU" sz="1400" b="0" dirty="0" smtClean="0">
                <a:solidFill>
                  <a:srgbClr val="002060"/>
                </a:solidFill>
              </a:rPr>
              <a:t>- </a:t>
            </a:r>
            <a:r>
              <a:rPr lang="ru-RU" sz="1400" b="0" dirty="0">
                <a:solidFill>
                  <a:srgbClr val="002060"/>
                </a:solidFill>
              </a:rPr>
              <a:t>Есть ли у дома труба? Для кого это было важно? </a:t>
            </a:r>
            <a:r>
              <a:rPr lang="ru-RU" sz="1400" b="0" dirty="0" smtClean="0">
                <a:solidFill>
                  <a:srgbClr val="002060"/>
                </a:solidFill>
              </a:rPr>
              <a:t>(</a:t>
            </a:r>
            <a:r>
              <a:rPr lang="ru-RU" sz="1400" b="0" dirty="0">
                <a:solidFill>
                  <a:srgbClr val="002060"/>
                </a:solidFill>
              </a:rPr>
              <a:t>С треугольной крышей без трубы, с тремя окнами)</a:t>
            </a:r>
          </a:p>
          <a:p>
            <a:endParaRPr lang="ru-RU" sz="1400" b="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11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7984" y="836712"/>
            <a:ext cx="4464496" cy="4104456"/>
          </a:xfrm>
          <a:scene3d>
            <a:camera prst="obliqueTopLeft"/>
            <a:lightRig rig="threePt" dir="t"/>
          </a:scene3d>
          <a:sp3d>
            <a:bevelT w="114300" prst="artDeco"/>
          </a:sp3d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2960" y="188640"/>
            <a:ext cx="7520940" cy="504056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«Какой дом выбрали три поросёнка»</a:t>
            </a:r>
            <a:br>
              <a:rPr lang="ru-RU" b="1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1874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79512" y="908720"/>
            <a:ext cx="3816424" cy="38884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600" i="1" dirty="0">
                <a:solidFill>
                  <a:srgbClr val="002060"/>
                </a:solidFill>
              </a:rPr>
              <a:t>Цель: </a:t>
            </a:r>
            <a:r>
              <a:rPr lang="ru-RU" sz="1600" b="0" dirty="0">
                <a:solidFill>
                  <a:srgbClr val="002060"/>
                </a:solidFill>
              </a:rPr>
              <a:t>Формирование умений практически устанавливать соответствие предметов по количеству, составлять группы предметов по одному признаку (количество, пользоваться словами «столько же», «по три», «лишний»</a:t>
            </a:r>
          </a:p>
          <a:p>
            <a:endParaRPr lang="ru-RU" sz="1600" b="0" dirty="0">
              <a:solidFill>
                <a:srgbClr val="002060"/>
              </a:solidFill>
            </a:endParaRPr>
          </a:p>
          <a:p>
            <a:r>
              <a:rPr lang="ru-RU" sz="1600" b="0" i="1" dirty="0">
                <a:solidFill>
                  <a:srgbClr val="002060"/>
                </a:solidFill>
              </a:rPr>
              <a:t>Задание: </a:t>
            </a:r>
            <a:r>
              <a:rPr lang="ru-RU" sz="1600" b="0" dirty="0">
                <a:solidFill>
                  <a:srgbClr val="002060"/>
                </a:solidFill>
              </a:rPr>
              <a:t>Раздели угощение поровну между детьми и определи, что останется, если каждый из детей возьмёт по одному банану, одной конфете и одному пакетику с соком.</a:t>
            </a:r>
          </a:p>
          <a:p>
            <a:endParaRPr lang="ru-RU" sz="1100" dirty="0">
              <a:solidFill>
                <a:srgbClr val="002060"/>
              </a:solidFill>
            </a:endParaRPr>
          </a:p>
          <a:p>
            <a:endParaRPr lang="ru-RU" sz="1100" dirty="0">
              <a:solidFill>
                <a:srgbClr val="00206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7944" y="836712"/>
            <a:ext cx="4752528" cy="4032448"/>
          </a:xfrm>
          <a:scene3d>
            <a:camera prst="obliqueBottomRight"/>
            <a:lightRig rig="threePt" dir="t"/>
          </a:scene3d>
          <a:sp3d>
            <a:bevelT w="114300" prst="artDeco"/>
          </a:sp3d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2960" y="188640"/>
            <a:ext cx="7520940" cy="57606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«День рождения»</a:t>
            </a:r>
          </a:p>
        </p:txBody>
      </p:sp>
    </p:spTree>
    <p:extLst>
      <p:ext uri="{BB962C8B-B14F-4D97-AF65-F5344CB8AC3E}">
        <p14:creationId xmlns:p14="http://schemas.microsoft.com/office/powerpoint/2010/main" val="2186581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79512" y="692696"/>
            <a:ext cx="4176464" cy="41764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Цель: </a:t>
            </a:r>
            <a:r>
              <a:rPr lang="ru-RU" sz="1600" b="0" dirty="0">
                <a:solidFill>
                  <a:schemeClr val="accent2">
                    <a:lumMod val="75000"/>
                  </a:schemeClr>
                </a:solidFill>
              </a:rPr>
              <a:t>Формирование комбинаторных умений в процессе чередования цветных фигур; умения использовать слова «сначала», «потом», «внизу», «наверху», «между»</a:t>
            </a:r>
          </a:p>
          <a:p>
            <a:r>
              <a:rPr lang="ru-RU" sz="1600" b="0" i="1" dirty="0" smtClean="0">
                <a:solidFill>
                  <a:schemeClr val="accent2">
                    <a:lumMod val="75000"/>
                  </a:schemeClr>
                </a:solidFill>
              </a:rPr>
              <a:t>Проблемная </a:t>
            </a:r>
            <a:r>
              <a:rPr lang="ru-RU" sz="1600" b="0" i="1" dirty="0">
                <a:solidFill>
                  <a:schemeClr val="accent2">
                    <a:lumMod val="75000"/>
                  </a:schemeClr>
                </a:solidFill>
              </a:rPr>
              <a:t>ситуация: </a:t>
            </a:r>
            <a:r>
              <a:rPr lang="ru-RU" sz="1600" b="0" dirty="0">
                <a:solidFill>
                  <a:schemeClr val="accent2">
                    <a:lumMod val="75000"/>
                  </a:schemeClr>
                </a:solidFill>
              </a:rPr>
              <a:t>Посмотри на рисунок. У клоунов одинаковые колпачки. Они часто путают их, и на выступления надевают не свой. Они решили попросить тебя так украсить колпачки, чтобы можно было отличить один от другого. Сделай узоры на колпачках разными. </a:t>
            </a:r>
          </a:p>
          <a:p>
            <a:r>
              <a:rPr lang="ru-RU" sz="1600" b="0" dirty="0" smtClean="0">
                <a:solidFill>
                  <a:schemeClr val="accent2">
                    <a:lumMod val="75000"/>
                  </a:schemeClr>
                </a:solidFill>
              </a:rPr>
              <a:t>Приложи </a:t>
            </a:r>
            <a:r>
              <a:rPr lang="ru-RU" sz="1600" b="0" dirty="0">
                <a:solidFill>
                  <a:schemeClr val="accent2">
                    <a:lumMod val="75000"/>
                  </a:schemeClr>
                </a:solidFill>
              </a:rPr>
              <a:t>цветные кружки на колпачки каждого клоуна. Сравни и объясни, чем они отличаются теперь эти колпачки.</a:t>
            </a:r>
          </a:p>
          <a:p>
            <a:endParaRPr lang="ru-RU" sz="1600" b="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8024" y="764704"/>
            <a:ext cx="4176464" cy="4176464"/>
          </a:xfrm>
          <a:scene3d>
            <a:camera prst="obliqueTopLeft"/>
            <a:lightRig rig="threePt" dir="t"/>
          </a:scene3d>
          <a:sp3d>
            <a:bevelT w="114300" prst="artDeco"/>
          </a:sp3d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2960" y="116632"/>
            <a:ext cx="7520940" cy="64807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«Укрась колпачки для клоунов»</a:t>
            </a:r>
            <a:br>
              <a:rPr lang="ru-RU" b="1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589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58</TotalTime>
  <Words>537</Words>
  <Application>Microsoft Office PowerPoint</Application>
  <PresentationFormat>Экран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Углы</vt:lpstr>
      <vt:lpstr>Дидактические игры  по  ФЭМП детей 3-4 лет</vt:lpstr>
      <vt:lpstr>«Выбери  гараж»</vt:lpstr>
      <vt:lpstr>«Убери вещи на своё место»</vt:lpstr>
      <vt:lpstr>«Куда придёшь? »</vt:lpstr>
      <vt:lpstr> «Какой дом выбрали три поросёнка» </vt:lpstr>
      <vt:lpstr>«День рождения»</vt:lpstr>
      <vt:lpstr> «Укрась колпачки для клоунов»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Invader</dc:creator>
  <cp:lastModifiedBy>Invader</cp:lastModifiedBy>
  <cp:revision>17</cp:revision>
  <dcterms:created xsi:type="dcterms:W3CDTF">2014-05-17T19:26:35Z</dcterms:created>
  <dcterms:modified xsi:type="dcterms:W3CDTF">2014-05-18T16:04:27Z</dcterms:modified>
</cp:coreProperties>
</file>