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7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62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3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817A-9304-419F-B967-218D1867A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5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A499-55F3-4CA8-A36C-2A8658C61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1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75AAD-B785-437B-8E6B-0EDF7913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2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3E8C-7BA3-4D89-B09F-40A9F2931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BF23-288B-494F-9B2A-66065CEC3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7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6C206-5071-4B4D-9DCB-40C24F7E3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1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E1692-D5E8-4438-99E1-EC6D6C7BB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62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844B1-349A-4FB1-8AAC-74502B899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9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0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E1E88-D743-4ECC-9AEF-7D789D3F2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5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09508-0EB2-49EF-BAD5-7E1F7D5E0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A9778-7B26-4A9C-BCFD-A270C56F7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3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5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1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99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5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2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8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3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4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9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2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4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9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4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97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3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9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2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" name="chimes.wav"/>
          </p:stSnd>
        </p:sndAc>
      </p:transition>
    </mc:Choice>
    <mc:Fallback>
      <p:transition spd="slow"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5" name="chimes.wav"/>
          </p:stSnd>
        </p:sndAc>
      </p:transition>
    </mc:Choice>
    <mc:Fallback>
      <p:transition spd="slow">
        <p:sndAc>
          <p:stSnd>
            <p:snd r:embed="rId15" name="chimes.wav"/>
          </p:stSnd>
        </p:sndAc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ED2FA7-E8A0-4746-B25E-5057E7FB7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5" name="chimes.wav"/>
          </p:stSnd>
        </p:sndAc>
      </p:transition>
    </mc:Choice>
    <mc:Fallback>
      <p:transition spd="slow">
        <p:sndAc>
          <p:stSnd>
            <p:snd r:embed="rId15" name="chimes.wav"/>
          </p:stSnd>
        </p:sndAc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13" name="chimes.wav"/>
          </p:stSnd>
        </p:sndAc>
      </p:transition>
    </mc:Choice>
    <mc:Fallback>
      <p:transition spd="slow">
        <p:sndAc>
          <p:stSnd>
            <p:snd r:embed="rId13" name="chimes.wav"/>
          </p:stSnd>
        </p:sndAc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Дидактические  игры  в процессе формирования сенсорных эталонов у детей 2-3 лет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789040"/>
            <a:ext cx="4968552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593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bliqueTopLef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«Спрячь медвежат»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</a:rPr>
              <a:t>Цель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: Развития умений соотносить предметы по размеру и цвету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Задание: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Спрячь медвежат за мячи, чтобы я не смогла их найти. 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Вопросы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к ребёнку: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-Какого цвета большой медведь? А маленький?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-Какого цвета мячи: большие, маленькие?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-За какой мяч ты спрячешь большого медведя, чтобы я не смогла его увидеть? А маленького?</a:t>
            </a:r>
          </a:p>
          <a:p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Invad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76464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rtDeco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«Составь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красивый вертолёт»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</a:rPr>
              <a:t>Цель: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Развития умений составлять картинку путём наложения частей на контур. 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6">
                    <a:lumMod val="75000"/>
                  </a:schemeClr>
                </a:solidFill>
              </a:rPr>
              <a:t>Проблемная ситуация: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Прилетел вертолёт и приземлился на площадке. Красивый он или нет? 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6">
                    <a:lumMod val="75000"/>
                  </a:schemeClr>
                </a:solidFill>
              </a:rPr>
              <a:t>Задание: 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Возьми фигуры и положи на неокрашенные части. 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6">
                    <a:lumMod val="75000"/>
                  </a:schemeClr>
                </a:solidFill>
              </a:rPr>
              <a:t>Вопросы</a:t>
            </a: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- Правильно ли ты покрасил кабинку?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-В какой цвет ты выкрасил хвост? А пропеллер?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Invader\Desktop\IMG_1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176464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25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«Помоги мальчику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собраться на прогулку»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i="1" dirty="0">
                <a:solidFill>
                  <a:schemeClr val="accent2">
                    <a:lumMod val="50000"/>
                  </a:schemeClr>
                </a:solidFill>
              </a:rPr>
              <a:t>Цель: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Развития умений объединять предметы в пары. 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</a:rPr>
              <a:t>Проблемная ситуация: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Мальчик Ваня хочет пойти на прогулку, но не может найти свои вещи. 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</a:rPr>
              <a:t>Задание: </a:t>
            </a:r>
            <a:endParaRPr lang="ru-RU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Помоги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Ване собрать вещи. 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</a:rPr>
              <a:t>Вопросы: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-Одинаковые ли у мальчика варежки? Сапожки? Лыжи? Сколько варежек (сапожек) нужно мальчику Ване?</a:t>
            </a:r>
          </a:p>
          <a:p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Invader\Desktop\IMG_1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248471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9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«Поиграем в домино»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Цель: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Развития умений соотносить фигуры по форме и цвету. </a:t>
            </a:r>
          </a:p>
          <a:p>
            <a:pPr marL="0" indent="0">
              <a:buNone/>
            </a:pP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</a:rPr>
              <a:t>Задание: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Посмотри и назови фигуры домино. Покажи круглые, не круглые фигуры.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-Давайте построим из этих карточек поезд. Я кладу на паровоз первую карточку, а ты клади вторую и т. д. (все карточки выкладываются друг за другом по правилам игры в домино)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Invader\Desktop\IMG_1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104456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3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«Кто в гости придёт? 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244280" cy="4785395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Цель: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Развития умений воспринимать условные изображения, соотносить их с группами предметов по размеру и количеству. </a:t>
            </a:r>
          </a:p>
          <a:p>
            <a:pPr marL="0" indent="0">
              <a:buNone/>
            </a:pP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  <a:t>Рассказ воспитателя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: В одном домике живёт медведь. Он ждёт гостей и приготовил для них пеньки для сидения. Покажи их. </a:t>
            </a:r>
          </a:p>
          <a:p>
            <a:pPr marL="0" indent="0">
              <a:buNone/>
            </a:pP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  <a:t>Вопросы: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- Кто же придёт к мишке в гости? Посмотри на картинке, выбери гостей и проводи их к медведю. </a:t>
            </a:r>
          </a:p>
          <a:p>
            <a:pPr marL="0" indent="0">
              <a:buNone/>
            </a:pP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  <a:t>Рассказ воспитателя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: В другом домике живёт заяц. Он тоже ждёт гостей и тоже приготовил для них пеньки для сидения. Покажи их.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-Кто же придёт к Зайке в гости? Посмотри картинки, выбери гостей и проводи их к зайцу.</a:t>
            </a:r>
          </a:p>
          <a:p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Invader\Desktop\IMG_1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202" y="2132856"/>
            <a:ext cx="4052027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0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264696"/>
          </a:xfrm>
        </p:spPr>
        <p:txBody>
          <a:bodyPr>
            <a:prstTxWarp prst="textCurveUp">
              <a:avLst/>
            </a:prstTxWarp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  <a:b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ВНИМАНИЕ!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Users\Invader\Pictures\10d36168695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17890"/>
            <a:ext cx="3076082" cy="2396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9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gleboki niebieski">
  <a:themeElements>
    <a:clrScheme name="Тема Office 2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B8E0C3"/>
      </a:accent1>
      <a:accent2>
        <a:srgbClr val="BAC6E8"/>
      </a:accent2>
      <a:accent3>
        <a:srgbClr val="AAB8CA"/>
      </a:accent3>
      <a:accent4>
        <a:srgbClr val="DADADA"/>
      </a:accent4>
      <a:accent5>
        <a:srgbClr val="D8EDDE"/>
      </a:accent5>
      <a:accent6>
        <a:srgbClr val="A8B3D2"/>
      </a:accent6>
      <a:hlink>
        <a:srgbClr val="AADAF2"/>
      </a:hlink>
      <a:folHlink>
        <a:srgbClr val="DDD5F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5CB8E6"/>
        </a:accent1>
        <a:accent2>
          <a:srgbClr val="6ACFEB"/>
        </a:accent2>
        <a:accent3>
          <a:srgbClr val="AAB8CA"/>
        </a:accent3>
        <a:accent4>
          <a:srgbClr val="DADADA"/>
        </a:accent4>
        <a:accent5>
          <a:srgbClr val="B5D8F0"/>
        </a:accent5>
        <a:accent6>
          <a:srgbClr val="5FBBD5"/>
        </a:accent6>
        <a:hlink>
          <a:srgbClr val="9DD6F2"/>
        </a:hlink>
        <a:folHlink>
          <a:srgbClr val="AAE1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B8E0C3"/>
        </a:accent1>
        <a:accent2>
          <a:srgbClr val="BAC6E8"/>
        </a:accent2>
        <a:accent3>
          <a:srgbClr val="AAB8CA"/>
        </a:accent3>
        <a:accent4>
          <a:srgbClr val="DADADA"/>
        </a:accent4>
        <a:accent5>
          <a:srgbClr val="D8EDDE"/>
        </a:accent5>
        <a:accent6>
          <a:srgbClr val="A8B3D2"/>
        </a:accent6>
        <a:hlink>
          <a:srgbClr val="AADAF2"/>
        </a:hlink>
        <a:folHlink>
          <a:srgbClr val="DDD5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E6BBA1"/>
        </a:accent1>
        <a:accent2>
          <a:srgbClr val="66CCFF"/>
        </a:accent2>
        <a:accent3>
          <a:srgbClr val="AAB8CA"/>
        </a:accent3>
        <a:accent4>
          <a:srgbClr val="DADADA"/>
        </a:accent4>
        <a:accent5>
          <a:srgbClr val="F0DACD"/>
        </a:accent5>
        <a:accent6>
          <a:srgbClr val="5CB9E7"/>
        </a:accent6>
        <a:hlink>
          <a:srgbClr val="E6D0AC"/>
        </a:hlink>
        <a:folHlink>
          <a:srgbClr val="F2D3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D5D998"/>
        </a:accent1>
        <a:accent2>
          <a:srgbClr val="EBCAB0"/>
        </a:accent2>
        <a:accent3>
          <a:srgbClr val="AAB8CA"/>
        </a:accent3>
        <a:accent4>
          <a:srgbClr val="DADADA"/>
        </a:accent4>
        <a:accent5>
          <a:srgbClr val="E7E9CA"/>
        </a:accent5>
        <a:accent6>
          <a:srgbClr val="D5B79F"/>
        </a:accent6>
        <a:hlink>
          <a:srgbClr val="F0DAF2"/>
        </a:hlink>
        <a:folHlink>
          <a:srgbClr val="AADA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CB8E6"/>
        </a:accent1>
        <a:accent2>
          <a:srgbClr val="6ACFEB"/>
        </a:accent2>
        <a:accent3>
          <a:srgbClr val="FFFFFF"/>
        </a:accent3>
        <a:accent4>
          <a:srgbClr val="000000"/>
        </a:accent4>
        <a:accent5>
          <a:srgbClr val="B5D8F0"/>
        </a:accent5>
        <a:accent6>
          <a:srgbClr val="5FBBD5"/>
        </a:accent6>
        <a:hlink>
          <a:srgbClr val="9DD6F2"/>
        </a:hlink>
        <a:folHlink>
          <a:srgbClr val="AAE1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8E0C3"/>
        </a:accent1>
        <a:accent2>
          <a:srgbClr val="BAC6E8"/>
        </a:accent2>
        <a:accent3>
          <a:srgbClr val="FFFFFF"/>
        </a:accent3>
        <a:accent4>
          <a:srgbClr val="000000"/>
        </a:accent4>
        <a:accent5>
          <a:srgbClr val="D8EDDE"/>
        </a:accent5>
        <a:accent6>
          <a:srgbClr val="A8B3D2"/>
        </a:accent6>
        <a:hlink>
          <a:srgbClr val="AADAF2"/>
        </a:hlink>
        <a:folHlink>
          <a:srgbClr val="DDD5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BBA1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F0DACD"/>
        </a:accent5>
        <a:accent6>
          <a:srgbClr val="5CB9E7"/>
        </a:accent6>
        <a:hlink>
          <a:srgbClr val="E6D0AC"/>
        </a:hlink>
        <a:folHlink>
          <a:srgbClr val="F2D3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5D998"/>
        </a:accent1>
        <a:accent2>
          <a:srgbClr val="EBCAB0"/>
        </a:accent2>
        <a:accent3>
          <a:srgbClr val="FFFFFF"/>
        </a:accent3>
        <a:accent4>
          <a:srgbClr val="000000"/>
        </a:accent4>
        <a:accent5>
          <a:srgbClr val="E7E9CA"/>
        </a:accent5>
        <a:accent6>
          <a:srgbClr val="D5B79F"/>
        </a:accent6>
        <a:hlink>
          <a:srgbClr val="F0DAF2"/>
        </a:hlink>
        <a:folHlink>
          <a:srgbClr val="AADA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B8E0C3"/>
      </a:accent1>
      <a:accent2>
        <a:srgbClr val="BAC6E8"/>
      </a:accent2>
      <a:accent3>
        <a:srgbClr val="AAB8CA"/>
      </a:accent3>
      <a:accent4>
        <a:srgbClr val="DADADA"/>
      </a:accent4>
      <a:accent5>
        <a:srgbClr val="D8EDDE"/>
      </a:accent5>
      <a:accent6>
        <a:srgbClr val="A8B3D2"/>
      </a:accent6>
      <a:hlink>
        <a:srgbClr val="AADAF2"/>
      </a:hlink>
      <a:folHlink>
        <a:srgbClr val="DDD5F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5CB8E6"/>
        </a:accent1>
        <a:accent2>
          <a:srgbClr val="6ACFEB"/>
        </a:accent2>
        <a:accent3>
          <a:srgbClr val="AAB8CA"/>
        </a:accent3>
        <a:accent4>
          <a:srgbClr val="DADADA"/>
        </a:accent4>
        <a:accent5>
          <a:srgbClr val="B5D8F0"/>
        </a:accent5>
        <a:accent6>
          <a:srgbClr val="5FBBD5"/>
        </a:accent6>
        <a:hlink>
          <a:srgbClr val="9DD6F2"/>
        </a:hlink>
        <a:folHlink>
          <a:srgbClr val="AAE1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B8E0C3"/>
        </a:accent1>
        <a:accent2>
          <a:srgbClr val="BAC6E8"/>
        </a:accent2>
        <a:accent3>
          <a:srgbClr val="AAB8CA"/>
        </a:accent3>
        <a:accent4>
          <a:srgbClr val="DADADA"/>
        </a:accent4>
        <a:accent5>
          <a:srgbClr val="D8EDDE"/>
        </a:accent5>
        <a:accent6>
          <a:srgbClr val="A8B3D2"/>
        </a:accent6>
        <a:hlink>
          <a:srgbClr val="AADAF2"/>
        </a:hlink>
        <a:folHlink>
          <a:srgbClr val="DDD5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E6BBA1"/>
        </a:accent1>
        <a:accent2>
          <a:srgbClr val="66CCFF"/>
        </a:accent2>
        <a:accent3>
          <a:srgbClr val="AAB8CA"/>
        </a:accent3>
        <a:accent4>
          <a:srgbClr val="DADADA"/>
        </a:accent4>
        <a:accent5>
          <a:srgbClr val="F0DACD"/>
        </a:accent5>
        <a:accent6>
          <a:srgbClr val="5CB9E7"/>
        </a:accent6>
        <a:hlink>
          <a:srgbClr val="E6D0AC"/>
        </a:hlink>
        <a:folHlink>
          <a:srgbClr val="F2D3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D5D998"/>
        </a:accent1>
        <a:accent2>
          <a:srgbClr val="EBCAB0"/>
        </a:accent2>
        <a:accent3>
          <a:srgbClr val="AAB8CA"/>
        </a:accent3>
        <a:accent4>
          <a:srgbClr val="DADADA"/>
        </a:accent4>
        <a:accent5>
          <a:srgbClr val="E7E9CA"/>
        </a:accent5>
        <a:accent6>
          <a:srgbClr val="D5B79F"/>
        </a:accent6>
        <a:hlink>
          <a:srgbClr val="F0DAF2"/>
        </a:hlink>
        <a:folHlink>
          <a:srgbClr val="AADA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CB8E6"/>
        </a:accent1>
        <a:accent2>
          <a:srgbClr val="6ACFEB"/>
        </a:accent2>
        <a:accent3>
          <a:srgbClr val="FFFFFF"/>
        </a:accent3>
        <a:accent4>
          <a:srgbClr val="000000"/>
        </a:accent4>
        <a:accent5>
          <a:srgbClr val="B5D8F0"/>
        </a:accent5>
        <a:accent6>
          <a:srgbClr val="5FBBD5"/>
        </a:accent6>
        <a:hlink>
          <a:srgbClr val="9DD6F2"/>
        </a:hlink>
        <a:folHlink>
          <a:srgbClr val="AAE1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8E0C3"/>
        </a:accent1>
        <a:accent2>
          <a:srgbClr val="BAC6E8"/>
        </a:accent2>
        <a:accent3>
          <a:srgbClr val="FFFFFF"/>
        </a:accent3>
        <a:accent4>
          <a:srgbClr val="000000"/>
        </a:accent4>
        <a:accent5>
          <a:srgbClr val="D8EDDE"/>
        </a:accent5>
        <a:accent6>
          <a:srgbClr val="A8B3D2"/>
        </a:accent6>
        <a:hlink>
          <a:srgbClr val="AADAF2"/>
        </a:hlink>
        <a:folHlink>
          <a:srgbClr val="DDD5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BBA1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F0DACD"/>
        </a:accent5>
        <a:accent6>
          <a:srgbClr val="5CB9E7"/>
        </a:accent6>
        <a:hlink>
          <a:srgbClr val="E6D0AC"/>
        </a:hlink>
        <a:folHlink>
          <a:srgbClr val="F2D3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5D998"/>
        </a:accent1>
        <a:accent2>
          <a:srgbClr val="EBCAB0"/>
        </a:accent2>
        <a:accent3>
          <a:srgbClr val="FFFFFF"/>
        </a:accent3>
        <a:accent4>
          <a:srgbClr val="000000"/>
        </a:accent4>
        <a:accent5>
          <a:srgbClr val="E7E9CA"/>
        </a:accent5>
        <a:accent6>
          <a:srgbClr val="D5B79F"/>
        </a:accent6>
        <a:hlink>
          <a:srgbClr val="F0DAF2"/>
        </a:hlink>
        <a:folHlink>
          <a:srgbClr val="AADA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d_0412_slide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</Template>
  <TotalTime>35</TotalTime>
  <Words>380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gleboki niebieski</vt:lpstr>
      <vt:lpstr>1_Default Design</vt:lpstr>
      <vt:lpstr>ind_0412_slide</vt:lpstr>
      <vt:lpstr>Дидактические  игры  в процессе формирования сенсорных эталонов у детей 2-3 лет</vt:lpstr>
      <vt:lpstr>      «Спрячь медвежат»</vt:lpstr>
      <vt:lpstr> «Составь  красивый вертолёт» </vt:lpstr>
      <vt:lpstr> «Помоги мальчику  собраться на прогулку» </vt:lpstr>
      <vt:lpstr>«Поиграем в домино»</vt:lpstr>
      <vt:lpstr>«Кто в гости придёт? »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Invader</dc:creator>
  <cp:lastModifiedBy>Invader</cp:lastModifiedBy>
  <cp:revision>11</cp:revision>
  <dcterms:created xsi:type="dcterms:W3CDTF">2014-05-18T16:38:54Z</dcterms:created>
  <dcterms:modified xsi:type="dcterms:W3CDTF">2014-05-18T17:15:22Z</dcterms:modified>
</cp:coreProperties>
</file>