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78" r:id="rId3"/>
    <p:sldId id="257" r:id="rId4"/>
    <p:sldId id="269" r:id="rId5"/>
    <p:sldId id="260" r:id="rId6"/>
    <p:sldId id="280" r:id="rId7"/>
    <p:sldId id="281" r:id="rId8"/>
    <p:sldId id="282" r:id="rId9"/>
    <p:sldId id="283" r:id="rId10"/>
    <p:sldId id="275" r:id="rId11"/>
    <p:sldId id="284" r:id="rId12"/>
    <p:sldId id="285" r:id="rId13"/>
    <p:sldId id="258" r:id="rId14"/>
    <p:sldId id="259" r:id="rId15"/>
    <p:sldId id="263" r:id="rId16"/>
    <p:sldId id="276" r:id="rId17"/>
    <p:sldId id="264" r:id="rId18"/>
    <p:sldId id="277" r:id="rId19"/>
    <p:sldId id="265" r:id="rId20"/>
    <p:sldId id="268" r:id="rId21"/>
    <p:sldId id="262" r:id="rId22"/>
    <p:sldId id="270" r:id="rId23"/>
    <p:sldId id="271" r:id="rId24"/>
    <p:sldId id="273" r:id="rId25"/>
    <p:sldId id="274" r:id="rId26"/>
    <p:sldId id="267" r:id="rId27"/>
    <p:sldId id="272" r:id="rId28"/>
    <p:sldId id="266" r:id="rId29"/>
    <p:sldId id="27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gif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42860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300" dirty="0" smtClean="0">
                <a:latin typeface="Comic Sans MS" pitchFamily="66" charset="0"/>
              </a:rPr>
              <a:t>Мастер-класс</a:t>
            </a:r>
            <a:r>
              <a:rPr lang="ru-RU" sz="6700" dirty="0" smtClean="0">
                <a:latin typeface="Comic Sans MS" pitchFamily="66" charset="0"/>
              </a:rPr>
              <a:t/>
            </a:r>
            <a:br>
              <a:rPr lang="ru-RU" sz="6700" dirty="0" smtClean="0">
                <a:latin typeface="Comic Sans MS" pitchFamily="66" charset="0"/>
              </a:rPr>
            </a:br>
            <a:r>
              <a:rPr lang="ru-RU" sz="3600" dirty="0" smtClean="0">
                <a:latin typeface="Comic Sans MS" pitchFamily="66" charset="0"/>
              </a:rPr>
              <a:t>для родителей</a:t>
            </a:r>
            <a:endParaRPr lang="ru-RU" sz="60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786058"/>
            <a:ext cx="7406640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Развитие навыка звукового анализа у детей старшего дошкольного возраста</a:t>
            </a: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85852" y="4857760"/>
            <a:ext cx="7406640" cy="17526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читель-логопед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noProof="0" dirty="0" smtClean="0">
                <a:latin typeface="Times New Roman" pitchFamily="18" charset="0"/>
                <a:cs typeface="Times New Roman" pitchFamily="18" charset="0"/>
              </a:rPr>
              <a:t>Зверева Т.Н.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620688"/>
            <a:ext cx="7053683" cy="4950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16632"/>
            <a:ext cx="7499350" cy="949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268760"/>
            <a:ext cx="6192687" cy="362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4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60648"/>
            <a:ext cx="5858764" cy="640135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9632" y="1268760"/>
            <a:ext cx="2938527" cy="39627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863251"/>
            <a:ext cx="7163421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6000" dirty="0">
              <a:latin typeface="Comic Sans MS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1844824"/>
            <a:ext cx="5976664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16633"/>
            <a:ext cx="6840760" cy="133116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708" y="1268760"/>
            <a:ext cx="7303641" cy="4804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Comic Sans MS" pitchFamily="66" charset="0"/>
              </a:rPr>
              <a:t>Запомните!</a:t>
            </a:r>
            <a:endParaRPr lang="ru-RU" sz="60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26721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8400" b="1" dirty="0" smtClean="0">
                <a:solidFill>
                  <a:srgbClr val="FF0000"/>
                </a:solidFill>
              </a:rPr>
              <a:t>Гласные звуки- </a:t>
            </a:r>
            <a:r>
              <a:rPr lang="ru-RU" sz="8400" dirty="0" smtClean="0"/>
              <a:t>это звуки при образовании которых воздух в полости рта не встречает на своём пути преград. В образовании гласных звуков участвует только голос.</a:t>
            </a:r>
          </a:p>
          <a:p>
            <a:pPr algn="ctr">
              <a:buNone/>
            </a:pPr>
            <a:r>
              <a:rPr lang="ru-RU" sz="8400" b="1" i="1" dirty="0" smtClean="0">
                <a:solidFill>
                  <a:srgbClr val="FF0000"/>
                </a:solidFill>
              </a:rPr>
              <a:t>А, О, У, Ы, Э, И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104" y="103770"/>
            <a:ext cx="6408712" cy="1152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980728"/>
            <a:ext cx="7303641" cy="19996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746" y="2917149"/>
            <a:ext cx="3024336" cy="36318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3018585"/>
            <a:ext cx="1428750" cy="1714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9174" y="4667555"/>
            <a:ext cx="14287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7004894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642918"/>
            <a:ext cx="7647836" cy="560548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4000" dirty="0" smtClean="0"/>
              <a:t>    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Согласные звуки-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звуки речи, состоящие из голоса и шума или только шума, которые образуются в полости рта, где струя воздуха встречает различные преграды: зубы, губы, нёбо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Б, В,Г, Д, Ж, З, К, Л, М, Н, П, Р, С, Т, Ф, Х, Ц, Ч, Ш, Щ</a:t>
            </a:r>
          </a:p>
          <a:p>
            <a:pPr algn="ctr">
              <a:buNone/>
            </a:pPr>
            <a:r>
              <a:rPr lang="ru-RU" sz="3400" u="sng" dirty="0" smtClean="0">
                <a:latin typeface="Times New Roman" pitchFamily="18" charset="0"/>
                <a:cs typeface="Times New Roman" pitchFamily="18" charset="0"/>
              </a:rPr>
              <a:t>БУКВЫ, ОБОЗНАЧАЮЩИЕ ТОЛЬКО ТВЁРДЫЕ ЗВУКИ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Ж, Ш, Ц</a:t>
            </a:r>
          </a:p>
          <a:p>
            <a:pPr algn="ctr">
              <a:buNone/>
            </a:pPr>
            <a:endParaRPr lang="ru-RU" sz="40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400" u="sng" dirty="0" smtClean="0">
                <a:latin typeface="Times New Roman" pitchFamily="18" charset="0"/>
                <a:cs typeface="Times New Roman" pitchFamily="18" charset="0"/>
              </a:rPr>
              <a:t>БУКВЫ, ОБОЗНАЧАЮЩИЕ ТОЛЬКО МЯГКИЕ ЗВУКИ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Й, Ч, Щ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B050"/>
                </a:solidFill>
              </a:rPr>
              <a:t> </a:t>
            </a:r>
            <a:endParaRPr lang="ru-RU" sz="1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939" y="332656"/>
            <a:ext cx="7815749" cy="1008112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6530" y="1095707"/>
            <a:ext cx="914479" cy="1371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336" y="1814187"/>
            <a:ext cx="317019" cy="3962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9585" y="1200549"/>
            <a:ext cx="902286" cy="11461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644" y="1865957"/>
            <a:ext cx="396274" cy="3962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9854" y="1279451"/>
            <a:ext cx="1219306" cy="9266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2127" y="1814187"/>
            <a:ext cx="396274" cy="3962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4685" y="1376444"/>
            <a:ext cx="926672" cy="7925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4124" y="1710416"/>
            <a:ext cx="396274" cy="3962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3668" y="2556468"/>
            <a:ext cx="548688" cy="10668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1150" y="2566378"/>
            <a:ext cx="518205" cy="10668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1199" y="3798336"/>
            <a:ext cx="396274" cy="3962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47007" y="2572934"/>
            <a:ext cx="1109568" cy="1225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36970" y="3335363"/>
            <a:ext cx="323116" cy="39627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80639" y="2679542"/>
            <a:ext cx="1237595" cy="92057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20678" y="3099050"/>
            <a:ext cx="396274" cy="3962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18617" y="2513021"/>
            <a:ext cx="725487" cy="9144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874570" y="2900913"/>
            <a:ext cx="396274" cy="39627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57767" y="1190202"/>
            <a:ext cx="1176630" cy="118272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36260" y="1882338"/>
            <a:ext cx="396274" cy="39627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16643" y="3779794"/>
            <a:ext cx="969348" cy="107908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61872" y="4270674"/>
            <a:ext cx="396274" cy="3962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69157" y="3153567"/>
            <a:ext cx="1322947" cy="133514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191461" y="3909138"/>
            <a:ext cx="396274" cy="39627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461382" y="2679542"/>
            <a:ext cx="835224" cy="106689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098469" y="3435133"/>
            <a:ext cx="396274" cy="39627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194177" y="4739404"/>
            <a:ext cx="7340220" cy="211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9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643866" cy="171451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Comic Sans MS" pitchFamily="66" charset="0"/>
              </a:rPr>
              <a:t/>
            </a:r>
            <a:br>
              <a:rPr lang="ru-RU" sz="4800" dirty="0" smtClean="0">
                <a:latin typeface="Comic Sans MS" pitchFamily="66" charset="0"/>
              </a:rPr>
            </a:br>
            <a:r>
              <a:rPr lang="ru-RU" sz="4400" dirty="0" smtClean="0">
                <a:latin typeface="Comic Sans MS" pitchFamily="66" charset="0"/>
              </a:rPr>
              <a:t>Цветовые обозначения звуков</a:t>
            </a:r>
            <a:r>
              <a:rPr lang="ru-RU" sz="5400" dirty="0" smtClean="0">
                <a:latin typeface="Comic Sans MS" pitchFamily="66" charset="0"/>
              </a:rPr>
              <a:t/>
            </a:r>
            <a:br>
              <a:rPr lang="ru-RU" sz="5400" dirty="0" smtClean="0">
                <a:latin typeface="Comic Sans MS" pitchFamily="66" charset="0"/>
              </a:rPr>
            </a:br>
            <a:endParaRPr lang="ru-RU" sz="54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5000636"/>
            <a:ext cx="5357850" cy="14287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100" dirty="0" smtClean="0"/>
              <a:t>                                               </a:t>
            </a:r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обозначают согласные мягкие звуки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2500306"/>
            <a:ext cx="785818" cy="7858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286116" y="2571744"/>
            <a:ext cx="4718878" cy="71438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обозначают гласные звуки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3786190"/>
            <a:ext cx="785818" cy="78581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571868" y="2571744"/>
            <a:ext cx="4576002" cy="642942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286116" y="3643314"/>
            <a:ext cx="5357850" cy="119538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обозначают согласные твёрдые звуки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5357826"/>
            <a:ext cx="785818" cy="7858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/>
      <p:bldP spid="7" grpId="0" animBg="1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560" y="188640"/>
            <a:ext cx="6334293" cy="11766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844824"/>
            <a:ext cx="7617611" cy="343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3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68760"/>
            <a:ext cx="7962088" cy="4979640"/>
          </a:xfrm>
        </p:spPr>
        <p:txBody>
          <a:bodyPr numCol="1">
            <a:normAutofit/>
          </a:bodyPr>
          <a:lstStyle/>
          <a:p>
            <a:pPr algn="just">
              <a:buNone/>
            </a:pPr>
            <a:r>
              <a:rPr lang="ru-RU" sz="3600" dirty="0" smtClean="0"/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рекомендуется переходить к звуковому анализу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сложных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слов, не освоив простые слова 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(3-4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звука)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Только усвоив материал предыдущих занятий,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переходите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следующим занятиям.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36854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Comic Sans MS" pitchFamily="66" charset="0"/>
              </a:rPr>
              <a:t>Развивайте звуковой анализ, играя!</a:t>
            </a:r>
            <a:endParaRPr lang="ru-RU" sz="54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22566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400" dirty="0" smtClean="0">
                <a:latin typeface="Comic Sans MS" pitchFamily="66" charset="0"/>
              </a:rPr>
              <a:t>Материал для звукового анализа</a:t>
            </a:r>
            <a:br>
              <a:rPr lang="ru-RU" sz="44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Перед обучением детей звуковому анализу нужно обыграть сказку «Репка» с целью закрепления представления об образовании порядкового ряда, о месте каждого предмета по отношению к другим. </a:t>
            </a:r>
            <a:endParaRPr lang="ru-RU" dirty="0"/>
          </a:p>
        </p:txBody>
      </p:sp>
      <p:pic>
        <p:nvPicPr>
          <p:cNvPr id="4" name="Picture 10" descr="C:\Documents and Settings\Оля\Рабочий стол\мастер-класс фото\DSC035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08" t="31522" r="12234" b="12852"/>
          <a:stretch>
            <a:fillRect/>
          </a:stretch>
        </p:blipFill>
        <p:spPr bwMode="auto">
          <a:xfrm>
            <a:off x="1857356" y="2786058"/>
            <a:ext cx="600079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Картинный материал для звукового анализа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2857496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2857496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43174" y="5286388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allforchildren.ru/pictures/house_s/house0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500174"/>
            <a:ext cx="1123950" cy="1143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429520" y="2857496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786710" y="2857496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143900" y="2857496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57950" y="5286388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00760" y="5286388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715140" y="5286388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72132" y="2857496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214942" y="2857496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57752" y="2857496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357554" y="2857496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000364" y="5286388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357554" y="5286388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858016" y="1428736"/>
            <a:ext cx="1771656" cy="19859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57422" y="1500174"/>
            <a:ext cx="1628780" cy="1928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285984" y="3786190"/>
            <a:ext cx="1785950" cy="2071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572000" y="1500174"/>
            <a:ext cx="1643074" cy="1928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643570" y="3857628"/>
            <a:ext cx="1857388" cy="2071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мак, зеленый, красный, лепестки, цветок, макро,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643050"/>
            <a:ext cx="714380" cy="928694"/>
          </a:xfrm>
          <a:prstGeom prst="rect">
            <a:avLst/>
          </a:prstGeom>
          <a:noFill/>
        </p:spPr>
      </p:pic>
      <p:pic>
        <p:nvPicPr>
          <p:cNvPr id="6148" name="Picture 4" descr="http://im0-tub-ru.yandex.net/i?id=385798722-2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714488"/>
            <a:ext cx="1071570" cy="785818"/>
          </a:xfrm>
          <a:prstGeom prst="rect">
            <a:avLst/>
          </a:prstGeom>
          <a:noFill/>
        </p:spPr>
      </p:pic>
      <p:pic>
        <p:nvPicPr>
          <p:cNvPr id="30" name="Picture 6" descr="http://im1-tub-ru.yandex.net/i?id=140613470-16-72&amp;n=21"/>
          <p:cNvPicPr>
            <a:picLocks noChangeAspect="1" noChangeArrowheads="1"/>
          </p:cNvPicPr>
          <p:nvPr/>
        </p:nvPicPr>
        <p:blipFill>
          <a:blip r:embed="rId5" cstate="print"/>
          <a:srcRect l="37975" t="5000" b="24999"/>
          <a:stretch>
            <a:fillRect/>
          </a:stretch>
        </p:blipFill>
        <p:spPr bwMode="auto">
          <a:xfrm>
            <a:off x="2714612" y="4000504"/>
            <a:ext cx="933446" cy="1000132"/>
          </a:xfrm>
          <a:prstGeom prst="rect">
            <a:avLst/>
          </a:prstGeom>
          <a:noFill/>
        </p:spPr>
      </p:pic>
      <p:pic>
        <p:nvPicPr>
          <p:cNvPr id="37" name="Picture 4" descr="http://im6-tub-ru.yandex.net/i?id=275755751-66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4143380"/>
            <a:ext cx="1357322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Картинный материал для звукового анализа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2071678"/>
            <a:ext cx="1500198" cy="1928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2071678"/>
            <a:ext cx="1500198" cy="19288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58016" y="1928802"/>
            <a:ext cx="1500198" cy="207170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4357694"/>
            <a:ext cx="1428760" cy="1785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4357694"/>
            <a:ext cx="1428760" cy="1785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3357562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28860" y="3357562"/>
            <a:ext cx="357190" cy="4857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071670" y="3357562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14810" y="3429000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928926" y="5500702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929190" y="3429000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3429000"/>
            <a:ext cx="357190" cy="4857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5500702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86116" y="5500702"/>
            <a:ext cx="357190" cy="4857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215074" y="5500702"/>
            <a:ext cx="357190" cy="4857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857884" y="5500702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715272" y="3429000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358082" y="3429000"/>
            <a:ext cx="357190" cy="4857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000892" y="3429000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572264" y="5500702"/>
            <a:ext cx="357190" cy="485772"/>
          </a:xfrm>
          <a:prstGeom prst="rect">
            <a:avLst/>
          </a:prstGeom>
          <a:solidFill>
            <a:srgbClr val="C0C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мак, зеленый, красный, лепестки, цветок, макро,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214554"/>
            <a:ext cx="714380" cy="928694"/>
          </a:xfrm>
          <a:prstGeom prst="rect">
            <a:avLst/>
          </a:prstGeom>
          <a:noFill/>
        </p:spPr>
      </p:pic>
      <p:pic>
        <p:nvPicPr>
          <p:cNvPr id="27" name="Picture 4" descr="http://im0-tub-ru.yandex.net/i?id=385798722-2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285992"/>
            <a:ext cx="1071570" cy="785818"/>
          </a:xfrm>
          <a:prstGeom prst="rect">
            <a:avLst/>
          </a:prstGeom>
          <a:noFill/>
        </p:spPr>
      </p:pic>
      <p:pic>
        <p:nvPicPr>
          <p:cNvPr id="29" name="Picture 6" descr="http://im1-tub-ru.yandex.net/i?id=140613470-16-72&amp;n=21"/>
          <p:cNvPicPr>
            <a:picLocks noChangeAspect="1" noChangeArrowheads="1"/>
          </p:cNvPicPr>
          <p:nvPr/>
        </p:nvPicPr>
        <p:blipFill>
          <a:blip r:embed="rId4" cstate="print"/>
          <a:srcRect l="37975" t="5000" b="24999"/>
          <a:stretch>
            <a:fillRect/>
          </a:stretch>
        </p:blipFill>
        <p:spPr bwMode="auto">
          <a:xfrm>
            <a:off x="3000364" y="4429132"/>
            <a:ext cx="933446" cy="1000132"/>
          </a:xfrm>
          <a:prstGeom prst="rect">
            <a:avLst/>
          </a:prstGeom>
          <a:noFill/>
        </p:spPr>
      </p:pic>
      <p:pic>
        <p:nvPicPr>
          <p:cNvPr id="35" name="Picture 4" descr="http://im6-tub-ru.yandex.net/i?id=275755751-66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429132"/>
            <a:ext cx="1071570" cy="928694"/>
          </a:xfrm>
          <a:prstGeom prst="rect">
            <a:avLst/>
          </a:prstGeom>
          <a:noFill/>
        </p:spPr>
      </p:pic>
      <p:pic>
        <p:nvPicPr>
          <p:cNvPr id="1026" name="Picture 2" descr="http://allforchildren.ru/pictures/house_s/house01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2071678"/>
            <a:ext cx="1123950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Картинный материал для звукового анализа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50789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24" name="Picture 4" descr="http://i74.ltalk.ru/28/17/291728/84/7799784/Fox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00240"/>
            <a:ext cx="2571768" cy="2786082"/>
          </a:xfrm>
          <a:prstGeom prst="rect">
            <a:avLst/>
          </a:prstGeom>
          <a:noFill/>
        </p:spPr>
      </p:pic>
      <p:sp>
        <p:nvSpPr>
          <p:cNvPr id="7" name="Блок-схема: узел 6"/>
          <p:cNvSpPr/>
          <p:nvPr/>
        </p:nvSpPr>
        <p:spPr>
          <a:xfrm>
            <a:off x="5786446" y="2357430"/>
            <a:ext cx="1100142" cy="110014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5929322" y="2071678"/>
            <a:ext cx="1928826" cy="785818"/>
          </a:xfrm>
          <a:prstGeom prst="cloud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5072066" y="3143248"/>
            <a:ext cx="1128714" cy="612648"/>
          </a:xfrm>
          <a:prstGeom prst="cloud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2000240"/>
            <a:ext cx="2571768" cy="40719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4929198"/>
            <a:ext cx="42862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4929198"/>
            <a:ext cx="485772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14612" y="4929198"/>
            <a:ext cx="500066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14546" y="4929198"/>
            <a:ext cx="500066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72066" y="2000240"/>
            <a:ext cx="2786082" cy="40719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536545" y="4929198"/>
            <a:ext cx="500066" cy="914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72198" y="4929198"/>
            <a:ext cx="500066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072330" y="4929198"/>
            <a:ext cx="500066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72132" y="4929198"/>
            <a:ext cx="500066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29710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Comic Sans MS" pitchFamily="66" charset="0"/>
              </a:rPr>
              <a:t>Схема звукового анализа слова «КОТ»</a:t>
            </a:r>
            <a:endParaRPr lang="ru-RU" sz="5400" dirty="0">
              <a:latin typeface="Comic Sans MS" pitchFamily="66" charset="0"/>
            </a:endParaRPr>
          </a:p>
        </p:txBody>
      </p:sp>
      <p:pic>
        <p:nvPicPr>
          <p:cNvPr id="1027" name="Picture 3" descr="C:\Documents and Settings\Оля\Рабочий стол\Андронова Т.А\Анимированные картинки, фоны\кир2\8m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928934"/>
            <a:ext cx="952500" cy="9525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35608" y="2786058"/>
            <a:ext cx="7498080" cy="346234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4500570"/>
            <a:ext cx="914400" cy="914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4500570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4500570"/>
            <a:ext cx="914400" cy="914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Comic Sans MS" pitchFamily="66" charset="0"/>
              </a:rPr>
              <a:t>Схема звукового анализа слова «КИТ»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4572008"/>
            <a:ext cx="914400" cy="914400"/>
          </a:xfrm>
          <a:prstGeom prst="rect">
            <a:avLst/>
          </a:prstGeom>
          <a:solidFill>
            <a:schemeClr val="accent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457200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4572008"/>
            <a:ext cx="914400" cy="914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http://im6-tub-ru.yandex.net/i?id=275755751-6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928802"/>
            <a:ext cx="471490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6828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Материал для звукового анализа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1027" name="Picture 3" descr="H:\DSC035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5286388"/>
            <a:ext cx="2000264" cy="135732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000108"/>
            <a:ext cx="18066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:\DSC03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286124"/>
            <a:ext cx="1857388" cy="1571636"/>
          </a:xfrm>
          <a:prstGeom prst="rect">
            <a:avLst/>
          </a:prstGeom>
          <a:noFill/>
        </p:spPr>
      </p:pic>
      <p:pic>
        <p:nvPicPr>
          <p:cNvPr id="1029" name="Picture 5" descr="H:\DSC03499.JPG"/>
          <p:cNvPicPr>
            <a:picLocks noChangeAspect="1" noChangeArrowheads="1"/>
          </p:cNvPicPr>
          <p:nvPr/>
        </p:nvPicPr>
        <p:blipFill>
          <a:blip r:embed="rId5" cstate="print"/>
          <a:srcRect l="4000" t="16667" r="14000" b="13333"/>
          <a:stretch>
            <a:fillRect/>
          </a:stretch>
        </p:blipFill>
        <p:spPr bwMode="auto">
          <a:xfrm>
            <a:off x="4071934" y="857232"/>
            <a:ext cx="2286016" cy="1714512"/>
          </a:xfrm>
          <a:prstGeom prst="rect">
            <a:avLst/>
          </a:prstGeom>
          <a:noFill/>
        </p:spPr>
      </p:pic>
      <p:pic>
        <p:nvPicPr>
          <p:cNvPr id="1030" name="Picture 6" descr="C:\Documents and Settings\Оля\Рабочий стол\мастер-класс фото\DSC03496.JPG"/>
          <p:cNvPicPr>
            <a:picLocks noChangeAspect="1" noChangeArrowheads="1"/>
          </p:cNvPicPr>
          <p:nvPr/>
        </p:nvPicPr>
        <p:blipFill>
          <a:blip r:embed="rId6" cstate="print"/>
          <a:srcRect l="7310" t="9772" r="12277"/>
          <a:stretch>
            <a:fillRect/>
          </a:stretch>
        </p:blipFill>
        <p:spPr bwMode="auto">
          <a:xfrm>
            <a:off x="6500826" y="3214686"/>
            <a:ext cx="2286016" cy="1357322"/>
          </a:xfrm>
          <a:prstGeom prst="rect">
            <a:avLst/>
          </a:prstGeom>
          <a:noFill/>
        </p:spPr>
      </p:pic>
      <p:pic>
        <p:nvPicPr>
          <p:cNvPr id="1031" name="Picture 7" descr="C:\Documents and Settings\Оля\Рабочий стол\мастер-класс фото\DSC03494.JPG"/>
          <p:cNvPicPr>
            <a:picLocks noChangeAspect="1" noChangeArrowheads="1"/>
          </p:cNvPicPr>
          <p:nvPr/>
        </p:nvPicPr>
        <p:blipFill>
          <a:blip r:embed="rId7" cstate="print"/>
          <a:srcRect l="21311" t="20299" r="14754" b="4596"/>
          <a:stretch>
            <a:fillRect/>
          </a:stretch>
        </p:blipFill>
        <p:spPr bwMode="auto">
          <a:xfrm>
            <a:off x="6500826" y="1357298"/>
            <a:ext cx="2286016" cy="1428760"/>
          </a:xfrm>
          <a:prstGeom prst="rect">
            <a:avLst/>
          </a:prstGeom>
          <a:noFill/>
        </p:spPr>
      </p:pic>
      <p:pic>
        <p:nvPicPr>
          <p:cNvPr id="1032" name="Picture 8" descr="C:\Documents and Settings\Оля\Рабочий стол\мастер-класс фото\DSC03497.JPG"/>
          <p:cNvPicPr>
            <a:picLocks noChangeAspect="1" noChangeArrowheads="1"/>
          </p:cNvPicPr>
          <p:nvPr/>
        </p:nvPicPr>
        <p:blipFill>
          <a:blip r:embed="rId8" cstate="print"/>
          <a:srcRect l="12727" t="7806" r="14545" b="3724"/>
          <a:stretch>
            <a:fillRect/>
          </a:stretch>
        </p:blipFill>
        <p:spPr bwMode="auto">
          <a:xfrm>
            <a:off x="1500166" y="5286388"/>
            <a:ext cx="2143140" cy="1357322"/>
          </a:xfrm>
          <a:prstGeom prst="rect">
            <a:avLst/>
          </a:prstGeom>
          <a:noFill/>
        </p:spPr>
      </p:pic>
      <p:pic>
        <p:nvPicPr>
          <p:cNvPr id="1033" name="Picture 9" descr="C:\Documents and Settings\Оля\Рабочий стол\мастер-класс фото\DSC03495.JPG"/>
          <p:cNvPicPr>
            <a:picLocks noChangeAspect="1" noChangeArrowheads="1"/>
          </p:cNvPicPr>
          <p:nvPr/>
        </p:nvPicPr>
        <p:blipFill>
          <a:blip r:embed="rId9" cstate="print"/>
          <a:srcRect l="18391" t="12240" r="18260" b="9334"/>
          <a:stretch>
            <a:fillRect/>
          </a:stretch>
        </p:blipFill>
        <p:spPr bwMode="auto">
          <a:xfrm>
            <a:off x="3929058" y="3500438"/>
            <a:ext cx="185738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0"/>
            <a:ext cx="7774618" cy="16033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2434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58" y="1165369"/>
            <a:ext cx="8333542" cy="569263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91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Comic Sans MS" pitchFamily="66" charset="0"/>
              </a:rPr>
              <a:t>Актуальность </a:t>
            </a:r>
            <a:endParaRPr lang="ru-RU" sz="60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772816"/>
            <a:ext cx="6805990" cy="453907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У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 нарушениями речи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силу объективных причин к 6 годам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оказывается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несформированным осознанное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отношение</a:t>
            </a:r>
          </a:p>
          <a:p>
            <a:pPr algn="just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 звуковой стороне языка.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Поэтому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коррекционная работа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перемещению внимания ребёнка со смысла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речи</a:t>
            </a:r>
          </a:p>
          <a:p>
            <a:pPr algn="just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 её звуковой состав имеет важное значение.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369800" cy="1654164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 окружает мир, полный разных удивительных звуков. Всё, что мы слышим, и всё, что мы произносим,- это звуки. Очень важно, что бы ребёнок ориентировался в звуковом строе речи.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64236" y="2285992"/>
            <a:ext cx="7069452" cy="48874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Это необходимо для: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Обучения чтению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Грамотному письму в школе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Изучения родного языка</a:t>
            </a:r>
            <a:endParaRPr lang="ru-RU" sz="2000" b="1" dirty="0"/>
          </a:p>
        </p:txBody>
      </p:sp>
      <p:pic>
        <p:nvPicPr>
          <p:cNvPr id="1026" name="Picture 2" descr="C:\Documents and Settings\Оля\Рабочий стол\Андронова Т.А\Анимированные картинки, фоны\read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7166"/>
            <a:ext cx="2071702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93991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Comic Sans MS" pitchFamily="66" charset="0"/>
              </a:rPr>
              <a:t>Звуковой анализ – это:</a:t>
            </a:r>
            <a:endParaRPr lang="ru-RU" sz="60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857496"/>
            <a:ext cx="7962088" cy="339090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Последовательное выделение отдельных звуков в слове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Определение порядка звуков в слове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Различение звуков по их качественным характеристикам 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гласный-согласный,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твёрдый - мягкий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Font typeface="Wingdings" pitchFamily="2" charset="2"/>
              <a:buChar char="Ø"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88640"/>
            <a:ext cx="6846324" cy="1152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84784"/>
            <a:ext cx="8657070" cy="58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8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60648"/>
            <a:ext cx="6370872" cy="9144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484784"/>
            <a:ext cx="7254869" cy="407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5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59" y="2691320"/>
            <a:ext cx="7407282" cy="1475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59" y="2843720"/>
            <a:ext cx="7407282" cy="14753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667" y="620689"/>
            <a:ext cx="7071973" cy="523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1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476672"/>
            <a:ext cx="691276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2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3">
      <a:dk1>
        <a:sysClr val="windowText" lastClr="000000"/>
      </a:dk1>
      <a:lt1>
        <a:srgbClr val="E0F3CF"/>
      </a:lt1>
      <a:dk2>
        <a:srgbClr val="AF0F5B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632</TotalTime>
  <Words>372</Words>
  <Application>Microsoft Office PowerPoint</Application>
  <PresentationFormat>Экран (4:3)</PresentationFormat>
  <Paragraphs>71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Comic Sans MS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Мастер-класс для родителей</vt:lpstr>
      <vt:lpstr>Презентация PowerPoint</vt:lpstr>
      <vt:lpstr>Актуальность </vt:lpstr>
      <vt:lpstr>Нас окружает мир, полный разных удивительных звуков. Всё, что мы слышим, и всё, что мы произносим,- это звуки. Очень важно, что бы ребёнок ориентировался в звуковом строе речи.</vt:lpstr>
      <vt:lpstr>Звуковой анализ – это: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Запомните!</vt:lpstr>
      <vt:lpstr>Презентация PowerPoint</vt:lpstr>
      <vt:lpstr>Презентация PowerPoint</vt:lpstr>
      <vt:lpstr>Презентация PowerPoint</vt:lpstr>
      <vt:lpstr> Цветовые обозначения звуков </vt:lpstr>
      <vt:lpstr>Презентация PowerPoint</vt:lpstr>
      <vt:lpstr>Развивайте звуковой анализ, играя!</vt:lpstr>
      <vt:lpstr>Материал для звукового анализа Перед обучением детей звуковому анализу нужно обыграть сказку «Репка» с целью закрепления представления об образовании порядкового ряда, о месте каждого предмета по отношению к другим. </vt:lpstr>
      <vt:lpstr>Картинный материал для звукового анализа</vt:lpstr>
      <vt:lpstr>Картинный материал для звукового анализа</vt:lpstr>
      <vt:lpstr>Картинный материал для звукового анализа</vt:lpstr>
      <vt:lpstr>Схема звукового анализа слова «КОТ»</vt:lpstr>
      <vt:lpstr>Схема звукового анализа слова «КИТ»</vt:lpstr>
      <vt:lpstr>Материал для звукового анализа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cp:lastModifiedBy>Татьяна</cp:lastModifiedBy>
  <cp:revision>107</cp:revision>
  <dcterms:modified xsi:type="dcterms:W3CDTF">2014-11-11T12:30:41Z</dcterms:modified>
</cp:coreProperties>
</file>