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44E5D-8C66-4A9B-A963-7B3F593103C3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58286-E942-42BC-A988-C8642BAFD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651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58286-E942-42BC-A988-C8642BAFDD0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900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BBF78F8-AE33-4415-9BCD-7533201749B6}" type="datetimeFigureOut">
              <a:rPr lang="ru-RU" smtClean="0"/>
              <a:t>15.11.2014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C9FCC2D-C89E-45C4-94E0-AC02F12993D3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F78F8-AE33-4415-9BCD-7533201749B6}" type="datetimeFigureOut">
              <a:rPr lang="ru-RU" smtClean="0"/>
              <a:t>15.11.2014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FCC2D-C89E-45C4-94E0-AC02F12993D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BBF78F8-AE33-4415-9BCD-7533201749B6}" type="datetimeFigureOut">
              <a:rPr lang="ru-RU" smtClean="0"/>
              <a:t>15.11.2014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C9FCC2D-C89E-45C4-94E0-AC02F12993D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F78F8-AE33-4415-9BCD-7533201749B6}" type="datetimeFigureOut">
              <a:rPr lang="ru-RU" smtClean="0"/>
              <a:t>15.11.2014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FCC2D-C89E-45C4-94E0-AC02F12993D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BF78F8-AE33-4415-9BCD-7533201749B6}" type="datetimeFigureOut">
              <a:rPr lang="ru-RU" smtClean="0"/>
              <a:t>15.11.2014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C9FCC2D-C89E-45C4-94E0-AC02F12993D3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F78F8-AE33-4415-9BCD-7533201749B6}" type="datetimeFigureOut">
              <a:rPr lang="ru-RU" smtClean="0"/>
              <a:t>15.11.2014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FCC2D-C89E-45C4-94E0-AC02F12993D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F78F8-AE33-4415-9BCD-7533201749B6}" type="datetimeFigureOut">
              <a:rPr lang="ru-RU" smtClean="0"/>
              <a:t>15.11.2014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FCC2D-C89E-45C4-94E0-AC02F12993D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F78F8-AE33-4415-9BCD-7533201749B6}" type="datetimeFigureOut">
              <a:rPr lang="ru-RU" smtClean="0"/>
              <a:t>15.11.2014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FCC2D-C89E-45C4-94E0-AC02F12993D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BF78F8-AE33-4415-9BCD-7533201749B6}" type="datetimeFigureOut">
              <a:rPr lang="ru-RU" smtClean="0"/>
              <a:t>15.11.2014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FCC2D-C89E-45C4-94E0-AC02F12993D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F78F8-AE33-4415-9BCD-7533201749B6}" type="datetimeFigureOut">
              <a:rPr lang="ru-RU" smtClean="0"/>
              <a:t>15.11.2014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FCC2D-C89E-45C4-94E0-AC02F12993D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F78F8-AE33-4415-9BCD-7533201749B6}" type="datetimeFigureOut">
              <a:rPr lang="ru-RU" smtClean="0"/>
              <a:t>15.11.2014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FCC2D-C89E-45C4-94E0-AC02F12993D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BBF78F8-AE33-4415-9BCD-7533201749B6}" type="datetimeFigureOut">
              <a:rPr lang="ru-RU" smtClean="0"/>
              <a:t>15.11.2014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C9FCC2D-C89E-45C4-94E0-AC02F12993D3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052736"/>
            <a:ext cx="6804248" cy="312377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            Значение </a:t>
            </a:r>
            <a:br>
              <a:rPr lang="ru-RU" sz="3600" dirty="0" smtClean="0"/>
            </a:br>
            <a:r>
              <a:rPr lang="ru-RU" sz="3600" dirty="0" smtClean="0"/>
              <a:t>  логопедической работы </a:t>
            </a:r>
            <a:br>
              <a:rPr lang="ru-RU" sz="3600" dirty="0" smtClean="0"/>
            </a:br>
            <a:r>
              <a:rPr lang="ru-RU" sz="3600" dirty="0" smtClean="0"/>
              <a:t>  в дошкольном возрасте </a:t>
            </a:r>
            <a:br>
              <a:rPr lang="ru-RU" sz="3600" dirty="0" smtClean="0"/>
            </a:br>
            <a:r>
              <a:rPr lang="ru-RU" sz="3600" dirty="0" smtClean="0"/>
              <a:t>  для предупреждения </a:t>
            </a:r>
            <a:br>
              <a:rPr lang="ru-RU" sz="3600" dirty="0" smtClean="0"/>
            </a:br>
            <a:r>
              <a:rPr lang="ru-RU" sz="3600" dirty="0" smtClean="0"/>
              <a:t>  школьных трудностей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589240"/>
            <a:ext cx="7117180" cy="861420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Учитель-логопед Чернышева М.В.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67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32656"/>
            <a:ext cx="6255488" cy="3384375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В</a:t>
            </a:r>
            <a:r>
              <a:rPr lang="ru-RU" sz="2400" dirty="0" smtClean="0"/>
              <a:t> связи с возрастающим количеством детей с речевыми нарушениями, особую важность приобретает ранняя (дошкольная) диагностика и прогнозирование школьных проблем.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2996952"/>
            <a:ext cx="6255488" cy="331236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Профилактика и</a:t>
            </a:r>
            <a:endParaRPr lang="ru-RU" sz="3600" dirty="0"/>
          </a:p>
          <a:p>
            <a:pPr algn="ctr"/>
            <a:r>
              <a:rPr lang="ru-RU" sz="3600" dirty="0"/>
              <a:t>коррекция </a:t>
            </a:r>
            <a:r>
              <a:rPr lang="ru-RU" sz="3600" dirty="0" smtClean="0"/>
              <a:t>трудностей речевого развития  </a:t>
            </a:r>
            <a:r>
              <a:rPr lang="ru-RU" sz="3600" dirty="0"/>
              <a:t>– залог успешного обучения детей в школе.</a:t>
            </a:r>
          </a:p>
          <a:p>
            <a:pPr algn="ctr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7484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0" y="692150"/>
            <a:ext cx="7124700" cy="516731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     Общепризнанно</a:t>
            </a:r>
            <a:r>
              <a:rPr lang="ru-RU" sz="3600" dirty="0"/>
              <a:t>, что </a:t>
            </a:r>
            <a:r>
              <a:rPr lang="ru-RU" sz="3600" i="1" dirty="0"/>
              <a:t>речь – это высшая психическая функция, которая является основным </a:t>
            </a:r>
            <a:r>
              <a:rPr lang="ru-RU" sz="3600" i="1" dirty="0" smtClean="0"/>
              <a:t>средством мышления</a:t>
            </a:r>
            <a:r>
              <a:rPr lang="ru-RU" sz="3600" dirty="0" smtClean="0"/>
              <a:t>, </a:t>
            </a:r>
            <a:r>
              <a:rPr lang="ru-RU" sz="3600" dirty="0"/>
              <a:t>формой общения людей и способом существования сознания.</a:t>
            </a:r>
          </a:p>
        </p:txBody>
      </p:sp>
    </p:spTree>
    <p:extLst>
      <p:ext uri="{BB962C8B-B14F-4D97-AF65-F5344CB8AC3E}">
        <p14:creationId xmlns:p14="http://schemas.microsoft.com/office/powerpoint/2010/main" val="386434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117178" cy="25202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Переход  из дошкольного в школьное детство предъявляет к ребенку новые требования, в том числе и к его речи.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009443" y="3284984"/>
            <a:ext cx="7117178" cy="295232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 </a:t>
            </a:r>
            <a:r>
              <a:rPr lang="ru-RU" sz="3200" dirty="0" smtClean="0">
                <a:solidFill>
                  <a:schemeClr val="tx1"/>
                </a:solidFill>
              </a:rPr>
              <a:t>Поэтому </a:t>
            </a:r>
            <a:r>
              <a:rPr lang="ru-RU" sz="3200" dirty="0">
                <a:solidFill>
                  <a:schemeClr val="tx1"/>
                </a:solidFill>
              </a:rPr>
              <a:t>готовность или неготовность к обучению в школе во многом определяется уровнем 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речевого </a:t>
            </a:r>
            <a:r>
              <a:rPr lang="ru-RU" sz="3200" dirty="0" smtClean="0">
                <a:solidFill>
                  <a:schemeClr val="tx1"/>
                </a:solidFill>
              </a:rPr>
              <a:t>развития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dirty="0"/>
              <a:t> 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768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117178" cy="14688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Речевая готовность ребенка к школе – это сформированность всех компонентов языковой системы: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2348880"/>
            <a:ext cx="7117178" cy="3528392"/>
          </a:xfrm>
        </p:spPr>
        <p:txBody>
          <a:bodyPr/>
          <a:lstStyle/>
          <a:p>
            <a:r>
              <a:rPr lang="ru-RU" dirty="0" smtClean="0"/>
              <a:t>--</a:t>
            </a:r>
            <a:endParaRPr lang="ru-RU" dirty="0"/>
          </a:p>
        </p:txBody>
      </p:sp>
      <p:sp>
        <p:nvSpPr>
          <p:cNvPr id="4" name="Прямоугольник с одним скругленным углом 3"/>
          <p:cNvSpPr/>
          <p:nvPr/>
        </p:nvSpPr>
        <p:spPr>
          <a:xfrm>
            <a:off x="1348586" y="2348879"/>
            <a:ext cx="6696744" cy="882321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</a:rPr>
              <a:t>Фонетического</a:t>
            </a:r>
            <a:endParaRPr lang="ru-RU" sz="32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331640" y="3446424"/>
            <a:ext cx="6696744" cy="79208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</a:rPr>
              <a:t>Фонематического</a:t>
            </a:r>
            <a:endParaRPr lang="ru-RU" sz="32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1348586" y="4482066"/>
            <a:ext cx="6696744" cy="79208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</a:rPr>
              <a:t>Грамматического</a:t>
            </a:r>
            <a:endParaRPr lang="ru-RU" sz="32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331640" y="5517232"/>
            <a:ext cx="6696744" cy="86409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</a:rPr>
              <a:t>Лексического</a:t>
            </a:r>
            <a:endParaRPr lang="ru-RU" sz="3200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29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117178" cy="1468800"/>
          </a:xfrm>
        </p:spPr>
        <p:txBody>
          <a:bodyPr/>
          <a:lstStyle/>
          <a:p>
            <a:pPr algn="ctr"/>
            <a:r>
              <a:rPr lang="ru-RU" dirty="0" smtClean="0"/>
              <a:t>Фонетический </a:t>
            </a:r>
            <a:r>
              <a:rPr lang="ru-RU" dirty="0" smtClean="0"/>
              <a:t>компонент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844824"/>
            <a:ext cx="7488832" cy="3456384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п</a:t>
            </a:r>
            <a:r>
              <a:rPr lang="ru-RU" sz="2400" dirty="0" smtClean="0"/>
              <a:t>редполагает </a:t>
            </a:r>
            <a:r>
              <a:rPr lang="ru-RU" sz="2400" dirty="0" smtClean="0"/>
              <a:t>сформированность звуковой стороны речи. Ребенок к началу школьного обучения должен владеть правильным, четким произношением всех звуков родного языка</a:t>
            </a:r>
            <a:r>
              <a:rPr lang="ru-RU" sz="2400" dirty="0" smtClean="0"/>
              <a:t>.</a:t>
            </a:r>
            <a:endParaRPr lang="ru-RU" sz="2400" dirty="0" smtClean="0"/>
          </a:p>
          <a:p>
            <a:pPr algn="ctr"/>
            <a:r>
              <a:rPr lang="ru-RU" sz="2400" dirty="0" smtClean="0"/>
              <a:t>Несформированность </a:t>
            </a:r>
            <a:r>
              <a:rPr lang="ru-RU" sz="2400" dirty="0" smtClean="0"/>
              <a:t>этого компонента приводит к специфическим ошибкам на письме и чтении (</a:t>
            </a:r>
            <a:r>
              <a:rPr lang="ru-RU" sz="2400" dirty="0"/>
              <a:t>Артикуляторно</a:t>
            </a:r>
            <a:r>
              <a:rPr lang="ru-RU" sz="2400" dirty="0"/>
              <a:t>-акустическая </a:t>
            </a:r>
            <a:r>
              <a:rPr lang="ru-RU" sz="2400" dirty="0" smtClean="0"/>
              <a:t>дисграфия/</a:t>
            </a:r>
            <a:r>
              <a:rPr lang="ru-RU" sz="2400" dirty="0" err="1" smtClean="0"/>
              <a:t>дислексия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5630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6408712" cy="1468800"/>
          </a:xfrm>
        </p:spPr>
        <p:txBody>
          <a:bodyPr/>
          <a:lstStyle/>
          <a:p>
            <a:pPr algn="ctr"/>
            <a:r>
              <a:rPr lang="ru-RU" dirty="0" smtClean="0"/>
              <a:t>Фонематический компонент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988840"/>
            <a:ext cx="7117178" cy="4392488"/>
          </a:xfrm>
        </p:spPr>
        <p:txBody>
          <a:bodyPr>
            <a:normAutofit fontScale="92500"/>
          </a:bodyPr>
          <a:lstStyle/>
          <a:p>
            <a:pPr algn="ctr"/>
            <a:r>
              <a:rPr lang="ru-RU" sz="2600" dirty="0"/>
              <a:t>п</a:t>
            </a:r>
            <a:r>
              <a:rPr lang="ru-RU" sz="2600" dirty="0" smtClean="0"/>
              <a:t>редполагает </a:t>
            </a:r>
            <a:r>
              <a:rPr lang="ru-RU" sz="2600" dirty="0" smtClean="0"/>
              <a:t>сформированность фонематических процессов, умение слышать , различать, дифференцировать фонемы родного языка, владеть элементарными навыками звукового анализа.</a:t>
            </a:r>
          </a:p>
          <a:p>
            <a:pPr algn="ctr"/>
            <a:r>
              <a:rPr lang="ru-RU" sz="2600" dirty="0" smtClean="0"/>
              <a:t>При несформированности этого компонента возникают дисграфии и дислексии  на основе нарушения фонемного распознавания и</a:t>
            </a:r>
          </a:p>
          <a:p>
            <a:pPr algn="ctr"/>
            <a:r>
              <a:rPr lang="ru-RU" sz="2600" dirty="0"/>
              <a:t> на почве нарушения языкового анализа и </a:t>
            </a:r>
            <a:r>
              <a:rPr lang="ru-RU" sz="2600" dirty="0" smtClean="0"/>
              <a:t>синтеза.</a:t>
            </a:r>
            <a:r>
              <a:rPr lang="ru-RU" dirty="0" smtClean="0"/>
              <a:t>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70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117178" cy="12961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Грамматический компонент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2492896"/>
            <a:ext cx="7200800" cy="2376264"/>
          </a:xfrm>
        </p:spPr>
        <p:txBody>
          <a:bodyPr/>
          <a:lstStyle/>
          <a:p>
            <a:pPr algn="ctr"/>
            <a:r>
              <a:rPr lang="ru-RU" sz="2400" dirty="0"/>
              <a:t>п</a:t>
            </a:r>
            <a:r>
              <a:rPr lang="ru-RU" sz="2400" dirty="0" smtClean="0"/>
              <a:t>редполагает  </a:t>
            </a:r>
            <a:r>
              <a:rPr lang="ru-RU" sz="2400" dirty="0" smtClean="0"/>
              <a:t>овладение навыками словоизменения и словообразования, усвоение правил ,регулирующих правильность  построения значимых речевых отрезков (слов, предложений, текстов</a:t>
            </a:r>
            <a:r>
              <a:rPr lang="ru-RU" dirty="0" smtClean="0"/>
              <a:t>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874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7117178" cy="1468800"/>
          </a:xfrm>
        </p:spPr>
        <p:txBody>
          <a:bodyPr/>
          <a:lstStyle/>
          <a:p>
            <a:pPr algn="ctr"/>
            <a:r>
              <a:rPr lang="ru-RU" dirty="0" smtClean="0"/>
              <a:t>Лексический компонент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2204864"/>
            <a:ext cx="7128792" cy="3888432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Предполагает сформированность  сложной системы, состоящей </a:t>
            </a:r>
            <a:r>
              <a:rPr lang="ru-RU" dirty="0"/>
              <a:t>из различных по происхождению, по сфере </a:t>
            </a:r>
            <a:r>
              <a:rPr lang="ru-RU" dirty="0" smtClean="0"/>
              <a:t>у потребления </a:t>
            </a:r>
            <a:r>
              <a:rPr lang="ru-RU" dirty="0"/>
              <a:t>и стилистической значимости групп слов</a:t>
            </a:r>
            <a:r>
              <a:rPr lang="ru-RU" dirty="0" smtClean="0"/>
              <a:t>. Это словарный запас ребенка, необходимый для осуществления полноценной коммуникации.</a:t>
            </a:r>
          </a:p>
          <a:p>
            <a:pPr algn="ctr"/>
            <a:r>
              <a:rPr lang="ru-RU" dirty="0" smtClean="0"/>
              <a:t>При недоразвитии лексико-грамматического компонента</a:t>
            </a:r>
            <a:r>
              <a:rPr lang="ru-RU" dirty="0"/>
              <a:t> </a:t>
            </a:r>
            <a:r>
              <a:rPr lang="ru-RU" dirty="0" smtClean="0"/>
              <a:t>возникают аграмматические дисграфии и дислексии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/>
              <a:t>нарушение смысловых и грамматических связей, искажение морфологической структуры слов, нарушение согласования слов, искажение предложно-падежных конструкций, пропуски членов </a:t>
            </a:r>
            <a:r>
              <a:rPr lang="ru-RU" dirty="0" smtClean="0"/>
              <a:t>предложения    </a:t>
            </a:r>
            <a:r>
              <a:rPr lang="ru-RU" dirty="0" smtClean="0"/>
              <a:t>и т.п.)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870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117178" cy="2160240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Наличие у первоклассников  любых недостатков в формировании этих компонентов ведет к серьезным проблемам в усвоении программ общеобразовательной школы.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3356992"/>
            <a:ext cx="7117178" cy="230425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400" dirty="0" smtClean="0"/>
              <a:t> </a:t>
            </a:r>
          </a:p>
          <a:p>
            <a:pPr algn="ctr"/>
            <a:r>
              <a:rPr lang="ru-RU" sz="3600" dirty="0" smtClean="0"/>
              <a:t>Этим </a:t>
            </a:r>
            <a:r>
              <a:rPr lang="ru-RU" sz="3600" dirty="0" smtClean="0"/>
              <a:t>обусловлена актуальность логопедической работы в дошкольном возрасте.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218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231</TotalTime>
  <Words>256</Words>
  <Application>Microsoft Office PowerPoint</Application>
  <PresentationFormat>Экран (4:3)</PresentationFormat>
  <Paragraphs>32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            Значение    логопедической работы    в дошкольном возрасте    для предупреждения    школьных трудностей</vt:lpstr>
      <vt:lpstr>Презентация PowerPoint</vt:lpstr>
      <vt:lpstr>Переход  из дошкольного в школьное детство предъявляет к ребенку новые требования, в том числе и к его речи.</vt:lpstr>
      <vt:lpstr>Речевая готовность ребенка к школе – это сформированность всех компонентов языковой системы:</vt:lpstr>
      <vt:lpstr>Фонетический компонент</vt:lpstr>
      <vt:lpstr>Фонематический компонент</vt:lpstr>
      <vt:lpstr>Грамматический компонент</vt:lpstr>
      <vt:lpstr>Лексический компонент</vt:lpstr>
      <vt:lpstr>Наличие у первоклассников  любых недостатков в формировании этих компонентов ведет к серьезным проблемам в усвоении программ общеобразовательной школы.  </vt:lpstr>
      <vt:lpstr>В связи с возрастающим количеством детей с речевыми нарушениями, особую важность приобретает ранняя (дошкольная) диагностика и прогнозирование школьных проблем.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Значение    логопедической работы    в дошкольном возрасте    для предупреждения    школьных трудностей</dc:title>
  <dc:creator>1</dc:creator>
  <cp:lastModifiedBy>1</cp:lastModifiedBy>
  <cp:revision>22</cp:revision>
  <dcterms:created xsi:type="dcterms:W3CDTF">2014-11-14T14:54:13Z</dcterms:created>
  <dcterms:modified xsi:type="dcterms:W3CDTF">2014-11-15T11:10:45Z</dcterms:modified>
</cp:coreProperties>
</file>