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000108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Автоматизация звука    Л   в словах и  предложениях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214546" y="2857496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Индивидуальное занятие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85786" y="392906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Учитель – логопед  ГБДОУ № 97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Кашеварова</a:t>
            </a:r>
            <a:r>
              <a:rPr lang="ru-RU" sz="2400" b="1" i="1" dirty="0" smtClean="0">
                <a:solidFill>
                  <a:srgbClr val="7030A0"/>
                </a:solidFill>
              </a:rPr>
              <a:t> С.А.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35769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Категория – высшая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286116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Санкт - Петербург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07220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2014г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6" name="AutoShape 2" descr="Приглашаем читателей принять участие в конкурсе литературно-творческих работ &quot;Моя замечательная лошадка&quot; - Алтайская краевая д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риглашаем читателей принять участие в конкурсе литературно-творческих работ &quot;Моя замечательная лошадка&quot; - Алтайская краевая д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im1-tub-ru.yandex.net/i?id=7892180baf89ff833a811554cb228fec-56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im1-tub-ru.yandex.net/i?id=7892180baf89ff833a811554cb228fec-56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im1-tub-ru.yandex.net/i?id=de577a6b165b7923ea6b5f2483f1878b-136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im1-tub-ru.yandex.net/i?id=de577a6b165b7923ea6b5f2483f1878b-136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Rozetka.ua Характеристики Лошадка Тося музыкальная Fancy (УЛ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im1-tub-ru.yandex.net/i?id=7892180baf89ff833a811554cb228fec-56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://im1-tub-ru.yandex.net/i?id=7892180baf89ff833a811554cb228fec-56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Rozetka.ua Характеристики Лошадка Тося музыкальная Fancy (УЛ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im0-tub-ru.yandex.net/i?id=7892180baf89ff833a811554cb228fec-56-144&amp;n=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://im0-tub-ru.yandex.net/i?id=de577a6b165b7923ea6b5f2483f1878b-136-144&amp;n=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Продажа : Мягкие игрушки L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http://im0-tub-ru.yandex.net/i?id=7892180baf89ff833a811554cb228fec-56-144&amp;n=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://im0-tub-ru.yandex.net/i?id=7892180baf89ff833a811554cb228fec-56-144&amp;n=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Rozetka.ua Характеристики Лошадка Тося музыкальная Fancy (УЛОТ0\М): тест, заказать. Купить Лошадка Тося музыкальная Fancy (УЛОТ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Rozetka.ua Характеристики Лошадка Тося музыкальная Fancy (УЛОТ0\М): тест, заказать. Купить Лошадка Тося музыкальная Fancy (УЛОТ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3" name="Picture 9" descr="C:\Documents and Settings\Администратор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857364"/>
            <a:ext cx="1790700" cy="14287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6635" name="AutoShape 11" descr="Рогачев. Новости Рогачева и Рогачевского района. Гомельская область. Свабоднае слова. Свободное слово. Газета города Рогачева 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6" name="Picture 12" descr="C:\Documents and Settings\Администратор\Рабочий стол\33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72074"/>
            <a:ext cx="1777984" cy="133348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6639" name="Picture 15" descr="C:\Documents and Settings\Администратор\Рабочий стол\arte-lamp-a5165lt-1w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929198"/>
            <a:ext cx="1690676" cy="16906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71480"/>
            <a:ext cx="5786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Цель. Автоматизация звука [Л].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Задачи.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1.Коррекционно – обучающие: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автоматизация звук [Л] в словах и предложениях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2. </a:t>
            </a:r>
            <a:r>
              <a:rPr lang="ru-RU" b="1" dirty="0" err="1" smtClean="0">
                <a:solidFill>
                  <a:srgbClr val="7030A0"/>
                </a:solidFill>
              </a:rPr>
              <a:t>Коррекционно</a:t>
            </a:r>
            <a:r>
              <a:rPr lang="ru-RU" b="1" dirty="0" smtClean="0">
                <a:solidFill>
                  <a:srgbClr val="7030A0"/>
                </a:solidFill>
              </a:rPr>
              <a:t> – развивающие: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развитие логического мышления, внимания, памяти;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развитие речевой моторики, мелкой моторики пальцев рук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3. Воспитательные: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воспитание доброжелательного отношения к окружающим, вежливости, культуры поведения                                                       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 презентации использовались  картинки из поисковой системы « </a:t>
            </a:r>
            <a:r>
              <a:rPr lang="ru-RU" b="1" dirty="0" err="1" smtClean="0">
                <a:solidFill>
                  <a:srgbClr val="7030A0"/>
                </a:solidFill>
              </a:rPr>
              <a:t>Яндекс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71538" y="571480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Игра « Выбери картинки, в названии которых есть звук  Л»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C:\Documents and Settings\Администратор\Рабочий стол\5b91eab242e7a4ca27073106fabef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28934"/>
            <a:ext cx="1601906" cy="1512200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9b42855b022c3a78d0c99c5bdbcc3de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85860"/>
            <a:ext cx="2358281" cy="1357322"/>
          </a:xfrm>
          <a:prstGeom prst="rect">
            <a:avLst/>
          </a:prstGeom>
          <a:noFill/>
        </p:spPr>
      </p:pic>
      <p:pic>
        <p:nvPicPr>
          <p:cNvPr id="5" name="Picture 8" descr="C:\Documents and Settings\Администратор\Рабочий стол\Radio-Flyer-Girls-Grow-N-Go-Bike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857760"/>
            <a:ext cx="1738308" cy="1738308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тор\Рабочий стол\large_flazh_resiz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000108"/>
            <a:ext cx="1611320" cy="1477970"/>
          </a:xfrm>
          <a:prstGeom prst="rect">
            <a:avLst/>
          </a:prstGeom>
          <a:noFill/>
        </p:spPr>
      </p:pic>
      <p:pic>
        <p:nvPicPr>
          <p:cNvPr id="7" name="Picture 7" descr="C:\Documents and Settings\Администратор\Рабочий стол\8e1b34be7c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643446"/>
            <a:ext cx="1986500" cy="1871655"/>
          </a:xfrm>
          <a:prstGeom prst="rect">
            <a:avLst/>
          </a:prstGeom>
          <a:noFill/>
        </p:spPr>
      </p:pic>
      <p:pic>
        <p:nvPicPr>
          <p:cNvPr id="8" name="Picture 1" descr="C:\Documents and Settings\Администратор\Рабочий стол\arte-lamp-a5165lt-1w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500306"/>
            <a:ext cx="1976428" cy="1976428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63179550_1282749034_0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571744"/>
            <a:ext cx="1624017" cy="1761869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91327173_kolokol4ik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1285860"/>
            <a:ext cx="1752603" cy="1441561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95051342_large_0_80649_6ee8de46_X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5000636"/>
            <a:ext cx="1290232" cy="1276337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53938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4857760"/>
            <a:ext cx="1962150" cy="1543050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87724370_rOt8vBChyj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26" y="3214686"/>
            <a:ext cx="2130425" cy="116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71546"/>
            <a:ext cx="821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Игра « Назови картинку – составь предложение»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Documents and Settings\Администратор\Рабочий стол\PLSP9937_t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1881184" cy="9330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192880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- ЛОПАТКА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643174" y="228599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- Маша копает лопатой землю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Documents and Settings\Администратор\Рабочий стол\loshadk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1655768" cy="19710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2685029" y="3214686"/>
            <a:ext cx="360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- ЛОШАДКА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714612" y="3714752"/>
            <a:ext cx="509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- Вика играет с игрушечной лошадкой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3" name="Picture 5" descr="C:\Documents and Settings\Администратор\Рабочий стол\0_507bc_fb5386f1_XX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929198"/>
            <a:ext cx="2308215" cy="144293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43174" y="507207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- ЛАСТОЧКА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643174" y="550070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- Ласточка ловит комаров и мух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899211" y="571480"/>
            <a:ext cx="5101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Развитие мелкой моторики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85720" y="1071546"/>
            <a:ext cx="67151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Мы со звуком  Л  играем                                                                      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Каждый пальчик разгибаем                                                                                     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Лодка                                                                                                         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Ложка                                                                                                                                       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Лужа                                                                                                          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Лак                                                                                                                          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Снова пальчики в кулак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164305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Пальцы сжаты в кулак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786314" y="2643182"/>
            <a:ext cx="367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Разгибаем мизинец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3357562"/>
            <a:ext cx="414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Разгибаем безымянный палец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407194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Разгибаем средний палец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4714884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Разгибаем указательный палец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756699" y="5429264"/>
            <a:ext cx="4387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Пальцы собираются в кулак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50004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Игра « </a:t>
            </a:r>
            <a:r>
              <a:rPr lang="ru-RU" sz="2800" b="1" dirty="0" err="1" smtClean="0">
                <a:solidFill>
                  <a:srgbClr val="7030A0"/>
                </a:solidFill>
              </a:rPr>
              <a:t>Заменялки</a:t>
            </a:r>
            <a:r>
              <a:rPr lang="ru-RU" sz="2800" b="1" dirty="0" smtClean="0">
                <a:solidFill>
                  <a:srgbClr val="7030A0"/>
                </a:solidFill>
              </a:rPr>
              <a:t>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041955" y="1785926"/>
            <a:ext cx="588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Л. - </a:t>
            </a:r>
            <a:r>
              <a:rPr lang="ru-RU" sz="2400" b="1" u="sng" dirty="0" smtClean="0">
                <a:solidFill>
                  <a:srgbClr val="7030A0"/>
                </a:solidFill>
              </a:rPr>
              <a:t>М</a:t>
            </a:r>
            <a:r>
              <a:rPr lang="ru-RU" sz="2400" b="1" dirty="0" smtClean="0">
                <a:solidFill>
                  <a:srgbClr val="7030A0"/>
                </a:solidFill>
              </a:rPr>
              <a:t>АК </a:t>
            </a:r>
            <a:r>
              <a:rPr lang="ru-RU" sz="2400" b="1" dirty="0" smtClean="0">
                <a:solidFill>
                  <a:srgbClr val="7030A0"/>
                </a:solidFill>
              </a:rPr>
              <a:t>-     </a:t>
            </a:r>
            <a:r>
              <a:rPr lang="ru-RU" sz="2400" b="1" dirty="0" smtClean="0">
                <a:solidFill>
                  <a:srgbClr val="7030A0"/>
                </a:solidFill>
              </a:rPr>
              <a:t>  В. - </a:t>
            </a:r>
            <a:r>
              <a:rPr lang="ru-RU" sz="2400" b="1" u="sng" dirty="0" smtClean="0">
                <a:solidFill>
                  <a:srgbClr val="7030A0"/>
                </a:solidFill>
              </a:rPr>
              <a:t> </a:t>
            </a:r>
            <a:r>
              <a:rPr lang="ru-RU" sz="2400" b="1" u="sng" dirty="0" smtClean="0">
                <a:solidFill>
                  <a:srgbClr val="7030A0"/>
                </a:solidFill>
              </a:rPr>
              <a:t>Л</a:t>
            </a:r>
            <a:r>
              <a:rPr lang="ru-RU" sz="2400" b="1" dirty="0" smtClean="0">
                <a:solidFill>
                  <a:srgbClr val="7030A0"/>
                </a:solidFill>
              </a:rPr>
              <a:t>АК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071537" y="228599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Л. - </a:t>
            </a:r>
            <a:r>
              <a:rPr lang="ru-RU" sz="2400" b="1" u="sng" dirty="0" smtClean="0">
                <a:solidFill>
                  <a:srgbClr val="7030A0"/>
                </a:solidFill>
              </a:rPr>
              <a:t>Р</a:t>
            </a:r>
            <a:r>
              <a:rPr lang="ru-RU" sz="2400" b="1" dirty="0" smtClean="0">
                <a:solidFill>
                  <a:srgbClr val="7030A0"/>
                </a:solidFill>
              </a:rPr>
              <a:t>ОЖКИ - В. - </a:t>
            </a:r>
            <a:r>
              <a:rPr lang="ru-RU" sz="2400" b="1" u="sng" dirty="0" smtClean="0">
                <a:solidFill>
                  <a:srgbClr val="7030A0"/>
                </a:solidFill>
              </a:rPr>
              <a:t>Л</a:t>
            </a:r>
            <a:r>
              <a:rPr lang="ru-RU" sz="2400" b="1" dirty="0" smtClean="0">
                <a:solidFill>
                  <a:srgbClr val="7030A0"/>
                </a:solidFill>
              </a:rPr>
              <a:t>ОЖКИ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071538" y="278605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Л.- </a:t>
            </a:r>
            <a:r>
              <a:rPr lang="ru-RU" sz="2400" b="1" u="sng" dirty="0" smtClean="0">
                <a:solidFill>
                  <a:srgbClr val="7030A0"/>
                </a:solidFill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</a:rPr>
              <a:t>УК   –     В.- </a:t>
            </a:r>
            <a:r>
              <a:rPr lang="ru-RU" sz="2400" b="1" u="sng" dirty="0" smtClean="0">
                <a:solidFill>
                  <a:srgbClr val="7030A0"/>
                </a:solidFill>
              </a:rPr>
              <a:t>Л</a:t>
            </a:r>
            <a:r>
              <a:rPr lang="ru-RU" sz="2400" b="1" dirty="0" smtClean="0">
                <a:solidFill>
                  <a:srgbClr val="7030A0"/>
                </a:solidFill>
              </a:rPr>
              <a:t>УК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328612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Л.- </a:t>
            </a:r>
            <a:r>
              <a:rPr lang="ru-RU" sz="2400" b="1" u="sng" dirty="0" smtClean="0">
                <a:solidFill>
                  <a:srgbClr val="7030A0"/>
                </a:solidFill>
              </a:rPr>
              <a:t>К</a:t>
            </a:r>
            <a:r>
              <a:rPr lang="ru-RU" sz="2400" b="1" dirty="0" smtClean="0">
                <a:solidFill>
                  <a:srgbClr val="7030A0"/>
                </a:solidFill>
              </a:rPr>
              <a:t>ОМ  –     В.-</a:t>
            </a:r>
            <a:r>
              <a:rPr lang="ru-RU" sz="2400" b="1" u="sng" dirty="0" smtClean="0">
                <a:solidFill>
                  <a:srgbClr val="7030A0"/>
                </a:solidFill>
              </a:rPr>
              <a:t>Л</a:t>
            </a:r>
            <a:r>
              <a:rPr lang="ru-RU" sz="2400" b="1" dirty="0" smtClean="0">
                <a:solidFill>
                  <a:srgbClr val="7030A0"/>
                </a:solidFill>
              </a:rPr>
              <a:t>ОМ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78619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Л.- </a:t>
            </a:r>
            <a:r>
              <a:rPr lang="ru-RU" sz="2400" b="1" u="sng" dirty="0" smtClean="0">
                <a:solidFill>
                  <a:srgbClr val="7030A0"/>
                </a:solidFill>
              </a:rPr>
              <a:t>М</a:t>
            </a:r>
            <a:r>
              <a:rPr lang="ru-RU" sz="2400" b="1" dirty="0" smtClean="0">
                <a:solidFill>
                  <a:srgbClr val="7030A0"/>
                </a:solidFill>
              </a:rPr>
              <a:t>АМА  –  В.- </a:t>
            </a:r>
            <a:r>
              <a:rPr lang="ru-RU" sz="2400" b="1" u="sng" dirty="0" smtClean="0">
                <a:solidFill>
                  <a:srgbClr val="7030A0"/>
                </a:solidFill>
              </a:rPr>
              <a:t>Л</a:t>
            </a:r>
            <a:r>
              <a:rPr lang="ru-RU" sz="2400" b="1" dirty="0" smtClean="0">
                <a:solidFill>
                  <a:srgbClr val="7030A0"/>
                </a:solidFill>
              </a:rPr>
              <a:t>АМА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Администратор\Рабочий стол\g_image_4e28e1b82df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214422"/>
            <a:ext cx="1438285" cy="1643074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_0025080_image.t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72074"/>
            <a:ext cx="1000122" cy="1000122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1798_64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357694"/>
            <a:ext cx="976311" cy="1357322"/>
          </a:xfrm>
          <a:prstGeom prst="rect">
            <a:avLst/>
          </a:prstGeom>
          <a:noFill/>
        </p:spPr>
      </p:pic>
      <p:pic>
        <p:nvPicPr>
          <p:cNvPr id="3077" name="Picture 5" descr="C:\Documents and Settings\Администратор\Рабочий стол\1289749025_k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643446"/>
            <a:ext cx="1423575" cy="1309689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\Рабочий стол\501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285860"/>
            <a:ext cx="1639203" cy="2103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86116" y="50004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Физминутка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14554"/>
            <a:ext cx="4714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Плыла на лодке лайка, 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У лайки балалайка.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Долго пела лайка мне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О погоде, о луне.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572000" y="2285992"/>
            <a:ext cx="367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Движения руками  « вперед – назад»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321468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Движения руками « игра на балалайке»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714876" y="4214818"/>
            <a:ext cx="381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Движения губами « улыбка – трубочка»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098" name="AutoShape 2" descr="Мультяшная собака в скоростной лодке - векторный клипарт / вектор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Documents and Settings\Администратор\Рабочий стол\3000496-cartoonial-dog-in-speed-bo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547942" cy="2000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357430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Молодец!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285</TotalTime>
  <Words>177</Words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Zver</cp:lastModifiedBy>
  <cp:revision>31</cp:revision>
  <dcterms:modified xsi:type="dcterms:W3CDTF">2014-11-09T12:57:13Z</dcterms:modified>
</cp:coreProperties>
</file>