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62"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506" y="-14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7CD8B0-E131-4F87-BD33-B1EA26794216}" type="datetimeFigureOut">
              <a:rPr lang="ru-RU" smtClean="0"/>
              <a:pPr/>
              <a:t>19.03.2014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5ADEFB-992F-4104-8985-43C0AE1BDDBC}"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19.03.2014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19.03.2014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19.03.2014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19.03.2014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19.03.2014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19.03.2014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19.03.2014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19.03.2014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19.03.2014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19.03.2014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19.03.2014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19.03.2014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27607_t_800x570_1_1.jpg"/>
          <p:cNvPicPr>
            <a:picLocks noChangeAspect="1"/>
          </p:cNvPicPr>
          <p:nvPr/>
        </p:nvPicPr>
        <p:blipFill>
          <a:blip r:embed="rId2" cstate="print"/>
          <a:srcRect b="6104"/>
          <a:stretch>
            <a:fillRect/>
          </a:stretch>
        </p:blipFill>
        <p:spPr>
          <a:xfrm>
            <a:off x="0" y="0"/>
            <a:ext cx="9144000" cy="6858000"/>
          </a:xfrm>
          <a:prstGeom prst="rect">
            <a:avLst/>
          </a:prstGeom>
        </p:spPr>
      </p:pic>
      <p:sp>
        <p:nvSpPr>
          <p:cNvPr id="4" name="TextBox 3"/>
          <p:cNvSpPr txBox="1"/>
          <p:nvPr/>
        </p:nvSpPr>
        <p:spPr>
          <a:xfrm>
            <a:off x="2483768" y="2204864"/>
            <a:ext cx="4752528" cy="1200329"/>
          </a:xfrm>
          <a:prstGeom prst="rect">
            <a:avLst/>
          </a:prstGeom>
          <a:noFill/>
        </p:spPr>
        <p:txBody>
          <a:bodyPr wrap="square" rtlCol="0">
            <a:spAutoFit/>
          </a:bodyPr>
          <a:lstStyle/>
          <a:p>
            <a:pPr algn="ctr"/>
            <a:r>
              <a:rPr lang="tt-RU" sz="2400" b="1" dirty="0" smtClean="0">
                <a:solidFill>
                  <a:schemeClr val="accent1">
                    <a:lumMod val="50000"/>
                  </a:schemeClr>
                </a:solidFill>
                <a:latin typeface="Times New Roman" pitchFamily="18" charset="0"/>
                <a:cs typeface="Times New Roman" pitchFamily="18" charset="0"/>
              </a:rPr>
              <a:t>Икенче кечкенәләр һәм  уртанчылар төркеме өчен</a:t>
            </a:r>
          </a:p>
          <a:p>
            <a:pPr algn="ctr"/>
            <a:r>
              <a:rPr lang="tt-RU" sz="2400" b="1" dirty="0" smtClean="0">
                <a:solidFill>
                  <a:schemeClr val="accent1">
                    <a:lumMod val="50000"/>
                  </a:schemeClr>
                </a:solidFill>
                <a:latin typeface="Times New Roman" pitchFamily="18" charset="0"/>
                <a:cs typeface="Times New Roman" pitchFamily="18" charset="0"/>
              </a:rPr>
              <a:t>математик уеннар </a:t>
            </a:r>
            <a:endParaRPr lang="ru-RU" sz="2400" b="1" dirty="0">
              <a:solidFill>
                <a:schemeClr val="accent1">
                  <a:lumMod val="50000"/>
                </a:schemeClr>
              </a:solidFill>
              <a:latin typeface="Times New Roman" pitchFamily="18" charset="0"/>
              <a:cs typeface="Times New Roman" pitchFamily="18" charset="0"/>
            </a:endParaRPr>
          </a:p>
        </p:txBody>
      </p:sp>
      <p:sp>
        <p:nvSpPr>
          <p:cNvPr id="5" name="TextBox 4"/>
          <p:cNvSpPr txBox="1"/>
          <p:nvPr/>
        </p:nvSpPr>
        <p:spPr>
          <a:xfrm>
            <a:off x="3131840" y="4005064"/>
            <a:ext cx="3877215" cy="646331"/>
          </a:xfrm>
          <a:prstGeom prst="rect">
            <a:avLst/>
          </a:prstGeom>
          <a:noFill/>
        </p:spPr>
        <p:txBody>
          <a:bodyPr wrap="none" rtlCol="0">
            <a:spAutoFit/>
          </a:bodyPr>
          <a:lstStyle/>
          <a:p>
            <a:r>
              <a:rPr lang="tt-RU" b="1" dirty="0" smtClean="0">
                <a:solidFill>
                  <a:schemeClr val="accent1">
                    <a:lumMod val="75000"/>
                  </a:schemeClr>
                </a:solidFill>
                <a:latin typeface="Times New Roman" pitchFamily="18" charset="0"/>
                <a:cs typeface="Times New Roman" pitchFamily="18" charset="0"/>
              </a:rPr>
              <a:t>Тәрбиячеләр: Камалова А.П.</a:t>
            </a:r>
          </a:p>
          <a:p>
            <a:r>
              <a:rPr lang="tt-RU" b="1" dirty="0" smtClean="0">
                <a:solidFill>
                  <a:schemeClr val="accent1">
                    <a:lumMod val="75000"/>
                  </a:schemeClr>
                </a:solidFill>
                <a:latin typeface="Times New Roman" pitchFamily="18" charset="0"/>
                <a:cs typeface="Times New Roman" pitchFamily="18" charset="0"/>
              </a:rPr>
              <a:t> </a:t>
            </a:r>
            <a:r>
              <a:rPr lang="tt-RU" b="1" dirty="0" smtClean="0">
                <a:solidFill>
                  <a:schemeClr val="accent1">
                    <a:lumMod val="75000"/>
                  </a:schemeClr>
                </a:solidFill>
                <a:latin typeface="Times New Roman" pitchFamily="18" charset="0"/>
                <a:cs typeface="Times New Roman" pitchFamily="18" charset="0"/>
              </a:rPr>
              <a:t>                           Низаметдинова Р.А.</a:t>
            </a:r>
            <a:endParaRPr lang="ru-RU" b="1" dirty="0">
              <a:solidFill>
                <a:schemeClr val="accent1">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extBox 1"/>
          <p:cNvSpPr txBox="1"/>
          <p:nvPr/>
        </p:nvSpPr>
        <p:spPr>
          <a:xfrm>
            <a:off x="827584" y="548680"/>
            <a:ext cx="6984776" cy="461665"/>
          </a:xfrm>
          <a:prstGeom prst="rect">
            <a:avLst/>
          </a:prstGeom>
          <a:noFill/>
        </p:spPr>
        <p:txBody>
          <a:bodyPr wrap="square" rtlCol="0">
            <a:spAutoFit/>
          </a:bodyPr>
          <a:lstStyle/>
          <a:p>
            <a:pPr algn="ctr"/>
            <a:r>
              <a:rPr lang="tt-RU" sz="2400" b="1" dirty="0" smtClean="0">
                <a:solidFill>
                  <a:schemeClr val="accent1">
                    <a:lumMod val="75000"/>
                  </a:schemeClr>
                </a:solidFill>
                <a:latin typeface="Times New Roman" pitchFamily="18" charset="0"/>
                <a:cs typeface="Times New Roman" pitchFamily="18" charset="0"/>
              </a:rPr>
              <a:t>Санны тәртип буенча санарга өйрәтү</a:t>
            </a:r>
            <a:endParaRPr lang="ru-RU" sz="2400" b="1" dirty="0">
              <a:solidFill>
                <a:schemeClr val="accent1">
                  <a:lumMod val="75000"/>
                </a:schemeClr>
              </a:solidFill>
              <a:latin typeface="Times New Roman" pitchFamily="18" charset="0"/>
              <a:cs typeface="Times New Roman" pitchFamily="18" charset="0"/>
            </a:endParaRPr>
          </a:p>
        </p:txBody>
      </p:sp>
      <p:pic>
        <p:nvPicPr>
          <p:cNvPr id="3" name="Рисунок 2" descr="GuF9BRysHtQ.jpg"/>
          <p:cNvPicPr>
            <a:picLocks noChangeAspect="1"/>
          </p:cNvPicPr>
          <p:nvPr/>
        </p:nvPicPr>
        <p:blipFill>
          <a:blip r:embed="rId2" cstate="print"/>
          <a:srcRect l="5821" t="19550" r="8671" b="16401"/>
          <a:stretch>
            <a:fillRect/>
          </a:stretch>
        </p:blipFill>
        <p:spPr>
          <a:xfrm>
            <a:off x="683568" y="1052736"/>
            <a:ext cx="7992888" cy="3384376"/>
          </a:xfrm>
          <a:prstGeom prst="rect">
            <a:avLst/>
          </a:prstGeom>
          <a:ln>
            <a:noFill/>
          </a:ln>
          <a:effectLst>
            <a:softEdge rad="112500"/>
          </a:effectLst>
        </p:spPr>
      </p:pic>
      <p:sp>
        <p:nvSpPr>
          <p:cNvPr id="4" name="TextBox 3"/>
          <p:cNvSpPr txBox="1"/>
          <p:nvPr/>
        </p:nvSpPr>
        <p:spPr>
          <a:xfrm>
            <a:off x="539552" y="4869160"/>
            <a:ext cx="8197693" cy="923330"/>
          </a:xfrm>
          <a:prstGeom prst="rect">
            <a:avLst/>
          </a:prstGeom>
          <a:noFill/>
        </p:spPr>
        <p:txBody>
          <a:bodyPr wrap="none" rtlCol="0">
            <a:spAutoFit/>
          </a:bodyPr>
          <a:lstStyle/>
          <a:p>
            <a:r>
              <a:rPr lang="tt-RU" dirty="0" smtClean="0">
                <a:solidFill>
                  <a:schemeClr val="accent1">
                    <a:lumMod val="75000"/>
                  </a:schemeClr>
                </a:solidFill>
                <a:latin typeface="Times New Roman" pitchFamily="18" charset="0"/>
                <a:cs typeface="Times New Roman" pitchFamily="18" charset="0"/>
              </a:rPr>
              <a:t>Аюда ничә конфет бар,ә төлкедә?Кайсында күбрәк?Конфетлар саны бертигез  </a:t>
            </a:r>
          </a:p>
          <a:p>
            <a:r>
              <a:rPr lang="tt-RU" dirty="0" smtClean="0">
                <a:solidFill>
                  <a:schemeClr val="accent1">
                    <a:lumMod val="75000"/>
                  </a:schemeClr>
                </a:solidFill>
                <a:latin typeface="Times New Roman" pitchFamily="18" charset="0"/>
                <a:cs typeface="Times New Roman" pitchFamily="18" charset="0"/>
              </a:rPr>
              <a:t>Булсын өчен нишләргә кирәк?Шарлар кайсында күберәк?Бертигез булсын  өчен</a:t>
            </a:r>
          </a:p>
          <a:p>
            <a:r>
              <a:rPr lang="tt-RU" dirty="0" smtClean="0">
                <a:solidFill>
                  <a:schemeClr val="accent1">
                    <a:lumMod val="75000"/>
                  </a:schemeClr>
                </a:solidFill>
                <a:latin typeface="Times New Roman" pitchFamily="18" charset="0"/>
                <a:cs typeface="Times New Roman" pitchFamily="18" charset="0"/>
              </a:rPr>
              <a:t>Нишләргә кирәк?Шакмаклар кайсында әзерәк?Бертигез булсын өчен нишлибез?</a:t>
            </a:r>
            <a:endParaRPr lang="ru-RU" dirty="0">
              <a:solidFill>
                <a:schemeClr val="accent1">
                  <a:lumMod val="75000"/>
                </a:schemeClr>
              </a:solidFill>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TextBox 2"/>
          <p:cNvSpPr txBox="1"/>
          <p:nvPr/>
        </p:nvSpPr>
        <p:spPr>
          <a:xfrm>
            <a:off x="2195736" y="476672"/>
            <a:ext cx="5084160" cy="461665"/>
          </a:xfrm>
          <a:prstGeom prst="rect">
            <a:avLst/>
          </a:prstGeom>
          <a:noFill/>
        </p:spPr>
        <p:txBody>
          <a:bodyPr wrap="square" rtlCol="0">
            <a:spAutoFit/>
          </a:bodyPr>
          <a:lstStyle/>
          <a:p>
            <a:pPr algn="ctr"/>
            <a:r>
              <a:rPr lang="tt-RU" sz="2400" b="1" dirty="0" smtClean="0">
                <a:solidFill>
                  <a:schemeClr val="accent1">
                    <a:lumMod val="75000"/>
                  </a:schemeClr>
                </a:solidFill>
                <a:latin typeface="Times New Roman" pitchFamily="18" charset="0"/>
                <a:cs typeface="Times New Roman" pitchFamily="18" charset="0"/>
              </a:rPr>
              <a:t>Геометрик фигураларны аеру</a:t>
            </a:r>
            <a:endParaRPr lang="ru-RU" sz="2400" b="1" dirty="0">
              <a:solidFill>
                <a:schemeClr val="accent1">
                  <a:lumMod val="75000"/>
                </a:schemeClr>
              </a:solidFill>
              <a:latin typeface="Times New Roman" pitchFamily="18" charset="0"/>
              <a:cs typeface="Times New Roman" pitchFamily="18" charset="0"/>
            </a:endParaRPr>
          </a:p>
        </p:txBody>
      </p:sp>
      <p:pic>
        <p:nvPicPr>
          <p:cNvPr id="4" name="Рисунок 3" descr="IJIdX0OKfsg.jpg"/>
          <p:cNvPicPr>
            <a:picLocks noChangeAspect="1"/>
          </p:cNvPicPr>
          <p:nvPr/>
        </p:nvPicPr>
        <p:blipFill>
          <a:blip r:embed="rId2" cstate="print"/>
          <a:srcRect l="6928" t="8001" r="3958" b="26900"/>
          <a:stretch>
            <a:fillRect/>
          </a:stretch>
        </p:blipFill>
        <p:spPr>
          <a:xfrm>
            <a:off x="755576" y="1124744"/>
            <a:ext cx="7272808" cy="3384376"/>
          </a:xfrm>
          <a:prstGeom prst="rect">
            <a:avLst/>
          </a:prstGeom>
          <a:ln>
            <a:noFill/>
          </a:ln>
          <a:effectLst>
            <a:softEdge rad="112500"/>
          </a:effectLst>
        </p:spPr>
      </p:pic>
      <p:sp>
        <p:nvSpPr>
          <p:cNvPr id="5" name="TextBox 4"/>
          <p:cNvSpPr txBox="1"/>
          <p:nvPr/>
        </p:nvSpPr>
        <p:spPr>
          <a:xfrm>
            <a:off x="827584" y="4653136"/>
            <a:ext cx="8318496" cy="1754326"/>
          </a:xfrm>
          <a:prstGeom prst="rect">
            <a:avLst/>
          </a:prstGeom>
          <a:noFill/>
        </p:spPr>
        <p:txBody>
          <a:bodyPr wrap="none" rtlCol="0">
            <a:spAutoFit/>
          </a:bodyPr>
          <a:lstStyle/>
          <a:p>
            <a:pPr algn="just"/>
            <a:r>
              <a:rPr lang="tt-RU" dirty="0" smtClean="0">
                <a:solidFill>
                  <a:schemeClr val="accent1">
                    <a:lumMod val="75000"/>
                  </a:schemeClr>
                </a:solidFill>
                <a:latin typeface="Times New Roman" pitchFamily="18" charset="0"/>
                <a:cs typeface="Times New Roman" pitchFamily="18" charset="0"/>
              </a:rPr>
              <a:t>Рәсемнәргә кара гномнарга буярга булыш.Барлык өчпочмакларны яшел </a:t>
            </a:r>
          </a:p>
          <a:p>
            <a:pPr algn="just"/>
            <a:r>
              <a:rPr lang="tt-RU" dirty="0" smtClean="0">
                <a:solidFill>
                  <a:schemeClr val="accent1">
                    <a:lumMod val="75000"/>
                  </a:schemeClr>
                </a:solidFill>
                <a:latin typeface="Times New Roman" pitchFamily="18" charset="0"/>
                <a:cs typeface="Times New Roman" pitchFamily="18" charset="0"/>
              </a:rPr>
              <a:t>Төскә буя.Ничә буялмаган өчпочмак калды?(берседә калмады)Бертөрле </a:t>
            </a:r>
          </a:p>
          <a:p>
            <a:pPr algn="just"/>
            <a:r>
              <a:rPr lang="tt-RU" dirty="0" smtClean="0">
                <a:solidFill>
                  <a:schemeClr val="accent1">
                    <a:lumMod val="75000"/>
                  </a:schemeClr>
                </a:solidFill>
                <a:latin typeface="Times New Roman" pitchFamily="18" charset="0"/>
                <a:cs typeface="Times New Roman" pitchFamily="18" charset="0"/>
              </a:rPr>
              <a:t> кызыл төскә буя.Нинди түгәрәк  буялмыйча калды (зур).Ничә </a:t>
            </a:r>
            <a:r>
              <a:rPr lang="ru-RU" dirty="0" err="1" smtClean="0">
                <a:solidFill>
                  <a:schemeClr val="accent1">
                    <a:lumMod val="75000"/>
                  </a:schemeClr>
                </a:solidFill>
                <a:latin typeface="Times New Roman" pitchFamily="18" charset="0"/>
                <a:cs typeface="Times New Roman" pitchFamily="18" charset="0"/>
              </a:rPr>
              <a:t>зур</a:t>
            </a:r>
            <a:r>
              <a:rPr lang="ru-RU" dirty="0" smtClean="0">
                <a:solidFill>
                  <a:schemeClr val="accent1">
                    <a:lumMod val="75000"/>
                  </a:schemeClr>
                </a:solidFill>
                <a:latin typeface="Times New Roman" pitchFamily="18" charset="0"/>
                <a:cs typeface="Times New Roman" pitchFamily="18" charset="0"/>
              </a:rPr>
              <a:t>  </a:t>
            </a:r>
            <a:r>
              <a:rPr lang="ru-RU" dirty="0" err="1" smtClean="0">
                <a:solidFill>
                  <a:schemeClr val="accent1">
                    <a:lumMod val="75000"/>
                  </a:schemeClr>
                </a:solidFill>
                <a:latin typeface="Times New Roman" pitchFamily="18" charset="0"/>
                <a:cs typeface="Times New Roman" pitchFamily="18" charset="0"/>
              </a:rPr>
              <a:t>түгәрәк</a:t>
            </a:r>
            <a:r>
              <a:rPr lang="ru-RU" dirty="0" smtClean="0">
                <a:solidFill>
                  <a:schemeClr val="accent1">
                    <a:lumMod val="75000"/>
                  </a:schemeClr>
                </a:solidFill>
                <a:latin typeface="Times New Roman" pitchFamily="18" charset="0"/>
                <a:cs typeface="Times New Roman" pitchFamily="18" charset="0"/>
              </a:rPr>
              <a:t> </a:t>
            </a:r>
          </a:p>
          <a:p>
            <a:pPr algn="just"/>
            <a:r>
              <a:rPr lang="tt-RU" dirty="0" smtClean="0">
                <a:solidFill>
                  <a:schemeClr val="accent1">
                    <a:lumMod val="75000"/>
                  </a:schemeClr>
                </a:solidFill>
                <a:latin typeface="Times New Roman" pitchFamily="18" charset="0"/>
                <a:cs typeface="Times New Roman" pitchFamily="18" charset="0"/>
              </a:rPr>
              <a:t>бар (бер) Аны сары төскә буягыз.Нинди фигуралар буялмыйча калды (шакмаклар)</a:t>
            </a:r>
          </a:p>
          <a:p>
            <a:pPr algn="just"/>
            <a:r>
              <a:rPr lang="tt-RU" dirty="0" smtClean="0">
                <a:solidFill>
                  <a:schemeClr val="accent1">
                    <a:lumMod val="75000"/>
                  </a:schemeClr>
                </a:solidFill>
                <a:latin typeface="Times New Roman" pitchFamily="18" charset="0"/>
                <a:cs typeface="Times New Roman" pitchFamily="18" charset="0"/>
              </a:rPr>
              <a:t>Шакмаклар ничәү (күп) Зур  шакмакларны ак килеш калдырабыз  кечкенә </a:t>
            </a:r>
          </a:p>
          <a:p>
            <a:pPr algn="just"/>
            <a:r>
              <a:rPr lang="tt-RU" dirty="0" smtClean="0">
                <a:solidFill>
                  <a:schemeClr val="accent1">
                    <a:lumMod val="75000"/>
                  </a:schemeClr>
                </a:solidFill>
                <a:latin typeface="Times New Roman" pitchFamily="18" charset="0"/>
                <a:cs typeface="Times New Roman" pitchFamily="18" charset="0"/>
              </a:rPr>
              <a:t>Шакмакларны яраткан төскә буягыз.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2" name="Рисунок 1" descr="iyaUiCuc2M4.jpg"/>
          <p:cNvPicPr>
            <a:picLocks noChangeAspect="1"/>
          </p:cNvPicPr>
          <p:nvPr/>
        </p:nvPicPr>
        <p:blipFill>
          <a:blip r:embed="rId2" cstate="print"/>
          <a:srcRect l="2971" t="13251" r="10096" b="19550"/>
          <a:stretch>
            <a:fillRect/>
          </a:stretch>
        </p:blipFill>
        <p:spPr>
          <a:xfrm>
            <a:off x="1331640" y="1196752"/>
            <a:ext cx="6408712" cy="4536504"/>
          </a:xfrm>
          <a:prstGeom prst="rect">
            <a:avLst/>
          </a:prstGeom>
          <a:ln>
            <a:noFill/>
          </a:ln>
          <a:effectLst>
            <a:softEdge rad="112500"/>
          </a:effectLst>
        </p:spPr>
      </p:pic>
      <p:sp>
        <p:nvSpPr>
          <p:cNvPr id="4" name="TextBox 3"/>
          <p:cNvSpPr txBox="1"/>
          <p:nvPr/>
        </p:nvSpPr>
        <p:spPr>
          <a:xfrm>
            <a:off x="2195736" y="476672"/>
            <a:ext cx="4441024" cy="461665"/>
          </a:xfrm>
          <a:prstGeom prst="rect">
            <a:avLst/>
          </a:prstGeom>
          <a:noFill/>
        </p:spPr>
        <p:txBody>
          <a:bodyPr wrap="none" rtlCol="0">
            <a:spAutoFit/>
          </a:bodyPr>
          <a:lstStyle/>
          <a:p>
            <a:r>
              <a:rPr lang="tt-RU" sz="2400" b="1" dirty="0" smtClean="0">
                <a:solidFill>
                  <a:schemeClr val="accent1">
                    <a:lumMod val="75000"/>
                  </a:schemeClr>
                </a:solidFill>
                <a:latin typeface="Times New Roman" pitchFamily="18" charset="0"/>
                <a:cs typeface="Times New Roman" pitchFamily="18" charset="0"/>
              </a:rPr>
              <a:t>Геометрик фигураларны  аеру</a:t>
            </a:r>
            <a:endParaRPr lang="ru-RU" sz="2400" b="1" dirty="0">
              <a:solidFill>
                <a:schemeClr val="accent1">
                  <a:lumMod val="75000"/>
                </a:schemeClr>
              </a:solidFill>
              <a:latin typeface="Times New Roman" pitchFamily="18" charset="0"/>
              <a:cs typeface="Times New Roman" pitchFamily="18" charset="0"/>
            </a:endParaRPr>
          </a:p>
        </p:txBody>
      </p:sp>
      <p:sp>
        <p:nvSpPr>
          <p:cNvPr id="5" name="TextBox 4"/>
          <p:cNvSpPr txBox="1"/>
          <p:nvPr/>
        </p:nvSpPr>
        <p:spPr>
          <a:xfrm>
            <a:off x="971600" y="5949280"/>
            <a:ext cx="7541552" cy="646331"/>
          </a:xfrm>
          <a:prstGeom prst="rect">
            <a:avLst/>
          </a:prstGeom>
          <a:noFill/>
        </p:spPr>
        <p:txBody>
          <a:bodyPr wrap="square" rtlCol="0">
            <a:spAutoFit/>
          </a:bodyPr>
          <a:lstStyle/>
          <a:p>
            <a:r>
              <a:rPr lang="tt-RU" dirty="0" smtClean="0">
                <a:solidFill>
                  <a:schemeClr val="accent1">
                    <a:lumMod val="75000"/>
                  </a:schemeClr>
                </a:solidFill>
                <a:latin typeface="Times New Roman" pitchFamily="18" charset="0"/>
                <a:cs typeface="Times New Roman" pitchFamily="18" charset="0"/>
              </a:rPr>
              <a:t>Геометрик фигураларны әйтеп  чык.Аларны сызык  ярдәмендә  рәсемнәр  </a:t>
            </a:r>
          </a:p>
          <a:p>
            <a:r>
              <a:rPr lang="tt-RU" dirty="0" smtClean="0">
                <a:solidFill>
                  <a:schemeClr val="accent1">
                    <a:lumMod val="75000"/>
                  </a:schemeClr>
                </a:solidFill>
                <a:latin typeface="Times New Roman" pitchFamily="18" charset="0"/>
                <a:cs typeface="Times New Roman" pitchFamily="18" charset="0"/>
              </a:rPr>
              <a:t>Белән туры китер.</a:t>
            </a:r>
            <a:endParaRPr lang="ru-RU" dirty="0">
              <a:solidFill>
                <a:schemeClr val="accent1">
                  <a:lumMod val="75000"/>
                </a:schemeClr>
              </a:solidFill>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2" name="Рисунок 1" descr="jZGbc2TDBYM.jpg"/>
          <p:cNvPicPr>
            <a:picLocks noChangeAspect="1"/>
          </p:cNvPicPr>
          <p:nvPr/>
        </p:nvPicPr>
        <p:blipFill>
          <a:blip r:embed="rId2" cstate="print"/>
          <a:srcRect l="9643" t="8001" b="26900"/>
          <a:stretch>
            <a:fillRect/>
          </a:stretch>
        </p:blipFill>
        <p:spPr>
          <a:xfrm>
            <a:off x="971600" y="1124744"/>
            <a:ext cx="7056784" cy="2952328"/>
          </a:xfrm>
          <a:prstGeom prst="rect">
            <a:avLst/>
          </a:prstGeom>
          <a:ln>
            <a:noFill/>
          </a:ln>
          <a:effectLst>
            <a:softEdge rad="112500"/>
          </a:effectLst>
        </p:spPr>
      </p:pic>
      <p:sp>
        <p:nvSpPr>
          <p:cNvPr id="3" name="TextBox 2"/>
          <p:cNvSpPr txBox="1"/>
          <p:nvPr/>
        </p:nvSpPr>
        <p:spPr>
          <a:xfrm>
            <a:off x="755576" y="332656"/>
            <a:ext cx="5976664" cy="461665"/>
          </a:xfrm>
          <a:prstGeom prst="rect">
            <a:avLst/>
          </a:prstGeom>
          <a:noFill/>
        </p:spPr>
        <p:txBody>
          <a:bodyPr wrap="square" rtlCol="0">
            <a:spAutoFit/>
          </a:bodyPr>
          <a:lstStyle/>
          <a:p>
            <a:pPr algn="ctr"/>
            <a:r>
              <a:rPr lang="tt-RU" sz="2400" b="1" dirty="0" smtClean="0">
                <a:solidFill>
                  <a:schemeClr val="accent1">
                    <a:lumMod val="75000"/>
                  </a:schemeClr>
                </a:solidFill>
                <a:latin typeface="Times New Roman" pitchFamily="18" charset="0"/>
                <a:cs typeface="Times New Roman" pitchFamily="18" charset="0"/>
              </a:rPr>
              <a:t>              Пронстранствада  орентлашу</a:t>
            </a:r>
            <a:endParaRPr lang="ru-RU" sz="2400" b="1" dirty="0">
              <a:solidFill>
                <a:schemeClr val="accent1">
                  <a:lumMod val="75000"/>
                </a:schemeClr>
              </a:solidFill>
              <a:latin typeface="Times New Roman" pitchFamily="18" charset="0"/>
              <a:cs typeface="Times New Roman" pitchFamily="18" charset="0"/>
            </a:endParaRPr>
          </a:p>
        </p:txBody>
      </p:sp>
      <p:sp>
        <p:nvSpPr>
          <p:cNvPr id="4" name="TextBox 3"/>
          <p:cNvSpPr txBox="1"/>
          <p:nvPr/>
        </p:nvSpPr>
        <p:spPr>
          <a:xfrm>
            <a:off x="683568" y="4365104"/>
            <a:ext cx="8283871" cy="1754326"/>
          </a:xfrm>
          <a:prstGeom prst="rect">
            <a:avLst/>
          </a:prstGeom>
          <a:noFill/>
        </p:spPr>
        <p:txBody>
          <a:bodyPr wrap="square" rtlCol="0">
            <a:spAutoFit/>
          </a:bodyPr>
          <a:lstStyle/>
          <a:p>
            <a:r>
              <a:rPr lang="tt-RU" dirty="0" smtClean="0">
                <a:solidFill>
                  <a:schemeClr val="accent1">
                    <a:lumMod val="75000"/>
                  </a:schemeClr>
                </a:solidFill>
                <a:latin typeface="Times New Roman" pitchFamily="18" charset="0"/>
                <a:cs typeface="Times New Roman" pitchFamily="18" charset="0"/>
              </a:rPr>
              <a:t>Гномнар  бик  төгәл.Уйнагач уенчыкларын тәртипләп  куялар.Ә сез  җыештырасыз</a:t>
            </a:r>
          </a:p>
          <a:p>
            <a:r>
              <a:rPr lang="tt-RU" dirty="0" smtClean="0">
                <a:solidFill>
                  <a:schemeClr val="accent1">
                    <a:lumMod val="75000"/>
                  </a:schemeClr>
                </a:solidFill>
                <a:latin typeface="Times New Roman" pitchFamily="18" charset="0"/>
                <a:cs typeface="Times New Roman" pitchFamily="18" charset="0"/>
              </a:rPr>
              <a:t>м</a:t>
            </a:r>
            <a:r>
              <a:rPr lang="tt-RU" dirty="0" smtClean="0">
                <a:solidFill>
                  <a:schemeClr val="accent1">
                    <a:lumMod val="75000"/>
                  </a:schemeClr>
                </a:solidFill>
                <a:latin typeface="Times New Roman" pitchFamily="18" charset="0"/>
                <a:cs typeface="Times New Roman" pitchFamily="18" charset="0"/>
              </a:rPr>
              <a:t>ы? Рәсемгә карап әйтеп чык гномнарның  нинди  уенчыклары  бар?Эт  белән  </a:t>
            </a:r>
          </a:p>
          <a:p>
            <a:r>
              <a:rPr lang="tt-RU" dirty="0" smtClean="0">
                <a:solidFill>
                  <a:schemeClr val="accent1">
                    <a:lumMod val="75000"/>
                  </a:schemeClr>
                </a:solidFill>
                <a:latin typeface="Times New Roman" pitchFamily="18" charset="0"/>
                <a:cs typeface="Times New Roman" pitchFamily="18" charset="0"/>
              </a:rPr>
              <a:t>Клоун  арасында  нәрсә  бар? Астагы киштәдә  нинди  уенчыклар  бар?Самолет </a:t>
            </a:r>
          </a:p>
          <a:p>
            <a:r>
              <a:rPr lang="tt-RU" dirty="0" smtClean="0">
                <a:solidFill>
                  <a:schemeClr val="accent1">
                    <a:lumMod val="75000"/>
                  </a:schemeClr>
                </a:solidFill>
                <a:latin typeface="Times New Roman" pitchFamily="18" charset="0"/>
                <a:cs typeface="Times New Roman" pitchFamily="18" charset="0"/>
              </a:rPr>
              <a:t>Өстендә  нәрсә бар? Эт  астында  нинди уенчык  бар? Быргының  уң  ягындагы </a:t>
            </a:r>
          </a:p>
          <a:p>
            <a:r>
              <a:rPr lang="tt-RU" dirty="0" smtClean="0">
                <a:solidFill>
                  <a:schemeClr val="accent1">
                    <a:lumMod val="75000"/>
                  </a:schemeClr>
                </a:solidFill>
                <a:latin typeface="Times New Roman" pitchFamily="18" charset="0"/>
                <a:cs typeface="Times New Roman" pitchFamily="18" charset="0"/>
              </a:rPr>
              <a:t>Машинаны  кызыл төскә,сул ягындагы  машинаны  зәңгәр  төскә  буярга. Нинди</a:t>
            </a:r>
          </a:p>
          <a:p>
            <a:r>
              <a:rPr lang="tt-RU" dirty="0" smtClean="0">
                <a:solidFill>
                  <a:schemeClr val="accent1">
                    <a:lumMod val="75000"/>
                  </a:schemeClr>
                </a:solidFill>
                <a:latin typeface="Times New Roman" pitchFamily="18" charset="0"/>
                <a:cs typeface="Times New Roman" pitchFamily="18" charset="0"/>
              </a:rPr>
              <a:t>Уенчык  сезгә ныграк  ошады?</a:t>
            </a:r>
            <a:endParaRPr lang="ru-RU" dirty="0">
              <a:solidFill>
                <a:schemeClr val="accent1">
                  <a:lumMod val="75000"/>
                </a:schemeClr>
              </a:solidFill>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2" name="Рисунок 1" descr="kRaG7C9KVy4.jpg"/>
          <p:cNvPicPr>
            <a:picLocks noChangeAspect="1"/>
          </p:cNvPicPr>
          <p:nvPr/>
        </p:nvPicPr>
        <p:blipFill>
          <a:blip r:embed="rId2" cstate="print"/>
          <a:srcRect l="5443" t="6951" r="3958" b="26900"/>
          <a:stretch>
            <a:fillRect/>
          </a:stretch>
        </p:blipFill>
        <p:spPr>
          <a:xfrm>
            <a:off x="899592" y="764704"/>
            <a:ext cx="6696744" cy="3240360"/>
          </a:xfrm>
          <a:prstGeom prst="rect">
            <a:avLst/>
          </a:prstGeom>
          <a:ln>
            <a:noFill/>
          </a:ln>
          <a:effectLst>
            <a:softEdge rad="112500"/>
          </a:effectLst>
        </p:spPr>
      </p:pic>
      <p:sp>
        <p:nvSpPr>
          <p:cNvPr id="3" name="TextBox 2"/>
          <p:cNvSpPr txBox="1"/>
          <p:nvPr/>
        </p:nvSpPr>
        <p:spPr>
          <a:xfrm>
            <a:off x="611560" y="188640"/>
            <a:ext cx="6984776" cy="461665"/>
          </a:xfrm>
          <a:prstGeom prst="rect">
            <a:avLst/>
          </a:prstGeom>
          <a:noFill/>
        </p:spPr>
        <p:txBody>
          <a:bodyPr wrap="square" rtlCol="0">
            <a:spAutoFit/>
          </a:bodyPr>
          <a:lstStyle/>
          <a:p>
            <a:pPr algn="ctr"/>
            <a:r>
              <a:rPr lang="tt-RU" sz="2400" dirty="0" smtClean="0">
                <a:solidFill>
                  <a:schemeClr val="accent1">
                    <a:lumMod val="75000"/>
                  </a:schemeClr>
                </a:solidFill>
                <a:latin typeface="Times New Roman" pitchFamily="18" charset="0"/>
                <a:cs typeface="Times New Roman" pitchFamily="18" charset="0"/>
              </a:rPr>
              <a:t>Төркемнәрне зурлыгы  буенча  чагыштыру</a:t>
            </a:r>
            <a:endParaRPr lang="ru-RU" sz="2400" dirty="0">
              <a:solidFill>
                <a:schemeClr val="accent1">
                  <a:lumMod val="75000"/>
                </a:schemeClr>
              </a:solidFill>
              <a:latin typeface="Times New Roman" pitchFamily="18" charset="0"/>
              <a:cs typeface="Times New Roman" pitchFamily="18" charset="0"/>
            </a:endParaRPr>
          </a:p>
        </p:txBody>
      </p:sp>
      <p:sp>
        <p:nvSpPr>
          <p:cNvPr id="4" name="TextBox 3"/>
          <p:cNvSpPr txBox="1"/>
          <p:nvPr/>
        </p:nvSpPr>
        <p:spPr>
          <a:xfrm>
            <a:off x="467545" y="4437112"/>
            <a:ext cx="8496944" cy="1477328"/>
          </a:xfrm>
          <a:prstGeom prst="rect">
            <a:avLst/>
          </a:prstGeom>
          <a:noFill/>
        </p:spPr>
        <p:txBody>
          <a:bodyPr wrap="square" rtlCol="0">
            <a:spAutoFit/>
          </a:bodyPr>
          <a:lstStyle/>
          <a:p>
            <a:r>
              <a:rPr lang="tt-RU" dirty="0" smtClean="0">
                <a:solidFill>
                  <a:schemeClr val="accent1">
                    <a:lumMod val="75000"/>
                  </a:schemeClr>
                </a:solidFill>
                <a:latin typeface="Times New Roman" pitchFamily="18" charset="0"/>
                <a:cs typeface="Times New Roman" pitchFamily="18" charset="0"/>
              </a:rPr>
              <a:t>Гномнарга  бик  күп уенчыклар  бүләк  иткәннәр.Гномнар  аларны  ничек  бүлергә</a:t>
            </a:r>
          </a:p>
          <a:p>
            <a:r>
              <a:rPr lang="tt-RU" dirty="0" smtClean="0">
                <a:solidFill>
                  <a:schemeClr val="accent1">
                    <a:lumMod val="75000"/>
                  </a:schemeClr>
                </a:solidFill>
                <a:latin typeface="Times New Roman" pitchFamily="18" charset="0"/>
                <a:cs typeface="Times New Roman" pitchFamily="18" charset="0"/>
              </a:rPr>
              <a:t>Дип  уйлаганнар  һәм  шундый  фикергә  килгәннәр: зур  уенчыклар  сары  гномга, ә</a:t>
            </a:r>
          </a:p>
          <a:p>
            <a:r>
              <a:rPr lang="tt-RU" dirty="0" smtClean="0">
                <a:solidFill>
                  <a:schemeClr val="accent1">
                    <a:lumMod val="75000"/>
                  </a:schemeClr>
                </a:solidFill>
                <a:latin typeface="Times New Roman" pitchFamily="18" charset="0"/>
                <a:cs typeface="Times New Roman" pitchFamily="18" charset="0"/>
              </a:rPr>
              <a:t>Кечкенә уенчыклар- яшел гномга.Ә син аларга  бүлергә  ярдәм ит: олы  уенчыклар </a:t>
            </a:r>
          </a:p>
          <a:p>
            <a:r>
              <a:rPr lang="tt-RU" dirty="0" smtClean="0">
                <a:solidFill>
                  <a:schemeClr val="accent1">
                    <a:lumMod val="75000"/>
                  </a:schemeClr>
                </a:solidFill>
                <a:latin typeface="Times New Roman" pitchFamily="18" charset="0"/>
                <a:cs typeface="Times New Roman" pitchFamily="18" charset="0"/>
              </a:rPr>
              <a:t>Янындагы түгәрәкләрне  сары, ә  кечкенәләре  янындагысын – яшел төскә буя. </a:t>
            </a:r>
          </a:p>
          <a:p>
            <a:endParaRPr lang="ru-RU" dirty="0">
              <a:solidFill>
                <a:schemeClr val="accent1">
                  <a:lumMod val="75000"/>
                </a:schemeClr>
              </a:solidFill>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2" name="Рисунок 1" descr="mPyUcW7l3aY.jpg"/>
          <p:cNvPicPr>
            <a:picLocks noChangeAspect="1"/>
          </p:cNvPicPr>
          <p:nvPr/>
        </p:nvPicPr>
        <p:blipFill>
          <a:blip r:embed="rId2" cstate="print"/>
          <a:srcRect t="8001" r="3958" b="26900"/>
          <a:stretch>
            <a:fillRect/>
          </a:stretch>
        </p:blipFill>
        <p:spPr>
          <a:xfrm>
            <a:off x="755576" y="1412776"/>
            <a:ext cx="7128792" cy="2952328"/>
          </a:xfrm>
          <a:prstGeom prst="rect">
            <a:avLst/>
          </a:prstGeom>
          <a:ln>
            <a:noFill/>
          </a:ln>
          <a:effectLst>
            <a:softEdge rad="112500"/>
          </a:effectLst>
        </p:spPr>
      </p:pic>
      <p:sp>
        <p:nvSpPr>
          <p:cNvPr id="3" name="TextBox 2"/>
          <p:cNvSpPr txBox="1"/>
          <p:nvPr/>
        </p:nvSpPr>
        <p:spPr>
          <a:xfrm>
            <a:off x="755576" y="4509120"/>
            <a:ext cx="7867859" cy="1477328"/>
          </a:xfrm>
          <a:prstGeom prst="rect">
            <a:avLst/>
          </a:prstGeom>
          <a:noFill/>
        </p:spPr>
        <p:txBody>
          <a:bodyPr wrap="square" rtlCol="0">
            <a:spAutoFit/>
          </a:bodyPr>
          <a:lstStyle/>
          <a:p>
            <a:r>
              <a:rPr lang="tt-RU" dirty="0" smtClean="0">
                <a:solidFill>
                  <a:schemeClr val="accent1">
                    <a:lumMod val="75000"/>
                  </a:schemeClr>
                </a:solidFill>
                <a:latin typeface="Times New Roman" pitchFamily="18" charset="0"/>
                <a:cs typeface="Times New Roman" pitchFamily="18" charset="0"/>
              </a:rPr>
              <a:t>Өйләргә кара кайсысы  биегрәк?Кайсысы  тәбәнәгрәк?Биек  өйнең  түбәсен</a:t>
            </a:r>
          </a:p>
          <a:p>
            <a:r>
              <a:rPr lang="tt-RU" dirty="0" smtClean="0">
                <a:solidFill>
                  <a:schemeClr val="accent1">
                    <a:lumMod val="75000"/>
                  </a:schemeClr>
                </a:solidFill>
                <a:latin typeface="Times New Roman" pitchFamily="18" charset="0"/>
                <a:cs typeface="Times New Roman" pitchFamily="18" charset="0"/>
              </a:rPr>
              <a:t>Кызыл төскә,тәбәнәк өйнең түбәсен зәңгәр төскә  буя.Чагыштырып кара өй </a:t>
            </a:r>
          </a:p>
          <a:p>
            <a:r>
              <a:rPr lang="tt-RU" dirty="0" smtClean="0">
                <a:solidFill>
                  <a:schemeClr val="accent1">
                    <a:lumMod val="75000"/>
                  </a:schemeClr>
                </a:solidFill>
                <a:latin typeface="Times New Roman" pitchFamily="18" charset="0"/>
                <a:cs typeface="Times New Roman" pitchFamily="18" charset="0"/>
              </a:rPr>
              <a:t>Түбәсенең  төсе белән ишекнең  төсе туры  килсә сез  дөрес  буяган  буласыз .</a:t>
            </a:r>
          </a:p>
          <a:p>
            <a:r>
              <a:rPr lang="tt-RU" dirty="0" smtClean="0">
                <a:solidFill>
                  <a:schemeClr val="accent1">
                    <a:lumMod val="75000"/>
                  </a:schemeClr>
                </a:solidFill>
                <a:latin typeface="Times New Roman" pitchFamily="18" charset="0"/>
                <a:cs typeface="Times New Roman" pitchFamily="18" charset="0"/>
              </a:rPr>
              <a:t>Рәсемдә ничә биек чыршы бар?Ә ничә  тәбәнәк?Биек  чыршыны  тәбәнәк  </a:t>
            </a:r>
          </a:p>
          <a:p>
            <a:r>
              <a:rPr lang="tt-RU" dirty="0" smtClean="0">
                <a:solidFill>
                  <a:schemeClr val="accent1">
                    <a:lumMod val="75000"/>
                  </a:schemeClr>
                </a:solidFill>
                <a:latin typeface="Times New Roman" pitchFamily="18" charset="0"/>
                <a:cs typeface="Times New Roman" pitchFamily="18" charset="0"/>
              </a:rPr>
              <a:t>Чыршылар белән туры килерлек  итеп  яса.</a:t>
            </a:r>
            <a:endParaRPr lang="ru-RU" dirty="0">
              <a:solidFill>
                <a:schemeClr val="accent1">
                  <a:lumMod val="75000"/>
                </a:schemeClr>
              </a:solidFill>
              <a:latin typeface="Times New Roman" pitchFamily="18" charset="0"/>
              <a:cs typeface="Times New Roman" pitchFamily="18" charset="0"/>
            </a:endParaRPr>
          </a:p>
        </p:txBody>
      </p:sp>
      <p:sp>
        <p:nvSpPr>
          <p:cNvPr id="4" name="TextBox 3"/>
          <p:cNvSpPr txBox="1"/>
          <p:nvPr/>
        </p:nvSpPr>
        <p:spPr>
          <a:xfrm>
            <a:off x="1763688" y="692696"/>
            <a:ext cx="6347450" cy="461665"/>
          </a:xfrm>
          <a:prstGeom prst="rect">
            <a:avLst/>
          </a:prstGeom>
          <a:noFill/>
        </p:spPr>
        <p:txBody>
          <a:bodyPr wrap="square" rtlCol="0">
            <a:spAutoFit/>
          </a:bodyPr>
          <a:lstStyle/>
          <a:p>
            <a:r>
              <a:rPr lang="tt-RU" sz="2400" b="1" dirty="0" smtClean="0">
                <a:solidFill>
                  <a:schemeClr val="accent1">
                    <a:lumMod val="75000"/>
                  </a:schemeClr>
                </a:solidFill>
                <a:latin typeface="Times New Roman" pitchFamily="18" charset="0"/>
                <a:cs typeface="Times New Roman" pitchFamily="18" charset="0"/>
              </a:rPr>
              <a:t>Предметны  размеры буенча чагыштыру</a:t>
            </a:r>
            <a:endParaRPr lang="ru-RU" sz="2400" b="1" dirty="0">
              <a:solidFill>
                <a:schemeClr val="accent1">
                  <a:lumMod val="75000"/>
                </a:schemeClr>
              </a:solidFill>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2" name="Рисунок 1" descr="QMDj0vngeOM.jpg"/>
          <p:cNvPicPr>
            <a:picLocks noChangeAspect="1"/>
          </p:cNvPicPr>
          <p:nvPr/>
        </p:nvPicPr>
        <p:blipFill>
          <a:blip r:embed="rId2" cstate="print"/>
          <a:srcRect l="11384" t="10101" r="2473" b="26900"/>
          <a:stretch>
            <a:fillRect/>
          </a:stretch>
        </p:blipFill>
        <p:spPr>
          <a:xfrm>
            <a:off x="971600" y="1340768"/>
            <a:ext cx="6552728" cy="3456384"/>
          </a:xfrm>
          <a:prstGeom prst="rect">
            <a:avLst/>
          </a:prstGeom>
          <a:ln>
            <a:noFill/>
          </a:ln>
          <a:effectLst>
            <a:softEdge rad="112500"/>
          </a:effectLst>
        </p:spPr>
      </p:pic>
      <p:sp>
        <p:nvSpPr>
          <p:cNvPr id="3" name="TextBox 2"/>
          <p:cNvSpPr txBox="1"/>
          <p:nvPr/>
        </p:nvSpPr>
        <p:spPr>
          <a:xfrm>
            <a:off x="1115616" y="548680"/>
            <a:ext cx="5328592" cy="461665"/>
          </a:xfrm>
          <a:prstGeom prst="rect">
            <a:avLst/>
          </a:prstGeom>
          <a:noFill/>
        </p:spPr>
        <p:txBody>
          <a:bodyPr wrap="square" rtlCol="0">
            <a:spAutoFit/>
          </a:bodyPr>
          <a:lstStyle/>
          <a:p>
            <a:pPr algn="ctr"/>
            <a:r>
              <a:rPr lang="tt-RU" sz="2400" b="1" dirty="0" smtClean="0">
                <a:solidFill>
                  <a:schemeClr val="accent1">
                    <a:lumMod val="75000"/>
                  </a:schemeClr>
                </a:solidFill>
                <a:latin typeface="Times New Roman" pitchFamily="18" charset="0"/>
                <a:cs typeface="Times New Roman" pitchFamily="18" charset="0"/>
              </a:rPr>
              <a:t>Тәүлек вакытларын әйтә белү.</a:t>
            </a:r>
            <a:endParaRPr lang="ru-RU" sz="2400" b="1" dirty="0">
              <a:solidFill>
                <a:schemeClr val="accent1">
                  <a:lumMod val="75000"/>
                </a:schemeClr>
              </a:solidFill>
              <a:latin typeface="Times New Roman" pitchFamily="18" charset="0"/>
              <a:cs typeface="Times New Roman" pitchFamily="18" charset="0"/>
            </a:endParaRPr>
          </a:p>
        </p:txBody>
      </p:sp>
      <p:sp>
        <p:nvSpPr>
          <p:cNvPr id="4" name="TextBox 3"/>
          <p:cNvSpPr txBox="1"/>
          <p:nvPr/>
        </p:nvSpPr>
        <p:spPr>
          <a:xfrm>
            <a:off x="539552" y="5085184"/>
            <a:ext cx="8241621" cy="1754326"/>
          </a:xfrm>
          <a:prstGeom prst="rect">
            <a:avLst/>
          </a:prstGeom>
          <a:noFill/>
        </p:spPr>
        <p:txBody>
          <a:bodyPr wrap="square" rtlCol="0">
            <a:spAutoFit/>
          </a:bodyPr>
          <a:lstStyle/>
          <a:p>
            <a:r>
              <a:rPr lang="tt-RU" dirty="0" smtClean="0">
                <a:solidFill>
                  <a:schemeClr val="accent1">
                    <a:lumMod val="75000"/>
                  </a:schemeClr>
                </a:solidFill>
                <a:latin typeface="Times New Roman" pitchFamily="18" charset="0"/>
                <a:cs typeface="Times New Roman" pitchFamily="18" charset="0"/>
              </a:rPr>
              <a:t>Рәсемгә иг</a:t>
            </a:r>
            <a:r>
              <a:rPr lang="ru-RU" dirty="0" err="1" smtClean="0">
                <a:solidFill>
                  <a:schemeClr val="accent1">
                    <a:lumMod val="75000"/>
                  </a:schemeClr>
                </a:solidFill>
                <a:latin typeface="Times New Roman" pitchFamily="18" charset="0"/>
                <a:cs typeface="Times New Roman" pitchFamily="18" charset="0"/>
              </a:rPr>
              <a:t>ъ</a:t>
            </a:r>
            <a:r>
              <a:rPr lang="tt-RU" dirty="0" smtClean="0">
                <a:solidFill>
                  <a:schemeClr val="accent1">
                    <a:lumMod val="75000"/>
                  </a:schemeClr>
                </a:solidFill>
                <a:latin typeface="Times New Roman" pitchFamily="18" charset="0"/>
                <a:cs typeface="Times New Roman" pitchFamily="18" charset="0"/>
              </a:rPr>
              <a:t>тибар белән кара.Азат  комда  уйнарга  ярата.Ничек  уйлыйсыз бу</a:t>
            </a:r>
          </a:p>
          <a:p>
            <a:r>
              <a:rPr lang="tt-RU" dirty="0" smtClean="0">
                <a:solidFill>
                  <a:schemeClr val="accent1">
                    <a:lumMod val="75000"/>
                  </a:schemeClr>
                </a:solidFill>
                <a:latin typeface="Times New Roman" pitchFamily="18" charset="0"/>
                <a:cs typeface="Times New Roman" pitchFamily="18" charset="0"/>
              </a:rPr>
              <a:t>Кайчан була көндез яки төнлә?Көндез гадәттә  нишлиләр?(уйныйлар,ашыйлар,</a:t>
            </a:r>
          </a:p>
          <a:p>
            <a:r>
              <a:rPr lang="tt-RU" dirty="0" smtClean="0">
                <a:solidFill>
                  <a:schemeClr val="accent1">
                    <a:lumMod val="75000"/>
                  </a:schemeClr>
                </a:solidFill>
                <a:latin typeface="Times New Roman" pitchFamily="18" charset="0"/>
                <a:cs typeface="Times New Roman" pitchFamily="18" charset="0"/>
              </a:rPr>
              <a:t>Рәсем ясыйлар)Икенче рәсемдә кайсы вакыт көндез яки төнлә?Төнлә нишлиләр (йоклыйлар) Әйтегез әле кояш кайчан балкый? Ай кайчан чыга?  Сары төс  белән айны һәм кояшны буягыз </a:t>
            </a:r>
          </a:p>
          <a:p>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2" name="Рисунок 1" descr="UGIV1EhywHk.jpg"/>
          <p:cNvPicPr>
            <a:picLocks noChangeAspect="1"/>
          </p:cNvPicPr>
          <p:nvPr/>
        </p:nvPicPr>
        <p:blipFill>
          <a:blip r:embed="rId2" cstate="print"/>
          <a:srcRect l="8911" t="8001" r="2473" b="28349"/>
          <a:stretch>
            <a:fillRect/>
          </a:stretch>
        </p:blipFill>
        <p:spPr>
          <a:xfrm>
            <a:off x="611560" y="1124744"/>
            <a:ext cx="6984776" cy="3168352"/>
          </a:xfrm>
          <a:prstGeom prst="rect">
            <a:avLst/>
          </a:prstGeom>
          <a:ln>
            <a:noFill/>
          </a:ln>
          <a:effectLst>
            <a:softEdge rad="112500"/>
          </a:effectLst>
        </p:spPr>
      </p:pic>
      <p:sp>
        <p:nvSpPr>
          <p:cNvPr id="3" name="TextBox 2"/>
          <p:cNvSpPr txBox="1"/>
          <p:nvPr/>
        </p:nvSpPr>
        <p:spPr>
          <a:xfrm>
            <a:off x="899592" y="476672"/>
            <a:ext cx="5688632" cy="461665"/>
          </a:xfrm>
          <a:prstGeom prst="rect">
            <a:avLst/>
          </a:prstGeom>
          <a:noFill/>
        </p:spPr>
        <p:txBody>
          <a:bodyPr wrap="square" rtlCol="0">
            <a:spAutoFit/>
          </a:bodyPr>
          <a:lstStyle/>
          <a:p>
            <a:pPr algn="ctr"/>
            <a:r>
              <a:rPr lang="tt-RU" sz="2400" b="1" dirty="0" smtClean="0">
                <a:solidFill>
                  <a:schemeClr val="accent1">
                    <a:lumMod val="75000"/>
                  </a:schemeClr>
                </a:solidFill>
                <a:latin typeface="Times New Roman" pitchFamily="18" charset="0"/>
                <a:cs typeface="Times New Roman" pitchFamily="18" charset="0"/>
              </a:rPr>
              <a:t>Күплекне чагыштыру</a:t>
            </a:r>
            <a:endParaRPr lang="ru-RU" sz="2400" b="1" dirty="0">
              <a:solidFill>
                <a:schemeClr val="accent1">
                  <a:lumMod val="75000"/>
                </a:schemeClr>
              </a:solidFill>
              <a:latin typeface="Times New Roman" pitchFamily="18" charset="0"/>
              <a:cs typeface="Times New Roman" pitchFamily="18" charset="0"/>
            </a:endParaRPr>
          </a:p>
        </p:txBody>
      </p:sp>
      <p:sp>
        <p:nvSpPr>
          <p:cNvPr id="4" name="TextBox 3"/>
          <p:cNvSpPr txBox="1"/>
          <p:nvPr/>
        </p:nvSpPr>
        <p:spPr>
          <a:xfrm>
            <a:off x="539553" y="4653136"/>
            <a:ext cx="8208912" cy="1200329"/>
          </a:xfrm>
          <a:prstGeom prst="rect">
            <a:avLst/>
          </a:prstGeom>
          <a:noFill/>
        </p:spPr>
        <p:txBody>
          <a:bodyPr wrap="square" rtlCol="0">
            <a:spAutoFit/>
          </a:bodyPr>
          <a:lstStyle/>
          <a:p>
            <a:r>
              <a:rPr lang="tt-RU" dirty="0" smtClean="0">
                <a:solidFill>
                  <a:schemeClr val="accent1">
                    <a:lumMod val="75000"/>
                  </a:schemeClr>
                </a:solidFill>
                <a:latin typeface="Times New Roman" pitchFamily="18" charset="0"/>
                <a:cs typeface="Times New Roman" pitchFamily="18" charset="0"/>
              </a:rPr>
              <a:t>Яз көне яланда  матур чәчәкләр  күп .Чәчәкләр  өстендә күбәләкләр оча.</a:t>
            </a:r>
          </a:p>
          <a:p>
            <a:r>
              <a:rPr lang="tt-RU" dirty="0" smtClean="0">
                <a:solidFill>
                  <a:schemeClr val="accent1">
                    <a:lumMod val="75000"/>
                  </a:schemeClr>
                </a:solidFill>
                <a:latin typeface="Times New Roman" pitchFamily="18" charset="0"/>
                <a:cs typeface="Times New Roman" pitchFamily="18" charset="0"/>
              </a:rPr>
              <a:t>Һәрбер күбәләккә чәчәк сайлап алыгыз һәм тоташтырып куегыз.Рәсемдә нәрсә </a:t>
            </a:r>
          </a:p>
          <a:p>
            <a:r>
              <a:rPr lang="tt-RU" dirty="0" smtClean="0">
                <a:solidFill>
                  <a:schemeClr val="accent1">
                    <a:lumMod val="75000"/>
                  </a:schemeClr>
                </a:solidFill>
                <a:latin typeface="Times New Roman" pitchFamily="18" charset="0"/>
                <a:cs typeface="Times New Roman" pitchFamily="18" charset="0"/>
              </a:rPr>
              <a:t>Күбрәк күбәләкләрме яки чәчәкләрме?Күпмегә?Күбәләкләр һәм чәчәкләр </a:t>
            </a:r>
          </a:p>
          <a:p>
            <a:r>
              <a:rPr lang="tt-RU" dirty="0" smtClean="0">
                <a:solidFill>
                  <a:schemeClr val="accent1">
                    <a:lumMod val="75000"/>
                  </a:schemeClr>
                </a:solidFill>
                <a:latin typeface="Times New Roman" pitchFamily="18" charset="0"/>
                <a:cs typeface="Times New Roman" pitchFamily="18" charset="0"/>
              </a:rPr>
              <a:t>Бертигез булсын өчен ничә чәчәк ясарга кирәк? (чәчәк рәсеме ясыйлар)</a:t>
            </a:r>
            <a:endParaRPr lang="ru-RU" dirty="0">
              <a:solidFill>
                <a:schemeClr val="accent1">
                  <a:lumMod val="75000"/>
                </a:schemeClr>
              </a:solidFill>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475656" y="404664"/>
            <a:ext cx="6624736" cy="461665"/>
          </a:xfrm>
          <a:prstGeom prst="rect">
            <a:avLst/>
          </a:prstGeom>
          <a:noFill/>
        </p:spPr>
        <p:txBody>
          <a:bodyPr wrap="square" rtlCol="0">
            <a:spAutoFit/>
          </a:bodyPr>
          <a:lstStyle/>
          <a:p>
            <a:r>
              <a:rPr lang="tt-RU" sz="2400" b="1" dirty="0" smtClean="0">
                <a:solidFill>
                  <a:schemeClr val="accent1">
                    <a:lumMod val="75000"/>
                  </a:schemeClr>
                </a:solidFill>
                <a:latin typeface="Times New Roman" pitchFamily="18" charset="0"/>
                <a:cs typeface="Times New Roman" pitchFamily="18" charset="0"/>
              </a:rPr>
              <a:t>Предметларны киңлеге буенча чагыштыру</a:t>
            </a:r>
            <a:r>
              <a:rPr lang="tt-RU" sz="2400" dirty="0" smtClean="0">
                <a:solidFill>
                  <a:schemeClr val="accent1">
                    <a:lumMod val="75000"/>
                  </a:schemeClr>
                </a:solidFill>
                <a:latin typeface="Times New Roman" pitchFamily="18" charset="0"/>
                <a:cs typeface="Times New Roman" pitchFamily="18" charset="0"/>
              </a:rPr>
              <a:t>                             </a:t>
            </a:r>
            <a:endParaRPr lang="ru-RU" sz="2400" dirty="0">
              <a:solidFill>
                <a:schemeClr val="accent1">
                  <a:lumMod val="75000"/>
                </a:schemeClr>
              </a:solidFill>
              <a:latin typeface="Times New Roman" pitchFamily="18" charset="0"/>
              <a:cs typeface="Times New Roman" pitchFamily="18" charset="0"/>
            </a:endParaRPr>
          </a:p>
        </p:txBody>
      </p:sp>
      <p:pic>
        <p:nvPicPr>
          <p:cNvPr id="4" name="Рисунок 3" descr="5Qjn7xDJ0iI.jpg"/>
          <p:cNvPicPr>
            <a:picLocks noChangeAspect="1"/>
          </p:cNvPicPr>
          <p:nvPr/>
        </p:nvPicPr>
        <p:blipFill>
          <a:blip r:embed="rId2" cstate="print"/>
          <a:srcRect l="8414" t="8496" b="26366"/>
          <a:stretch>
            <a:fillRect/>
          </a:stretch>
        </p:blipFill>
        <p:spPr>
          <a:xfrm>
            <a:off x="1187624" y="1052736"/>
            <a:ext cx="6624736" cy="3312368"/>
          </a:xfrm>
          <a:prstGeom prst="rect">
            <a:avLst/>
          </a:prstGeom>
          <a:ln>
            <a:noFill/>
          </a:ln>
          <a:effectLst>
            <a:softEdge rad="112500"/>
          </a:effectLst>
        </p:spPr>
      </p:pic>
      <p:sp>
        <p:nvSpPr>
          <p:cNvPr id="5" name="TextBox 4"/>
          <p:cNvSpPr txBox="1"/>
          <p:nvPr/>
        </p:nvSpPr>
        <p:spPr>
          <a:xfrm>
            <a:off x="1115616" y="4653136"/>
            <a:ext cx="6984776" cy="1754326"/>
          </a:xfrm>
          <a:prstGeom prst="rect">
            <a:avLst/>
          </a:prstGeom>
          <a:noFill/>
        </p:spPr>
        <p:txBody>
          <a:bodyPr wrap="square" rtlCol="0">
            <a:spAutoFit/>
          </a:bodyPr>
          <a:lstStyle/>
          <a:p>
            <a:pPr algn="just"/>
            <a:r>
              <a:rPr lang="tt-RU" dirty="0" smtClean="0">
                <a:solidFill>
                  <a:schemeClr val="accent1">
                    <a:lumMod val="75000"/>
                  </a:schemeClr>
                </a:solidFill>
                <a:latin typeface="Times New Roman" pitchFamily="18" charset="0"/>
                <a:cs typeface="Times New Roman" pitchFamily="18" charset="0"/>
              </a:rPr>
              <a:t>Гномиклар уен мәйданчыгын бик яраталар.Аларның ишегалдында киң һәм тар тау бар ләкин таулар төрле киңлектә:берсе бер кешелек икенчесе куп кешелек.Нинди таудан гномнар чиратлап шуаларкиңеннәнме яки тарыннанмы?(тарыннан).Кайсы таудан икәүләп шуалар?(киңеннән).Тар тауны зәңгәр төскә,киң тауны кызыл төскә буя.</a:t>
            </a:r>
            <a:endParaRPr lang="ru-RU" dirty="0">
              <a:solidFill>
                <a:schemeClr val="accent1">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835696" y="476672"/>
            <a:ext cx="4536504" cy="461665"/>
          </a:xfrm>
          <a:prstGeom prst="rect">
            <a:avLst/>
          </a:prstGeom>
          <a:noFill/>
        </p:spPr>
        <p:txBody>
          <a:bodyPr wrap="square" rtlCol="0">
            <a:spAutoFit/>
          </a:bodyPr>
          <a:lstStyle/>
          <a:p>
            <a:r>
              <a:rPr lang="tt-RU" sz="2400" b="1" dirty="0" smtClean="0">
                <a:solidFill>
                  <a:schemeClr val="accent1">
                    <a:lumMod val="75000"/>
                  </a:schemeClr>
                </a:solidFill>
                <a:latin typeface="Times New Roman" pitchFamily="18" charset="0"/>
                <a:cs typeface="Times New Roman" pitchFamily="18" charset="0"/>
              </a:rPr>
              <a:t>   Төркемнәрне </a:t>
            </a:r>
            <a:r>
              <a:rPr lang="tt-RU" sz="2400" b="1" dirty="0" smtClean="0">
                <a:solidFill>
                  <a:schemeClr val="accent1">
                    <a:lumMod val="75000"/>
                  </a:schemeClr>
                </a:solidFill>
                <a:latin typeface="Times New Roman" pitchFamily="18" charset="0"/>
                <a:cs typeface="Times New Roman" pitchFamily="18" charset="0"/>
              </a:rPr>
              <a:t>чагыштыру</a:t>
            </a:r>
            <a:endParaRPr lang="ru-RU" sz="2400" b="1" dirty="0">
              <a:solidFill>
                <a:schemeClr val="accent1">
                  <a:lumMod val="75000"/>
                </a:schemeClr>
              </a:solidFill>
              <a:latin typeface="Times New Roman" pitchFamily="18" charset="0"/>
              <a:cs typeface="Times New Roman" pitchFamily="18" charset="0"/>
            </a:endParaRPr>
          </a:p>
        </p:txBody>
      </p:sp>
      <p:pic>
        <p:nvPicPr>
          <p:cNvPr id="3" name="Рисунок 2" descr="8i7cqN5Si78.jpg"/>
          <p:cNvPicPr>
            <a:picLocks noChangeAspect="1"/>
          </p:cNvPicPr>
          <p:nvPr/>
        </p:nvPicPr>
        <p:blipFill>
          <a:blip r:embed="rId2" cstate="print"/>
          <a:srcRect l="9899" t="8001" r="2473" b="27950"/>
          <a:stretch>
            <a:fillRect/>
          </a:stretch>
        </p:blipFill>
        <p:spPr>
          <a:xfrm>
            <a:off x="683568" y="1052736"/>
            <a:ext cx="7344816" cy="3168352"/>
          </a:xfrm>
          <a:prstGeom prst="rect">
            <a:avLst/>
          </a:prstGeom>
          <a:ln>
            <a:noFill/>
          </a:ln>
          <a:effectLst>
            <a:softEdge rad="112500"/>
          </a:effectLst>
        </p:spPr>
      </p:pic>
      <p:sp>
        <p:nvSpPr>
          <p:cNvPr id="4" name="TextBox 3"/>
          <p:cNvSpPr txBox="1"/>
          <p:nvPr/>
        </p:nvSpPr>
        <p:spPr>
          <a:xfrm>
            <a:off x="467544" y="4365104"/>
            <a:ext cx="8064896" cy="2031325"/>
          </a:xfrm>
          <a:prstGeom prst="rect">
            <a:avLst/>
          </a:prstGeom>
          <a:noFill/>
        </p:spPr>
        <p:txBody>
          <a:bodyPr wrap="square" rtlCol="0">
            <a:spAutoFit/>
          </a:bodyPr>
          <a:lstStyle/>
          <a:p>
            <a:pPr algn="just"/>
            <a:r>
              <a:rPr lang="tt-RU" dirty="0" smtClean="0">
                <a:solidFill>
                  <a:schemeClr val="accent1">
                    <a:lumMod val="75000"/>
                  </a:schemeClr>
                </a:solidFill>
                <a:latin typeface="Times New Roman" pitchFamily="18" charset="0"/>
                <a:cs typeface="Times New Roman" pitchFamily="18" charset="0"/>
              </a:rPr>
              <a:t>Кечкенә күбәләкләр канатларын югалтканнар.Үзләренең канатларын табып чәчәкләр эзләргә очалар.Әмма бөтен күбәләкләргә дә канатлар җитәме?Нәрсәләр күберәк күбәләкләр яки канатлар?Күпмегә?Барлык күбәләкләргә җитәрлек итеп канатлар ясап бетер.Ничә канат ясадыгыз?Белгәнебезчә күбәләкләр чәчәк ярата рәсемдә нәрсә күберәк чәчәкләр яки күбәләкләрме?һәр күбәләк берәр чәчәккә кунса ничә чәчәк буш кала?(берседә калмый)</a:t>
            </a:r>
            <a:endParaRPr lang="ru-RU" dirty="0">
              <a:solidFill>
                <a:schemeClr val="accent1">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2" name="Рисунок 1" descr="47TgKewYLJo.jpg"/>
          <p:cNvPicPr>
            <a:picLocks noChangeAspect="1"/>
          </p:cNvPicPr>
          <p:nvPr/>
        </p:nvPicPr>
        <p:blipFill>
          <a:blip r:embed="rId2" cstate="print"/>
          <a:srcRect l="8671" t="14301" r="12947" b="25850"/>
          <a:stretch>
            <a:fillRect/>
          </a:stretch>
        </p:blipFill>
        <p:spPr>
          <a:xfrm>
            <a:off x="611560" y="1340768"/>
            <a:ext cx="7344816" cy="3456384"/>
          </a:xfrm>
          <a:prstGeom prst="rect">
            <a:avLst/>
          </a:prstGeom>
          <a:ln>
            <a:noFill/>
          </a:ln>
          <a:effectLst>
            <a:softEdge rad="112500"/>
          </a:effectLst>
        </p:spPr>
      </p:pic>
      <p:sp>
        <p:nvSpPr>
          <p:cNvPr id="3" name="TextBox 2"/>
          <p:cNvSpPr txBox="1"/>
          <p:nvPr/>
        </p:nvSpPr>
        <p:spPr>
          <a:xfrm>
            <a:off x="1403648" y="548680"/>
            <a:ext cx="5832648" cy="461665"/>
          </a:xfrm>
          <a:prstGeom prst="rect">
            <a:avLst/>
          </a:prstGeom>
          <a:noFill/>
        </p:spPr>
        <p:txBody>
          <a:bodyPr wrap="square" rtlCol="0">
            <a:spAutoFit/>
          </a:bodyPr>
          <a:lstStyle/>
          <a:p>
            <a:r>
              <a:rPr lang="tt-RU" sz="2400" b="1" dirty="0" smtClean="0">
                <a:solidFill>
                  <a:schemeClr val="accent1">
                    <a:lumMod val="75000"/>
                  </a:schemeClr>
                </a:solidFill>
                <a:latin typeface="Times New Roman" pitchFamily="18" charset="0"/>
                <a:cs typeface="Times New Roman" pitchFamily="18" charset="0"/>
              </a:rPr>
              <a:t>  Санны </a:t>
            </a:r>
            <a:r>
              <a:rPr lang="tt-RU" sz="2400" b="1" dirty="0" smtClean="0">
                <a:solidFill>
                  <a:schemeClr val="accent1">
                    <a:lumMod val="75000"/>
                  </a:schemeClr>
                </a:solidFill>
                <a:latin typeface="Times New Roman" pitchFamily="18" charset="0"/>
                <a:cs typeface="Times New Roman" pitchFamily="18" charset="0"/>
              </a:rPr>
              <a:t>тәртип буенча санарга өйрәтү</a:t>
            </a:r>
            <a:endParaRPr lang="ru-RU" sz="2400" b="1" dirty="0">
              <a:solidFill>
                <a:schemeClr val="accent1">
                  <a:lumMod val="75000"/>
                </a:schemeClr>
              </a:solidFill>
              <a:latin typeface="Times New Roman" pitchFamily="18" charset="0"/>
              <a:cs typeface="Times New Roman" pitchFamily="18" charset="0"/>
            </a:endParaRPr>
          </a:p>
        </p:txBody>
      </p:sp>
      <p:sp>
        <p:nvSpPr>
          <p:cNvPr id="4" name="TextBox 3"/>
          <p:cNvSpPr txBox="1"/>
          <p:nvPr/>
        </p:nvSpPr>
        <p:spPr>
          <a:xfrm>
            <a:off x="683568" y="5157192"/>
            <a:ext cx="7344816" cy="646331"/>
          </a:xfrm>
          <a:prstGeom prst="rect">
            <a:avLst/>
          </a:prstGeom>
          <a:noFill/>
        </p:spPr>
        <p:txBody>
          <a:bodyPr wrap="square" rtlCol="0">
            <a:spAutoFit/>
          </a:bodyPr>
          <a:lstStyle/>
          <a:p>
            <a:r>
              <a:rPr lang="tt-RU" dirty="0" smtClean="0">
                <a:solidFill>
                  <a:schemeClr val="accent1">
                    <a:lumMod val="75000"/>
                  </a:schemeClr>
                </a:solidFill>
                <a:latin typeface="Times New Roman" pitchFamily="18" charset="0"/>
                <a:cs typeface="Times New Roman" pitchFamily="18" charset="0"/>
              </a:rPr>
              <a:t>Әкәм-төкәм ничәнче түмгәктә утыра?Ә тәти кош?Бакага өенә кайту өчен ничә түмгәк сикерергә кирәк?</a:t>
            </a:r>
            <a:endParaRPr lang="ru-RU" dirty="0">
              <a:solidFill>
                <a:schemeClr val="accent1">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2" name="Рисунок 1" descr="54efQwBwE9E.jpg"/>
          <p:cNvPicPr>
            <a:picLocks noChangeAspect="1"/>
          </p:cNvPicPr>
          <p:nvPr/>
        </p:nvPicPr>
        <p:blipFill>
          <a:blip r:embed="rId2" cstate="print"/>
          <a:srcRect l="11522" t="30050" b="17451"/>
          <a:stretch>
            <a:fillRect/>
          </a:stretch>
        </p:blipFill>
        <p:spPr>
          <a:xfrm>
            <a:off x="899592" y="980728"/>
            <a:ext cx="7200800" cy="3024336"/>
          </a:xfrm>
          <a:prstGeom prst="rect">
            <a:avLst/>
          </a:prstGeom>
          <a:ln>
            <a:noFill/>
          </a:ln>
          <a:effectLst>
            <a:softEdge rad="112500"/>
          </a:effectLst>
        </p:spPr>
      </p:pic>
      <p:sp>
        <p:nvSpPr>
          <p:cNvPr id="3" name="TextBox 2"/>
          <p:cNvSpPr txBox="1"/>
          <p:nvPr/>
        </p:nvSpPr>
        <p:spPr>
          <a:xfrm>
            <a:off x="899592" y="476672"/>
            <a:ext cx="6912768" cy="461665"/>
          </a:xfrm>
          <a:prstGeom prst="rect">
            <a:avLst/>
          </a:prstGeom>
          <a:noFill/>
        </p:spPr>
        <p:txBody>
          <a:bodyPr wrap="square" rtlCol="0">
            <a:spAutoFit/>
          </a:bodyPr>
          <a:lstStyle/>
          <a:p>
            <a:r>
              <a:rPr lang="tt-RU" sz="2400" b="1" dirty="0" smtClean="0">
                <a:solidFill>
                  <a:schemeClr val="accent1">
                    <a:lumMod val="75000"/>
                  </a:schemeClr>
                </a:solidFill>
                <a:latin typeface="Times New Roman" pitchFamily="18" charset="0"/>
                <a:cs typeface="Times New Roman" pitchFamily="18" charset="0"/>
              </a:rPr>
              <a:t>Чагыштырып озынлыкны киңлекне билгеләү</a:t>
            </a:r>
            <a:endParaRPr lang="ru-RU" sz="2400" b="1" dirty="0">
              <a:solidFill>
                <a:schemeClr val="accent1">
                  <a:lumMod val="75000"/>
                </a:schemeClr>
              </a:solidFill>
              <a:latin typeface="Times New Roman" pitchFamily="18" charset="0"/>
              <a:cs typeface="Times New Roman" pitchFamily="18" charset="0"/>
            </a:endParaRPr>
          </a:p>
        </p:txBody>
      </p:sp>
      <p:sp>
        <p:nvSpPr>
          <p:cNvPr id="4" name="TextBox 3"/>
          <p:cNvSpPr txBox="1"/>
          <p:nvPr/>
        </p:nvSpPr>
        <p:spPr>
          <a:xfrm>
            <a:off x="827584" y="4149080"/>
            <a:ext cx="7543860" cy="2585323"/>
          </a:xfrm>
          <a:prstGeom prst="rect">
            <a:avLst/>
          </a:prstGeom>
          <a:noFill/>
        </p:spPr>
        <p:txBody>
          <a:bodyPr wrap="square" rtlCol="0">
            <a:spAutoFit/>
          </a:bodyPr>
          <a:lstStyle/>
          <a:p>
            <a:pPr algn="just"/>
            <a:r>
              <a:rPr lang="tt-RU" dirty="0" smtClean="0">
                <a:solidFill>
                  <a:schemeClr val="accent1">
                    <a:lumMod val="75000"/>
                  </a:schemeClr>
                </a:solidFill>
                <a:latin typeface="Times New Roman" pitchFamily="18" charset="0"/>
                <a:cs typeface="Times New Roman" pitchFamily="18" charset="0"/>
              </a:rPr>
              <a:t>Сезнең алда ике карачкы</a:t>
            </a:r>
          </a:p>
          <a:p>
            <a:pPr algn="just">
              <a:buFontTx/>
              <a:buChar char="-"/>
            </a:pPr>
            <a:r>
              <a:rPr lang="tt-RU" dirty="0" smtClean="0">
                <a:solidFill>
                  <a:schemeClr val="accent1">
                    <a:lumMod val="75000"/>
                  </a:schemeClr>
                </a:solidFill>
                <a:latin typeface="Times New Roman" pitchFamily="18" charset="0"/>
                <a:cs typeface="Times New Roman" pitchFamily="18" charset="0"/>
              </a:rPr>
              <a:t>Кайсы карачкыда озын,әкайсында кыска шарф.Озын шарфны яшел төскә,</a:t>
            </a:r>
          </a:p>
          <a:p>
            <a:pPr algn="just"/>
            <a:r>
              <a:rPr lang="tt-RU" dirty="0" smtClean="0">
                <a:solidFill>
                  <a:schemeClr val="accent1">
                    <a:lumMod val="75000"/>
                  </a:schemeClr>
                </a:solidFill>
                <a:latin typeface="Times New Roman" pitchFamily="18" charset="0"/>
                <a:cs typeface="Times New Roman" pitchFamily="18" charset="0"/>
              </a:rPr>
              <a:t>ә кысканы зәңгәр төскә буя.</a:t>
            </a:r>
          </a:p>
          <a:p>
            <a:pPr algn="just"/>
            <a:r>
              <a:rPr lang="tt-RU" dirty="0" smtClean="0">
                <a:solidFill>
                  <a:schemeClr val="accent1">
                    <a:lumMod val="75000"/>
                  </a:schemeClr>
                </a:solidFill>
                <a:latin typeface="Times New Roman" pitchFamily="18" charset="0"/>
                <a:cs typeface="Times New Roman" pitchFamily="18" charset="0"/>
              </a:rPr>
              <a:t>-кайсында озын эшләпә,кайсында кыска эшләпә?Озын эшләпәне сары төскә,ә кыска эшләпәны кызылсары төскә буя.</a:t>
            </a:r>
          </a:p>
          <a:p>
            <a:pPr algn="just"/>
            <a:r>
              <a:rPr lang="tt-RU" dirty="0" smtClean="0">
                <a:solidFill>
                  <a:schemeClr val="accent1">
                    <a:lumMod val="75000"/>
                  </a:schemeClr>
                </a:solidFill>
                <a:latin typeface="Times New Roman" pitchFamily="18" charset="0"/>
                <a:cs typeface="Times New Roman" pitchFamily="18" charset="0"/>
              </a:rPr>
              <a:t>Кайсы эшләпәдә киң тасма,ә кайсында тар?Киң тасманы кызыл тарны зәңгәрсу төскә буя.</a:t>
            </a:r>
          </a:p>
          <a:p>
            <a:pPr algn="just"/>
            <a:r>
              <a:rPr lang="tt-RU" dirty="0" smtClean="0">
                <a:solidFill>
                  <a:schemeClr val="accent1">
                    <a:lumMod val="75000"/>
                  </a:schemeClr>
                </a:solidFill>
                <a:latin typeface="Times New Roman" pitchFamily="18" charset="0"/>
                <a:cs typeface="Times New Roman" pitchFamily="18" charset="0"/>
              </a:rPr>
              <a:t>-Кайсы карачкының сәдәфләре зуррак кайсында кечерәк?</a:t>
            </a:r>
          </a:p>
          <a:p>
            <a:pPr algn="just"/>
            <a:r>
              <a:rPr lang="tt-RU" dirty="0" smtClean="0">
                <a:solidFill>
                  <a:schemeClr val="accent1">
                    <a:lumMod val="75000"/>
                  </a:schemeClr>
                </a:solidFill>
                <a:latin typeface="Times New Roman" pitchFamily="18" charset="0"/>
                <a:cs typeface="Times New Roman" pitchFamily="18" charset="0"/>
              </a:rPr>
              <a:t> </a:t>
            </a:r>
            <a:endParaRPr lang="ru-RU" dirty="0">
              <a:solidFill>
                <a:schemeClr val="accent1">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2" name="Рисунок 1" descr="b3RAE2tl7GY.jpg"/>
          <p:cNvPicPr>
            <a:picLocks noChangeAspect="1"/>
          </p:cNvPicPr>
          <p:nvPr/>
        </p:nvPicPr>
        <p:blipFill>
          <a:blip r:embed="rId2" cstate="print"/>
          <a:srcRect l="15797" t="15350" r="7246" b="17451"/>
          <a:stretch>
            <a:fillRect/>
          </a:stretch>
        </p:blipFill>
        <p:spPr>
          <a:xfrm>
            <a:off x="899592" y="1196752"/>
            <a:ext cx="7272808" cy="4392488"/>
          </a:xfrm>
          <a:prstGeom prst="rect">
            <a:avLst/>
          </a:prstGeom>
          <a:ln>
            <a:noFill/>
          </a:ln>
          <a:effectLst>
            <a:softEdge rad="112500"/>
          </a:effectLst>
        </p:spPr>
      </p:pic>
      <p:sp>
        <p:nvSpPr>
          <p:cNvPr id="3" name="TextBox 2"/>
          <p:cNvSpPr txBox="1"/>
          <p:nvPr/>
        </p:nvSpPr>
        <p:spPr>
          <a:xfrm>
            <a:off x="1835696" y="548680"/>
            <a:ext cx="4824536" cy="461665"/>
          </a:xfrm>
          <a:prstGeom prst="rect">
            <a:avLst/>
          </a:prstGeom>
          <a:noFill/>
        </p:spPr>
        <p:txBody>
          <a:bodyPr wrap="square" rtlCol="0">
            <a:spAutoFit/>
          </a:bodyPr>
          <a:lstStyle/>
          <a:p>
            <a:pPr algn="ctr"/>
            <a:r>
              <a:rPr lang="tt-RU" sz="2400" b="1" dirty="0" smtClean="0">
                <a:solidFill>
                  <a:schemeClr val="accent1">
                    <a:lumMod val="75000"/>
                  </a:schemeClr>
                </a:solidFill>
                <a:latin typeface="Times New Roman" pitchFamily="18" charset="0"/>
                <a:cs typeface="Times New Roman" pitchFamily="18" charset="0"/>
              </a:rPr>
              <a:t>Геометрик фигуралар</a:t>
            </a:r>
            <a:endParaRPr lang="ru-RU" sz="2400" b="1" dirty="0">
              <a:solidFill>
                <a:schemeClr val="accent1">
                  <a:lumMod val="75000"/>
                </a:schemeClr>
              </a:solidFill>
              <a:latin typeface="Times New Roman" pitchFamily="18" charset="0"/>
              <a:cs typeface="Times New Roman" pitchFamily="18" charset="0"/>
            </a:endParaRPr>
          </a:p>
        </p:txBody>
      </p:sp>
      <p:sp>
        <p:nvSpPr>
          <p:cNvPr id="4" name="TextBox 3"/>
          <p:cNvSpPr txBox="1"/>
          <p:nvPr/>
        </p:nvSpPr>
        <p:spPr>
          <a:xfrm>
            <a:off x="755576" y="5733256"/>
            <a:ext cx="4387098" cy="369332"/>
          </a:xfrm>
          <a:prstGeom prst="rect">
            <a:avLst/>
          </a:prstGeom>
          <a:noFill/>
        </p:spPr>
        <p:txBody>
          <a:bodyPr wrap="square" rtlCol="0">
            <a:spAutoFit/>
          </a:bodyPr>
          <a:lstStyle/>
          <a:p>
            <a:r>
              <a:rPr lang="tt-RU" dirty="0" smtClean="0">
                <a:solidFill>
                  <a:schemeClr val="accent1">
                    <a:lumMod val="75000"/>
                  </a:schemeClr>
                </a:solidFill>
                <a:latin typeface="Times New Roman" pitchFamily="18" charset="0"/>
                <a:cs typeface="Times New Roman" pitchFamily="18" charset="0"/>
              </a:rPr>
              <a:t>Рәсемнәрдән геометрик фигураларны тап.</a:t>
            </a:r>
            <a:endParaRPr lang="ru-RU" dirty="0">
              <a:solidFill>
                <a:schemeClr val="accent1">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extBox 1"/>
          <p:cNvSpPr txBox="1"/>
          <p:nvPr/>
        </p:nvSpPr>
        <p:spPr>
          <a:xfrm>
            <a:off x="827584" y="404664"/>
            <a:ext cx="5544616" cy="461665"/>
          </a:xfrm>
          <a:prstGeom prst="rect">
            <a:avLst/>
          </a:prstGeom>
          <a:noFill/>
        </p:spPr>
        <p:txBody>
          <a:bodyPr wrap="square" rtlCol="0">
            <a:spAutoFit/>
          </a:bodyPr>
          <a:lstStyle/>
          <a:p>
            <a:pPr algn="ctr"/>
            <a:r>
              <a:rPr lang="tt-RU" sz="2400" b="1" dirty="0" smtClean="0">
                <a:solidFill>
                  <a:schemeClr val="accent1">
                    <a:lumMod val="75000"/>
                  </a:schemeClr>
                </a:solidFill>
                <a:latin typeface="Times New Roman" pitchFamily="18" charset="0"/>
                <a:cs typeface="Times New Roman" pitchFamily="18" charset="0"/>
              </a:rPr>
              <a:t>                Озынлык </a:t>
            </a:r>
            <a:r>
              <a:rPr lang="tt-RU" sz="2400" b="1" dirty="0" smtClean="0">
                <a:solidFill>
                  <a:schemeClr val="accent1">
                    <a:lumMod val="75000"/>
                  </a:schemeClr>
                </a:solidFill>
                <a:latin typeface="Times New Roman" pitchFamily="18" charset="0"/>
                <a:cs typeface="Times New Roman" pitchFamily="18" charset="0"/>
              </a:rPr>
              <a:t>буенча чагыштыр</a:t>
            </a:r>
            <a:endParaRPr lang="ru-RU" sz="2400" b="1" dirty="0">
              <a:solidFill>
                <a:schemeClr val="accent1">
                  <a:lumMod val="75000"/>
                </a:schemeClr>
              </a:solidFill>
              <a:latin typeface="Times New Roman" pitchFamily="18" charset="0"/>
              <a:cs typeface="Times New Roman" pitchFamily="18" charset="0"/>
            </a:endParaRPr>
          </a:p>
        </p:txBody>
      </p:sp>
      <p:pic>
        <p:nvPicPr>
          <p:cNvPr id="3" name="Рисунок 2" descr="Cpr3eAgG7_E.jpg"/>
          <p:cNvPicPr>
            <a:picLocks noChangeAspect="1"/>
          </p:cNvPicPr>
          <p:nvPr/>
        </p:nvPicPr>
        <p:blipFill>
          <a:blip r:embed="rId2" cstate="print"/>
          <a:srcRect l="8414" t="8001" r="5443" b="26900"/>
          <a:stretch>
            <a:fillRect/>
          </a:stretch>
        </p:blipFill>
        <p:spPr>
          <a:xfrm>
            <a:off x="1043608" y="908720"/>
            <a:ext cx="7128792" cy="3528392"/>
          </a:xfrm>
          <a:prstGeom prst="rect">
            <a:avLst/>
          </a:prstGeom>
          <a:ln>
            <a:noFill/>
          </a:ln>
          <a:effectLst>
            <a:softEdge rad="112500"/>
          </a:effectLst>
        </p:spPr>
      </p:pic>
      <p:sp>
        <p:nvSpPr>
          <p:cNvPr id="5" name="TextBox 4"/>
          <p:cNvSpPr txBox="1"/>
          <p:nvPr/>
        </p:nvSpPr>
        <p:spPr>
          <a:xfrm>
            <a:off x="1043608" y="1268760"/>
            <a:ext cx="72008" cy="369332"/>
          </a:xfrm>
          <a:prstGeom prst="rect">
            <a:avLst/>
          </a:prstGeom>
          <a:noFill/>
        </p:spPr>
        <p:txBody>
          <a:bodyPr wrap="square" rtlCol="0">
            <a:spAutoFit/>
          </a:bodyPr>
          <a:lstStyle/>
          <a:p>
            <a:r>
              <a:rPr lang="tt-RU" dirty="0" smtClean="0"/>
              <a:t>А</a:t>
            </a:r>
            <a:endParaRPr lang="ru-RU" dirty="0"/>
          </a:p>
        </p:txBody>
      </p:sp>
      <p:sp>
        <p:nvSpPr>
          <p:cNvPr id="6" name="TextBox 5"/>
          <p:cNvSpPr txBox="1"/>
          <p:nvPr/>
        </p:nvSpPr>
        <p:spPr>
          <a:xfrm>
            <a:off x="1043608" y="3140968"/>
            <a:ext cx="216024" cy="369332"/>
          </a:xfrm>
          <a:prstGeom prst="rect">
            <a:avLst/>
          </a:prstGeom>
          <a:noFill/>
        </p:spPr>
        <p:txBody>
          <a:bodyPr wrap="square" rtlCol="0">
            <a:spAutoFit/>
          </a:bodyPr>
          <a:lstStyle/>
          <a:p>
            <a:r>
              <a:rPr lang="tt-RU" dirty="0" smtClean="0"/>
              <a:t>Б</a:t>
            </a:r>
            <a:endParaRPr lang="ru-RU" dirty="0"/>
          </a:p>
        </p:txBody>
      </p:sp>
      <p:sp>
        <p:nvSpPr>
          <p:cNvPr id="8" name="TextBox 7"/>
          <p:cNvSpPr txBox="1"/>
          <p:nvPr/>
        </p:nvSpPr>
        <p:spPr>
          <a:xfrm>
            <a:off x="971600" y="4581128"/>
            <a:ext cx="7754430" cy="1754326"/>
          </a:xfrm>
          <a:prstGeom prst="rect">
            <a:avLst/>
          </a:prstGeom>
          <a:noFill/>
        </p:spPr>
        <p:txBody>
          <a:bodyPr wrap="square" rtlCol="0">
            <a:spAutoFit/>
          </a:bodyPr>
          <a:lstStyle/>
          <a:p>
            <a:pPr algn="just"/>
            <a:r>
              <a:rPr lang="tt-RU" dirty="0" smtClean="0">
                <a:solidFill>
                  <a:schemeClr val="accent1">
                    <a:lumMod val="75000"/>
                  </a:schemeClr>
                </a:solidFill>
                <a:latin typeface="Times New Roman" pitchFamily="18" charset="0"/>
                <a:cs typeface="Times New Roman" pitchFamily="18" charset="0"/>
              </a:rPr>
              <a:t>А)Иң киң тасманы тап һәм аны кызыл төскә буя.Иң тар тасманы тап һәм </a:t>
            </a:r>
          </a:p>
          <a:p>
            <a:pPr algn="just"/>
            <a:r>
              <a:rPr lang="tt-RU" dirty="0" smtClean="0">
                <a:solidFill>
                  <a:schemeClr val="accent1">
                    <a:lumMod val="75000"/>
                  </a:schemeClr>
                </a:solidFill>
                <a:latin typeface="Times New Roman" pitchFamily="18" charset="0"/>
                <a:cs typeface="Times New Roman" pitchFamily="18" charset="0"/>
              </a:rPr>
              <a:t>зәңгәр төскә буя.Тирә-юньгә иг</a:t>
            </a:r>
            <a:r>
              <a:rPr lang="ru-RU" dirty="0" err="1" smtClean="0">
                <a:solidFill>
                  <a:schemeClr val="accent1">
                    <a:lumMod val="75000"/>
                  </a:schemeClr>
                </a:solidFill>
                <a:latin typeface="Times New Roman" pitchFamily="18" charset="0"/>
                <a:cs typeface="Times New Roman" pitchFamily="18" charset="0"/>
              </a:rPr>
              <a:t>ъ</a:t>
            </a:r>
            <a:r>
              <a:rPr lang="tt-RU" dirty="0" smtClean="0">
                <a:solidFill>
                  <a:schemeClr val="accent1">
                    <a:lumMod val="75000"/>
                  </a:schemeClr>
                </a:solidFill>
                <a:latin typeface="Times New Roman" pitchFamily="18" charset="0"/>
                <a:cs typeface="Times New Roman" pitchFamily="18" charset="0"/>
              </a:rPr>
              <a:t>тибар белән кара тагын  нәрсәләр киң була? </a:t>
            </a:r>
          </a:p>
          <a:p>
            <a:pPr algn="just"/>
            <a:r>
              <a:rPr lang="tt-RU" dirty="0" smtClean="0">
                <a:solidFill>
                  <a:schemeClr val="accent1">
                    <a:lumMod val="75000"/>
                  </a:schemeClr>
                </a:solidFill>
                <a:latin typeface="Times New Roman" pitchFamily="18" charset="0"/>
                <a:cs typeface="Times New Roman" pitchFamily="18" charset="0"/>
              </a:rPr>
              <a:t>(елга,юл,ишек...)</a:t>
            </a:r>
          </a:p>
          <a:p>
            <a:pPr algn="just"/>
            <a:r>
              <a:rPr lang="tt-RU" dirty="0" smtClean="0">
                <a:solidFill>
                  <a:schemeClr val="accent1">
                    <a:lumMod val="75000"/>
                  </a:schemeClr>
                </a:solidFill>
                <a:latin typeface="Times New Roman" pitchFamily="18" charset="0"/>
                <a:cs typeface="Times New Roman" pitchFamily="18" charset="0"/>
              </a:rPr>
              <a:t>Б)Иң биек тасманы тап һәм сары төскә буя.Иң тәбәнәк тасманы яшел төскә буя тирә-юньдә тагын нәрсәләр тәбәнәк була? (өй,багана,кеше...)</a:t>
            </a:r>
          </a:p>
          <a:p>
            <a:pPr algn="just"/>
            <a:r>
              <a:rPr lang="tt-RU" dirty="0" smtClean="0">
                <a:solidFill>
                  <a:schemeClr val="accent1">
                    <a:lumMod val="75000"/>
                  </a:schemeClr>
                </a:solidFill>
                <a:latin typeface="Times New Roman" pitchFamily="18" charset="0"/>
                <a:cs typeface="Times New Roman" pitchFamily="18" charset="0"/>
              </a:rPr>
              <a:t>Бер тасманы сайлап шәһәр йорты яса.</a:t>
            </a:r>
            <a:endParaRPr lang="ru-RU" dirty="0">
              <a:solidFill>
                <a:schemeClr val="accent1">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2" name="Рисунок 1" descr="f1qK6Gfl2DU.jpg"/>
          <p:cNvPicPr>
            <a:picLocks noChangeAspect="1"/>
          </p:cNvPicPr>
          <p:nvPr/>
        </p:nvPicPr>
        <p:blipFill>
          <a:blip r:embed="rId2" cstate="print"/>
          <a:srcRect l="6928" t="8001" r="5443" b="23750"/>
          <a:stretch>
            <a:fillRect/>
          </a:stretch>
        </p:blipFill>
        <p:spPr>
          <a:xfrm>
            <a:off x="755576" y="980728"/>
            <a:ext cx="7632848" cy="3672408"/>
          </a:xfrm>
          <a:prstGeom prst="rect">
            <a:avLst/>
          </a:prstGeom>
          <a:ln>
            <a:noFill/>
          </a:ln>
          <a:effectLst>
            <a:softEdge rad="112500"/>
          </a:effectLst>
        </p:spPr>
      </p:pic>
      <p:sp>
        <p:nvSpPr>
          <p:cNvPr id="3" name="TextBox 2"/>
          <p:cNvSpPr txBox="1"/>
          <p:nvPr/>
        </p:nvSpPr>
        <p:spPr>
          <a:xfrm>
            <a:off x="971600" y="476672"/>
            <a:ext cx="6480720" cy="461665"/>
          </a:xfrm>
          <a:prstGeom prst="rect">
            <a:avLst/>
          </a:prstGeom>
          <a:noFill/>
        </p:spPr>
        <p:txBody>
          <a:bodyPr wrap="square" rtlCol="0">
            <a:spAutoFit/>
          </a:bodyPr>
          <a:lstStyle/>
          <a:p>
            <a:pPr algn="ctr"/>
            <a:r>
              <a:rPr lang="tt-RU" sz="2400" b="1" dirty="0" smtClean="0">
                <a:solidFill>
                  <a:schemeClr val="accent1">
                    <a:lumMod val="75000"/>
                  </a:schemeClr>
                </a:solidFill>
                <a:latin typeface="Times New Roman" pitchFamily="18" charset="0"/>
                <a:cs typeface="Times New Roman" pitchFamily="18" charset="0"/>
              </a:rPr>
              <a:t>Бертөрлене  </a:t>
            </a:r>
            <a:r>
              <a:rPr lang="tt-RU" sz="2400" b="1" dirty="0" smtClean="0">
                <a:solidFill>
                  <a:schemeClr val="accent1">
                    <a:lumMod val="75000"/>
                  </a:schemeClr>
                </a:solidFill>
                <a:latin typeface="Times New Roman" pitchFamily="18" charset="0"/>
                <a:cs typeface="Times New Roman" pitchFamily="18" charset="0"/>
              </a:rPr>
              <a:t>тап</a:t>
            </a:r>
            <a:endParaRPr lang="ru-RU" sz="2400" b="1" dirty="0">
              <a:solidFill>
                <a:schemeClr val="accent1">
                  <a:lumMod val="75000"/>
                </a:schemeClr>
              </a:solidFill>
              <a:latin typeface="Times New Roman" pitchFamily="18" charset="0"/>
              <a:cs typeface="Times New Roman" pitchFamily="18" charset="0"/>
            </a:endParaRPr>
          </a:p>
        </p:txBody>
      </p:sp>
      <p:sp>
        <p:nvSpPr>
          <p:cNvPr id="5" name="TextBox 4"/>
          <p:cNvSpPr txBox="1"/>
          <p:nvPr/>
        </p:nvSpPr>
        <p:spPr>
          <a:xfrm>
            <a:off x="683568" y="4725144"/>
            <a:ext cx="8384796" cy="1477328"/>
          </a:xfrm>
          <a:prstGeom prst="rect">
            <a:avLst/>
          </a:prstGeom>
          <a:noFill/>
        </p:spPr>
        <p:txBody>
          <a:bodyPr wrap="square" rtlCol="0">
            <a:spAutoFit/>
          </a:bodyPr>
          <a:lstStyle/>
          <a:p>
            <a:pPr algn="just"/>
            <a:r>
              <a:rPr lang="tt-RU" dirty="0" smtClean="0">
                <a:solidFill>
                  <a:schemeClr val="accent1">
                    <a:lumMod val="75000"/>
                  </a:schemeClr>
                </a:solidFill>
                <a:latin typeface="Times New Roman" pitchFamily="18" charset="0"/>
                <a:cs typeface="Times New Roman" pitchFamily="18" charset="0"/>
              </a:rPr>
              <a:t>Рәсемгә кара ничә шар бар?Шарларны гномнарга бүлергә ярдәм ит.Ике бертөрле </a:t>
            </a:r>
          </a:p>
          <a:p>
            <a:pPr algn="just"/>
            <a:r>
              <a:rPr lang="tt-RU" dirty="0" smtClean="0">
                <a:solidFill>
                  <a:schemeClr val="accent1">
                    <a:lumMod val="75000"/>
                  </a:schemeClr>
                </a:solidFill>
                <a:latin typeface="Times New Roman" pitchFamily="18" charset="0"/>
                <a:cs typeface="Times New Roman" pitchFamily="18" charset="0"/>
              </a:rPr>
              <a:t>Шарны табып яшел гномга бир,ә калганнарын сары гномга.(балаларга бау рәсеме </a:t>
            </a:r>
          </a:p>
          <a:p>
            <a:pPr algn="just"/>
            <a:r>
              <a:rPr lang="tt-RU" dirty="0" smtClean="0">
                <a:solidFill>
                  <a:schemeClr val="accent1">
                    <a:lumMod val="75000"/>
                  </a:schemeClr>
                </a:solidFill>
                <a:latin typeface="Times New Roman" pitchFamily="18" charset="0"/>
                <a:cs typeface="Times New Roman" pitchFamily="18" charset="0"/>
              </a:rPr>
              <a:t>Ясап кулларга тоташтырырга ярдәм итергә)Кайсы гномда бертөрле шарлар?</a:t>
            </a:r>
          </a:p>
          <a:p>
            <a:pPr algn="just"/>
            <a:r>
              <a:rPr lang="tt-RU" dirty="0" smtClean="0">
                <a:solidFill>
                  <a:schemeClr val="accent1">
                    <a:lumMod val="75000"/>
                  </a:schemeClr>
                </a:solidFill>
                <a:latin typeface="Times New Roman" pitchFamily="18" charset="0"/>
                <a:cs typeface="Times New Roman" pitchFamily="18" charset="0"/>
              </a:rPr>
              <a:t>Кайсында төрле?</a:t>
            </a:r>
          </a:p>
          <a:p>
            <a:pPr algn="just"/>
            <a:r>
              <a:rPr lang="tt-RU" dirty="0" smtClean="0">
                <a:solidFill>
                  <a:schemeClr val="accent1">
                    <a:lumMod val="75000"/>
                  </a:schemeClr>
                </a:solidFill>
                <a:latin typeface="Times New Roman" pitchFamily="18" charset="0"/>
                <a:cs typeface="Times New Roman" pitchFamily="18" charset="0"/>
              </a:rPr>
              <a:t>(Өстәмә.Яшел гномдагы шарлар нинди  төстә?Сарысында?Кайсында түгәрәк шар?)</a:t>
            </a:r>
            <a:endParaRPr lang="ru-RU" dirty="0">
              <a:solidFill>
                <a:schemeClr val="accent1">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2" name="Рисунок 1" descr="fI5_rF9pOe4.jpg"/>
          <p:cNvPicPr>
            <a:picLocks noChangeAspect="1"/>
          </p:cNvPicPr>
          <p:nvPr/>
        </p:nvPicPr>
        <p:blipFill>
          <a:blip r:embed="rId2" cstate="print"/>
          <a:srcRect l="3773" t="8001" r="3958" b="22701"/>
          <a:stretch>
            <a:fillRect/>
          </a:stretch>
        </p:blipFill>
        <p:spPr>
          <a:xfrm>
            <a:off x="1187624" y="980728"/>
            <a:ext cx="6696744" cy="3744416"/>
          </a:xfrm>
          <a:prstGeom prst="rect">
            <a:avLst/>
          </a:prstGeom>
          <a:ln>
            <a:noFill/>
          </a:ln>
          <a:effectLst>
            <a:softEdge rad="112500"/>
          </a:effectLst>
        </p:spPr>
      </p:pic>
      <p:sp>
        <p:nvSpPr>
          <p:cNvPr id="3" name="TextBox 2"/>
          <p:cNvSpPr txBox="1"/>
          <p:nvPr/>
        </p:nvSpPr>
        <p:spPr>
          <a:xfrm>
            <a:off x="1907704" y="404664"/>
            <a:ext cx="4536503" cy="461665"/>
          </a:xfrm>
          <a:prstGeom prst="rect">
            <a:avLst/>
          </a:prstGeom>
          <a:noFill/>
        </p:spPr>
        <p:txBody>
          <a:bodyPr wrap="square" rtlCol="0">
            <a:spAutoFit/>
          </a:bodyPr>
          <a:lstStyle/>
          <a:p>
            <a:r>
              <a:rPr lang="ru-RU" sz="2400" b="1" dirty="0" smtClean="0">
                <a:solidFill>
                  <a:schemeClr val="accent1">
                    <a:lumMod val="75000"/>
                  </a:schemeClr>
                </a:solidFill>
                <a:latin typeface="Times New Roman" pitchFamily="18" charset="0"/>
                <a:cs typeface="Times New Roman" pitchFamily="18" charset="0"/>
              </a:rPr>
              <a:t>    А</a:t>
            </a:r>
            <a:r>
              <a:rPr lang="tt-RU" sz="2400" b="1" dirty="0" smtClean="0">
                <a:solidFill>
                  <a:schemeClr val="accent1">
                    <a:lumMod val="75000"/>
                  </a:schemeClr>
                </a:solidFill>
                <a:latin typeface="Times New Roman" pitchFamily="18" charset="0"/>
                <a:cs typeface="Times New Roman" pitchFamily="18" charset="0"/>
              </a:rPr>
              <a:t>ермалыкларны чагыштыр</a:t>
            </a:r>
            <a:endParaRPr lang="ru-RU" sz="2400" b="1" dirty="0">
              <a:solidFill>
                <a:schemeClr val="accent1">
                  <a:lumMod val="75000"/>
                </a:schemeClr>
              </a:solidFill>
              <a:latin typeface="Times New Roman" pitchFamily="18" charset="0"/>
              <a:cs typeface="Times New Roman" pitchFamily="18" charset="0"/>
            </a:endParaRPr>
          </a:p>
        </p:txBody>
      </p:sp>
      <p:sp>
        <p:nvSpPr>
          <p:cNvPr id="4" name="TextBox 3"/>
          <p:cNvSpPr txBox="1"/>
          <p:nvPr/>
        </p:nvSpPr>
        <p:spPr>
          <a:xfrm>
            <a:off x="683568" y="4941168"/>
            <a:ext cx="8527917" cy="1200329"/>
          </a:xfrm>
          <a:prstGeom prst="rect">
            <a:avLst/>
          </a:prstGeom>
          <a:noFill/>
        </p:spPr>
        <p:txBody>
          <a:bodyPr wrap="square" rtlCol="0">
            <a:spAutoFit/>
          </a:bodyPr>
          <a:lstStyle/>
          <a:p>
            <a:pPr algn="just"/>
            <a:r>
              <a:rPr lang="tt-RU" dirty="0" smtClean="0">
                <a:solidFill>
                  <a:schemeClr val="accent1">
                    <a:lumMod val="75000"/>
                  </a:schemeClr>
                </a:solidFill>
                <a:latin typeface="Times New Roman" pitchFamily="18" charset="0"/>
                <a:cs typeface="Times New Roman" pitchFamily="18" charset="0"/>
              </a:rPr>
              <a:t>Картинага  күз сал.Алар бертөрле яки төрлеме? Нәрсә белән аерылалар?Беренче </a:t>
            </a:r>
          </a:p>
          <a:p>
            <a:pPr algn="just"/>
            <a:r>
              <a:rPr lang="tt-RU" dirty="0" smtClean="0">
                <a:solidFill>
                  <a:schemeClr val="accent1">
                    <a:lumMod val="75000"/>
                  </a:schemeClr>
                </a:solidFill>
                <a:latin typeface="Times New Roman" pitchFamily="18" charset="0"/>
                <a:cs typeface="Times New Roman" pitchFamily="18" charset="0"/>
              </a:rPr>
              <a:t>Рәсемдә ничә зур керпе?Астагы рәсемдә ничә кечкенә керпе? Ничә гөмбә?(өй,</a:t>
            </a:r>
          </a:p>
          <a:p>
            <a:pPr algn="just"/>
            <a:r>
              <a:rPr lang="tt-RU" dirty="0" smtClean="0">
                <a:solidFill>
                  <a:schemeClr val="accent1">
                    <a:lumMod val="75000"/>
                  </a:schemeClr>
                </a:solidFill>
                <a:latin typeface="Times New Roman" pitchFamily="18" charset="0"/>
                <a:cs typeface="Times New Roman" pitchFamily="18" charset="0"/>
              </a:rPr>
              <a:t>Кош,болыт,чәчәк)Өстәге рәсемдә?Астагы рәсемдә?Күпме аерма тапсагыз шул </a:t>
            </a:r>
          </a:p>
          <a:p>
            <a:pPr algn="just"/>
            <a:r>
              <a:rPr lang="tt-RU" dirty="0" smtClean="0">
                <a:solidFill>
                  <a:schemeClr val="accent1">
                    <a:lumMod val="75000"/>
                  </a:schemeClr>
                </a:solidFill>
                <a:latin typeface="Times New Roman" pitchFamily="18" charset="0"/>
                <a:cs typeface="Times New Roman" pitchFamily="18" charset="0"/>
              </a:rPr>
              <a:t>Кадәр түгәрәкне буярга.</a:t>
            </a:r>
            <a:endParaRPr lang="ru-RU" dirty="0">
              <a:solidFill>
                <a:schemeClr val="accent1">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646</TotalTime>
  <Words>709</Words>
  <Application>Microsoft Office PowerPoint</Application>
  <PresentationFormat>Экран (4:3)</PresentationFormat>
  <Paragraphs>80</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Тамчы</dc:creator>
  <cp:lastModifiedBy>Тамчы</cp:lastModifiedBy>
  <cp:revision>73</cp:revision>
  <dcterms:created xsi:type="dcterms:W3CDTF">2014-03-18T06:02:14Z</dcterms:created>
  <dcterms:modified xsi:type="dcterms:W3CDTF">2014-03-19T06:37:36Z</dcterms:modified>
</cp:coreProperties>
</file>