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95" r:id="rId2"/>
    <p:sldId id="257" r:id="rId3"/>
    <p:sldId id="258" r:id="rId4"/>
    <p:sldId id="274" r:id="rId5"/>
    <p:sldId id="270" r:id="rId6"/>
    <p:sldId id="264" r:id="rId7"/>
    <p:sldId id="293" r:id="rId8"/>
    <p:sldId id="284" r:id="rId9"/>
    <p:sldId id="286" r:id="rId10"/>
    <p:sldId id="288" r:id="rId11"/>
    <p:sldId id="287" r:id="rId12"/>
    <p:sldId id="291" r:id="rId13"/>
    <p:sldId id="296" r:id="rId14"/>
    <p:sldId id="297" r:id="rId15"/>
    <p:sldId id="279" r:id="rId16"/>
    <p:sldId id="29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F8CBF-04D5-44FF-AE2F-D83409CE7224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38358-96BD-4A8D-9D41-B01C2E57C8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51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38358-96BD-4A8D-9D41-B01C2E57C88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22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/>
          </a:p>
        </p:txBody>
      </p:sp>
      <p:pic>
        <p:nvPicPr>
          <p:cNvPr id="4098" name="Picture 2" descr="C:\Users\1\Pictures\для презнтаций картинки\219918_html_mb0762f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223486" cy="24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артикуляция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342739" cy="30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дикция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37804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AutoNum type="arabicPeriod"/>
            </a:pPr>
            <a:r>
              <a:rPr lang="ru-RU" sz="2400" dirty="0" smtClean="0"/>
              <a:t>Работа с гласными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sz="2400" dirty="0" smtClean="0"/>
              <a:t>Согласный + гласный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Чистоговорки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Скороговорки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0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sz="2600" dirty="0"/>
              <a:t>И Э А О У Ы</a:t>
            </a:r>
          </a:p>
          <a:p>
            <a:pPr indent="0">
              <a:buNone/>
            </a:pPr>
            <a:r>
              <a:rPr lang="ru-RU" dirty="0" smtClean="0"/>
              <a:t>Б</a:t>
            </a:r>
            <a:r>
              <a:rPr lang="ru-RU" dirty="0"/>
              <a:t>, П;    К,Г;   Т, Д;   В,Ф;   Л;   Р;   М, П;   С,З;   Ш, Ж;   Ч, Щ</a:t>
            </a: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/>
              <a:t>ПИ </a:t>
            </a:r>
            <a:r>
              <a:rPr lang="ru-RU" dirty="0"/>
              <a:t>ПЭ ПА ПО ПУ </a:t>
            </a:r>
            <a:r>
              <a:rPr lang="ru-RU" dirty="0" smtClean="0"/>
              <a:t>ПЫ   БИ </a:t>
            </a:r>
            <a:r>
              <a:rPr lang="ru-RU" dirty="0"/>
              <a:t>БЭ БА БО БУ БЫ </a:t>
            </a:r>
          </a:p>
          <a:p>
            <a:pPr indent="0">
              <a:buNone/>
            </a:pPr>
            <a:r>
              <a:rPr lang="ru-RU" dirty="0"/>
              <a:t>БИП БЭП БАП БОП БУП </a:t>
            </a:r>
            <a:r>
              <a:rPr lang="ru-RU" dirty="0" smtClean="0"/>
              <a:t>БЫП…</a:t>
            </a:r>
            <a:endParaRPr lang="ru-RU" dirty="0"/>
          </a:p>
          <a:p>
            <a:pPr indent="0">
              <a:buNone/>
            </a:pPr>
            <a:r>
              <a:rPr lang="ru-RU" dirty="0"/>
              <a:t>ПИБИ ПЭБЭ ПАБА ПОБО ПУБУ </a:t>
            </a:r>
            <a:r>
              <a:rPr lang="ru-RU" dirty="0" smtClean="0"/>
              <a:t>ПЫБЫ…</a:t>
            </a:r>
            <a:endParaRPr lang="ru-RU" dirty="0"/>
          </a:p>
          <a:p>
            <a:pPr indent="0">
              <a:buNone/>
            </a:pPr>
            <a:r>
              <a:rPr lang="ru-RU" dirty="0"/>
              <a:t>БИБИБИБИБИП БЭБЭБЭБЭБЭП …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7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СЕКРЕТ!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3200" b="1" dirty="0" smtClean="0"/>
              <a:t>СИСТЕМНЫЙ ПОДХОД!</a:t>
            </a:r>
          </a:p>
          <a:p>
            <a:pPr indent="0" algn="ctr">
              <a:buNone/>
            </a:pPr>
            <a:endParaRPr lang="ru-RU" sz="1200" dirty="0" smtClean="0"/>
          </a:p>
          <a:p>
            <a:pPr indent="0" algn="ctr">
              <a:buNone/>
            </a:pPr>
            <a:r>
              <a:rPr lang="ru-RU" sz="1200" dirty="0" smtClean="0"/>
              <a:t>Планомерно</a:t>
            </a:r>
            <a:r>
              <a:rPr lang="ru-RU" sz="1200" dirty="0"/>
              <a:t>, систематически и целенаправленно организуя театрализованную деятельность вместе с детьми, мы решим </a:t>
            </a:r>
            <a:r>
              <a:rPr lang="ru-RU" sz="1200" dirty="0" smtClean="0"/>
              <a:t> </a:t>
            </a:r>
            <a:r>
              <a:rPr lang="ru-RU" sz="1200" dirty="0"/>
              <a:t>непростые, </a:t>
            </a:r>
            <a:r>
              <a:rPr lang="ru-RU" sz="1200" dirty="0" smtClean="0"/>
              <a:t>но</a:t>
            </a:r>
          </a:p>
          <a:p>
            <a:pPr indent="0" algn="ctr">
              <a:buNone/>
            </a:pPr>
            <a:r>
              <a:rPr lang="ru-RU" sz="1200" dirty="0" smtClean="0"/>
              <a:t> </a:t>
            </a:r>
            <a:r>
              <a:rPr lang="ru-RU" sz="1200" dirty="0"/>
              <a:t>жизненно важные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9220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канирование0001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2704828" cy="40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сканирование00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895839" cy="40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4400" b="1" dirty="0"/>
              <a:t>С</a:t>
            </a:r>
            <a:r>
              <a:rPr lang="ru-RU" sz="4400" b="1" dirty="0" smtClean="0"/>
              <a:t>ПАСИБО ЗА ВНИМАНИЕ!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281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276872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Хорошая речь – важнейшее условие всестороннего, полноценного развития детей. Чем богаче и правильнее у ребенка речь, тем легче ему высказывать свои мысли, тем шире его возможности в познании окружающей действительности, содержательнее и полноценнее отношение со сверстниками и взрослыми, тем активнее осуществляется его развитие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66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«В игре ребенок развивается, познает мир, общается»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sz="2600" dirty="0" smtClean="0"/>
              <a:t>Основной </a:t>
            </a:r>
            <a:r>
              <a:rPr lang="ru-RU" sz="2600" dirty="0"/>
              <a:t>вид деятельности ребенка - </a:t>
            </a:r>
            <a:r>
              <a:rPr lang="ru-RU" sz="2600" u="sng" dirty="0"/>
              <a:t>игра</a:t>
            </a:r>
            <a:r>
              <a:rPr lang="ru-RU" sz="2600" dirty="0"/>
              <a:t>. Игра источник его нравственного, умственного развития, условие формирование личности, его речи и общения</a:t>
            </a:r>
            <a:r>
              <a:rPr lang="ru-RU" sz="2600" dirty="0" smtClean="0"/>
              <a:t>.</a:t>
            </a:r>
          </a:p>
          <a:p>
            <a:pPr indent="0" algn="ctr">
              <a:buNone/>
            </a:pPr>
            <a:r>
              <a:rPr lang="ru-RU" sz="2600" dirty="0" smtClean="0"/>
              <a:t>Театрализованная деятельность – это игра.</a:t>
            </a:r>
          </a:p>
          <a:p>
            <a:pPr indent="0" algn="just">
              <a:buNone/>
            </a:pPr>
            <a:r>
              <a:rPr lang="ru-RU" sz="2600" dirty="0" smtClean="0"/>
              <a:t>Это </a:t>
            </a:r>
            <a:r>
              <a:rPr lang="ru-RU" sz="2600" dirty="0"/>
              <a:t>самый распространенный вид детского творчества.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7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000" dirty="0"/>
              <a:t>Одним из этапов в </a:t>
            </a:r>
            <a:r>
              <a:rPr lang="ru-RU" sz="2000" dirty="0" smtClean="0"/>
              <a:t>работе над </a:t>
            </a:r>
            <a:r>
              <a:rPr lang="ru-RU" sz="2000" smtClean="0"/>
              <a:t>театрализованной деятельностью </a:t>
            </a:r>
            <a:r>
              <a:rPr lang="ru-RU" sz="2000" dirty="0"/>
              <a:t>является работа над </a:t>
            </a:r>
            <a:r>
              <a:rPr lang="ru-RU" sz="2000" u="sng" dirty="0" smtClean="0"/>
              <a:t>просодикой</a:t>
            </a:r>
            <a:r>
              <a:rPr lang="ru-RU" sz="2000" dirty="0" smtClean="0"/>
              <a:t> (интонационной выразительностью речи). </a:t>
            </a:r>
          </a:p>
        </p:txBody>
      </p:sp>
    </p:spTree>
    <p:extLst>
      <p:ext uri="{BB962C8B-B14F-4D97-AF65-F5344CB8AC3E}">
        <p14:creationId xmlns:p14="http://schemas.microsoft.com/office/powerpoint/2010/main" val="24367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13545"/>
            <a:ext cx="7016671" cy="412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7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just">
              <a:buNone/>
            </a:pPr>
            <a:r>
              <a:rPr lang="ru-RU" dirty="0" smtClean="0"/>
              <a:t>С.Л Рубинштейн: </a:t>
            </a:r>
            <a:r>
              <a:rPr lang="ru-RU" dirty="0"/>
              <a:t>«Чем выразительнее речь, тем более она речь, а не только язык, потому что </a:t>
            </a:r>
            <a:r>
              <a:rPr lang="ru-RU" dirty="0" smtClean="0"/>
              <a:t>чем </a:t>
            </a:r>
            <a:r>
              <a:rPr lang="ru-RU" dirty="0"/>
              <a:t>выразительнее речь, тем больше в ней выступает говорящий; его лицо, он сам». </a:t>
            </a:r>
          </a:p>
          <a:p>
            <a:pPr indent="0" algn="just">
              <a:buNone/>
            </a:pPr>
            <a:r>
              <a:rPr lang="ru-RU" dirty="0" smtClean="0"/>
              <a:t>Использование </a:t>
            </a:r>
            <a:r>
              <a:rPr lang="ru-RU" dirty="0"/>
              <a:t>детьми разнообразных средств выразительности речи – важнейшее условие </a:t>
            </a:r>
            <a:r>
              <a:rPr lang="ru-RU" i="1" dirty="0"/>
              <a:t>своевременного</a:t>
            </a:r>
            <a:r>
              <a:rPr lang="ru-RU" dirty="0"/>
              <a:t> речевого развития. </a:t>
            </a:r>
          </a:p>
          <a:p>
            <a:pPr indent="0" algn="just">
              <a:buNone/>
            </a:pPr>
            <a:r>
              <a:rPr lang="ru-RU" dirty="0"/>
              <a:t>Интонационной выразительностью речи дети овладевают преимущественно к пятилетнему </a:t>
            </a:r>
            <a:r>
              <a:rPr lang="ru-RU" dirty="0" smtClean="0"/>
              <a:t>возрасту, в </a:t>
            </a:r>
            <a:r>
              <a:rPr lang="ru-RU" dirty="0"/>
              <a:t>процессе общения со взрослыми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5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Развитие словарного запаса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Развитие </a:t>
            </a:r>
            <a:r>
              <a:rPr lang="ru-RU" dirty="0"/>
              <a:t>диалогической и монологической речи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Развитие грамматического строя речи, звуковой культуры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Развитие </a:t>
            </a:r>
            <a:r>
              <a:rPr lang="ru-RU" dirty="0"/>
              <a:t>четкой дикции, ритма, разнообразной интонации 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2400" dirty="0" smtClean="0"/>
              <a:t>1. </a:t>
            </a:r>
            <a:r>
              <a:rPr lang="ru-RU" sz="2400" dirty="0"/>
              <a:t>Расслабление</a:t>
            </a:r>
          </a:p>
          <a:p>
            <a:pPr indent="0">
              <a:buNone/>
            </a:pPr>
            <a:r>
              <a:rPr lang="ru-RU" sz="2400" dirty="0" smtClean="0"/>
              <a:t>2. </a:t>
            </a:r>
            <a:r>
              <a:rPr lang="ru-RU" sz="2400" dirty="0"/>
              <a:t>Дыхание</a:t>
            </a:r>
          </a:p>
          <a:p>
            <a:pPr indent="0">
              <a:buNone/>
            </a:pPr>
            <a:r>
              <a:rPr lang="ru-RU" sz="2400" dirty="0" smtClean="0"/>
              <a:t>3.</a:t>
            </a:r>
            <a:r>
              <a:rPr lang="ru-RU" sz="2400" dirty="0"/>
              <a:t> Артикуляция</a:t>
            </a:r>
          </a:p>
          <a:p>
            <a:pPr indent="0">
              <a:buNone/>
            </a:pPr>
            <a:r>
              <a:rPr lang="ru-RU" sz="2400" dirty="0" smtClean="0"/>
              <a:t> 4. Дикция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25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расслабление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6181">
            <a:off x="1087875" y="2363855"/>
            <a:ext cx="3818942" cy="2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4904">
            <a:off x="4242201" y="2722153"/>
            <a:ext cx="3669407" cy="182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1162</TotalTime>
  <Words>330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Презентация PowerPoint</vt:lpstr>
      <vt:lpstr>Презентация PowerPoint</vt:lpstr>
      <vt:lpstr>«В игре ребенок развивается, познает мир, общается»</vt:lpstr>
      <vt:lpstr>Презентация PowerPoint</vt:lpstr>
      <vt:lpstr>Презентация PowerPoint</vt:lpstr>
      <vt:lpstr>Презентация PowerPoint</vt:lpstr>
      <vt:lpstr>Значение:</vt:lpstr>
      <vt:lpstr>ТЕХНИКА РЕЧИ</vt:lpstr>
      <vt:lpstr>расслабление</vt:lpstr>
      <vt:lpstr>дыхание</vt:lpstr>
      <vt:lpstr>артикуляция</vt:lpstr>
      <vt:lpstr>дикция</vt:lpstr>
      <vt:lpstr>Презентация PowerPoint</vt:lpstr>
      <vt:lpstr>Презентация PowerPoint</vt:lpstr>
      <vt:lpstr>ГЛАВНЫЙ СЕКРЕТ!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Людмила</cp:lastModifiedBy>
  <cp:revision>58</cp:revision>
  <dcterms:created xsi:type="dcterms:W3CDTF">2014-02-10T17:14:40Z</dcterms:created>
  <dcterms:modified xsi:type="dcterms:W3CDTF">2014-11-08T17:42:04Z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