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555AD07-376D-4646-93E3-F162D77198C7}" type="datetimeFigureOut">
              <a:rPr lang="ru-RU" smtClean="0"/>
              <a:pPr/>
              <a:t>05.02.2011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2843EC-1BAE-46AB-BE5C-4EBF0BC83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dissolve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zdorovieinfo.ru/upload/contents/487/kadr-nevralgia-21.04.07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netboli.com.ua/rus/nt2/kabinet_vraca/stat_i/images/text/rtpe4567.JPG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bethesdatmj.com/images/trigeminalneuralgia.jpg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-main-pic" descr="Картинка 4 из 321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584575"/>
          </a:xfrm>
        </p:spPr>
        <p:txBody>
          <a:bodyPr>
            <a:noAutofit/>
          </a:bodyPr>
          <a:lstStyle/>
          <a:p>
            <a:r>
              <a:rPr lang="ru-RU" sz="6600" b="1" dirty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Невралгия тройничного нерва</a:t>
            </a:r>
            <a:endParaRPr lang="ru-RU" sz="6600" dirty="0">
              <a:solidFill>
                <a:schemeClr val="accent4">
                  <a:lumMod val="5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33400" y="0"/>
            <a:ext cx="10058400" cy="1905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Факторы, провоцирующие начало атаки невралгии тройничного нерва: </a:t>
            </a:r>
            <a:r>
              <a:rPr lang="ru-RU" dirty="0" smtClean="0">
                <a:latin typeface="Georgia" pitchFamily="18" charset="0"/>
              </a:rPr>
              <a:t/>
            </a:r>
            <a:br>
              <a:rPr lang="ru-RU" dirty="0" smtClean="0">
                <a:latin typeface="Georgia" pitchFamily="18" charset="0"/>
              </a:rPr>
            </a:b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Легкое </a:t>
            </a:r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прикосновение к коже лица </a:t>
            </a:r>
          </a:p>
          <a:p>
            <a:pPr lvl="0"/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Умывание </a:t>
            </a:r>
          </a:p>
          <a:p>
            <a:pPr lvl="0"/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Бритье </a:t>
            </a:r>
          </a:p>
          <a:p>
            <a:pPr lvl="0"/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Чистка зубов </a:t>
            </a:r>
          </a:p>
          <a:p>
            <a:pPr lvl="0"/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Удар по носу </a:t>
            </a:r>
          </a:p>
          <a:p>
            <a:pPr lvl="0"/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Легкое дуновение ветра </a:t>
            </a:r>
          </a:p>
          <a:p>
            <a:pPr lvl="0"/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Макияж </a:t>
            </a:r>
          </a:p>
          <a:p>
            <a:pPr lvl="0"/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Улыбка </a:t>
            </a:r>
          </a:p>
          <a:p>
            <a:pPr lvl="0"/>
            <a:r>
              <a:rPr lang="ru-RU" sz="4200" b="1" dirty="0" smtClean="0">
                <a:solidFill>
                  <a:schemeClr val="bg1"/>
                </a:solidFill>
                <a:latin typeface="Georgia" pitchFamily="18" charset="0"/>
              </a:rPr>
              <a:t>Разговор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Диагностика невралгии тройничного нерва </a:t>
            </a:r>
            <a:endParaRPr lang="ru-RU" dirty="0" smtClean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686800" cy="497519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Обычно 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диагноз невралгии тройничного нерва ставится на основании жалоб больного и его осмотра. В диагностике причины невралгии имеет значение магнитно-резонансная томография. Она позволяет выявить опухоль или признаки множественного склероза. Однако, другие причины, способные вызвать невралгию тройничного нерва, редко выявляются с помощью магнитно-резонансной томографии. </a:t>
            </a:r>
            <a:endParaRPr lang="ru-RU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Лечение невралгии тройничного нерва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br>
              <a:rPr lang="ru-RU" dirty="0" smtClean="0">
                <a:solidFill>
                  <a:srgbClr val="FFC000"/>
                </a:solidFill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28600" y="990600"/>
            <a:ext cx="9372600" cy="58674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Симптомы </a:t>
            </a:r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могут быть купированы обезболивающими, успокаивающими и противосудорожными средствами, блокадой нерва (введение обезболивающего </a:t>
            </a:r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средства в </a:t>
            </a:r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область нерва). Хороший эффект дает назначение противосудорожного лекарственного </a:t>
            </a:r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препарата. </a:t>
            </a:r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Назначаются также физиотерапевтические </a:t>
            </a:r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процедуры. </a:t>
            </a:r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Широко применяется электростимуляция пораженных ветвей тройничного нерва, рефлексотерапия. Но очень часто все эти методики не дают нужного эффекта и тогда применяется оперативное лечение. 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Невралгия тройничного нерва"/>
          <p:cNvPicPr>
            <a:picLocks noGrp="1"/>
          </p:cNvPicPr>
          <p:nvPr>
            <p:ph type="pic" idx="1"/>
          </p:nvPr>
        </p:nvPicPr>
        <p:blipFill>
          <a:blip r:embed="rId2" cstate="print"/>
          <a:srcRect t="8818" b="8818"/>
          <a:stretch>
            <a:fillRect/>
          </a:stretch>
        </p:blipFill>
        <p:spPr bwMode="auto">
          <a:xfrm>
            <a:off x="533400" y="762000"/>
            <a:ext cx="3733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softEdge rad="127000"/>
          </a:effectLst>
          <a:scene3d>
            <a:camera prst="perspectiveRight"/>
            <a:lightRig rig="threePt" dir="t"/>
          </a:scene3d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62400" y="0"/>
            <a:ext cx="5181600" cy="6858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Невралгия - это боль, распространяющаяся по ходу ствола нерва (в данном случае тройничного) или его ветвям, иногда сопровождающаяся повышенной чувствительностью в той области, которая иннервируется этим нервом. 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1000">
              <a:srgbClr val="3399FF">
                <a:alpha val="70000"/>
              </a:srgbClr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0" y="0"/>
            <a:ext cx="5029200" cy="6629400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sz="43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Тройничный нерв – пятый по счету из двенадцати пар черепно-мозговых нервов. Функция нерва – обеспечение чувствительности в области лица. Один тройничный нерв идет с левой стороны лица, а другой - справа. </a:t>
            </a:r>
            <a:endParaRPr lang="ru-RU" sz="43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-main-pic" descr="Картинка 12 из 321">
            <a:hlinkClick r:id="rId2" tgtFrame="_blank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28600"/>
            <a:ext cx="533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8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22620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Georgia" pitchFamily="18" charset="0"/>
              </a:rPr>
              <a:t>Тройничный нерв берет свое начало в полости черепа и проводит нервные импульсы от чувствительных рецепторов лица к мозгу, т.е. обеспечивает связь лица с головным мозгом. Чувствительный корешок нерва отходит от головного мозга и почти сразу разделяется на 3 ветви, которые выходят на поверхность через естественные отверстия в костях черепа и обеспечивают чувствительность лица к прикосновению, боли, теплу и холоду. </a:t>
            </a:r>
            <a:endParaRPr lang="ru-RU" sz="32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0" y="0"/>
            <a:ext cx="5029200" cy="655320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Georgia" pitchFamily="18" charset="0"/>
              </a:rPr>
              <a:t>I ветвь иннервирует лоб, бровь и глаз, </a:t>
            </a:r>
            <a:endParaRPr lang="en-US" sz="3400" b="1" dirty="0" smtClean="0">
              <a:solidFill>
                <a:schemeClr val="bg1">
                  <a:lumMod val="95000"/>
                  <a:lumOff val="5000"/>
                </a:schemeClr>
              </a:solidFill>
              <a:latin typeface="Georgia" pitchFamily="18" charset="0"/>
            </a:endParaRPr>
          </a:p>
          <a:p>
            <a:endParaRPr lang="en-US" sz="3400" b="1" dirty="0" smtClean="0">
              <a:solidFill>
                <a:schemeClr val="bg1">
                  <a:lumMod val="95000"/>
                  <a:lumOff val="5000"/>
                </a:schemeClr>
              </a:solidFill>
              <a:latin typeface="Georgia" pitchFamily="18" charset="0"/>
            </a:endParaRPr>
          </a:p>
          <a:p>
            <a:r>
              <a:rPr lang="ru-RU" sz="3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Georgia" pitchFamily="18" charset="0"/>
              </a:rPr>
              <a:t>II </a:t>
            </a:r>
            <a:r>
              <a:rPr lang="ru-RU" sz="3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Georgia" pitchFamily="18" charset="0"/>
              </a:rPr>
              <a:t>- щеки, нос, верхнюю губу, верхнюю челюсть и небо, </a:t>
            </a:r>
            <a:endParaRPr lang="en-US" sz="3400" b="1" dirty="0" smtClean="0">
              <a:solidFill>
                <a:schemeClr val="bg1">
                  <a:lumMod val="95000"/>
                  <a:lumOff val="5000"/>
                </a:schemeClr>
              </a:solidFill>
              <a:latin typeface="Georgia" pitchFamily="18" charset="0"/>
            </a:endParaRPr>
          </a:p>
          <a:p>
            <a:endParaRPr lang="en-US" sz="3400" b="1" dirty="0" smtClean="0">
              <a:solidFill>
                <a:schemeClr val="bg1">
                  <a:lumMod val="95000"/>
                  <a:lumOff val="5000"/>
                </a:schemeClr>
              </a:solidFill>
              <a:latin typeface="Georgia" pitchFamily="18" charset="0"/>
            </a:endParaRPr>
          </a:p>
          <a:p>
            <a:r>
              <a:rPr lang="ru-RU" sz="3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Georgia" pitchFamily="18" charset="0"/>
              </a:rPr>
              <a:t>III </a:t>
            </a:r>
            <a:r>
              <a:rPr lang="ru-RU" sz="3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Georgia" pitchFamily="18" charset="0"/>
              </a:rPr>
              <a:t>- подбородок, нижнюю губу, нижнюю челюсть, язык и висок. </a:t>
            </a:r>
            <a:endParaRPr lang="ru-RU" sz="3400" b="1" dirty="0" smtClean="0">
              <a:solidFill>
                <a:schemeClr val="bg1">
                  <a:lumMod val="95000"/>
                  <a:lumOff val="5000"/>
                </a:schemeClr>
              </a:solidFill>
              <a:latin typeface="Georgia" pitchFamily="18" charset="0"/>
            </a:endParaRPr>
          </a:p>
        </p:txBody>
      </p:sp>
      <p:pic>
        <p:nvPicPr>
          <p:cNvPr id="7" name="i-main-pic" descr="Картинка 2 из 321">
            <a:hlinkClick r:id="rId2" tgtFrame="_blank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651250" y="1555750"/>
            <a:ext cx="5276850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99032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Причины невралгии тройничного нерва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28600" y="1143000"/>
            <a:ext cx="9601200" cy="5715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Боль </a:t>
            </a:r>
            <a:r>
              <a:rPr lang="ru-RU" sz="2800" b="1" dirty="0" smtClean="0">
                <a:solidFill>
                  <a:schemeClr val="bg1"/>
                </a:solidFill>
              </a:rPr>
              <a:t>при невралгии тройничного нерва связана с раздражением тройничного нерва. Причиной боли является, обычно, соприкосновение артерии и вены с тройничным нервом в области основания черепа. В этом месте происходит </a:t>
            </a:r>
            <a:r>
              <a:rPr lang="ru-RU" sz="2800" b="1" dirty="0" err="1" smtClean="0">
                <a:solidFill>
                  <a:schemeClr val="bg1"/>
                </a:solidFill>
              </a:rPr>
              <a:t>сдавление</a:t>
            </a:r>
            <a:r>
              <a:rPr lang="ru-RU" sz="2800" b="1" dirty="0" smtClean="0">
                <a:solidFill>
                  <a:schemeClr val="bg1"/>
                </a:solidFill>
              </a:rPr>
              <a:t> нерва, что и является причиной боли. </a:t>
            </a:r>
          </a:p>
          <a:p>
            <a:r>
              <a:rPr lang="ru-RU" sz="2800" b="1" i="1" dirty="0" smtClean="0">
                <a:solidFill>
                  <a:schemeClr val="bg1"/>
                </a:solidFill>
              </a:rPr>
              <a:t>К другим причинам </a:t>
            </a:r>
            <a:r>
              <a:rPr lang="ru-RU" sz="2800" b="1" dirty="0" smtClean="0">
                <a:solidFill>
                  <a:schemeClr val="bg1"/>
                </a:solidFill>
              </a:rPr>
              <a:t>невралгии тройничного нерва относятся </a:t>
            </a:r>
            <a:r>
              <a:rPr lang="ru-RU" sz="2800" b="1" dirty="0" err="1" smtClean="0">
                <a:solidFill>
                  <a:schemeClr val="bg1"/>
                </a:solidFill>
              </a:rPr>
              <a:t>сдавление</a:t>
            </a:r>
            <a:r>
              <a:rPr lang="ru-RU" sz="2800" b="1" dirty="0" smtClean="0">
                <a:solidFill>
                  <a:schemeClr val="bg1"/>
                </a:solidFill>
              </a:rPr>
              <a:t> нерва опухолью, множественным склерозом, что приводит к разрушению так называемой миелиновой оболочки нерва. Обычно развитие невралгии тройничного нерва у молодых связано с множественным склерозом. 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Признаки невралгии тройничного нерва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Обычно </a:t>
            </a:r>
            <a:r>
              <a:rPr lang="ru-RU" sz="2800" b="1" dirty="0" smtClean="0">
                <a:solidFill>
                  <a:schemeClr val="bg1"/>
                </a:solidFill>
              </a:rPr>
              <a:t>приступы боли начинаются с зон, лежащих в области иннервации II и III ветвей, (щеки, нос, верхняя губа, верхняя челюсть, небо, подбородок, нижняя губа, нижняя челюсть, язык, висок). Но могут начаться и с I ветви - это область бровей, глаз и лба. Боли начинаются внезапно и имеют острый стреляющий (как током) характер. Несмотря на то, что поражается чувствительная часть тройничного нерва, во время приступа непроизвольно сокращаются лицевые мышцы (судорога или болевой тик). </a:t>
            </a:r>
          </a:p>
          <a:p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C000"/>
                </a:solidFill>
                <a:latin typeface="Georgia" pitchFamily="18" charset="0"/>
              </a:rPr>
              <a:t>Боль </a:t>
            </a:r>
            <a:r>
              <a:rPr lang="ru-RU" b="1" dirty="0" smtClean="0">
                <a:solidFill>
                  <a:srgbClr val="FFC000"/>
                </a:solidFill>
                <a:latin typeface="Georgia" pitchFamily="18" charset="0"/>
              </a:rPr>
              <a:t>при невралгии тройничного </a:t>
            </a:r>
            <a:r>
              <a:rPr lang="ru-RU" b="1" dirty="0" smtClean="0">
                <a:solidFill>
                  <a:srgbClr val="FFC000"/>
                </a:solidFill>
                <a:latin typeface="Georgia" pitchFamily="18" charset="0"/>
              </a:rPr>
              <a:t>нерва</a:t>
            </a:r>
            <a:r>
              <a:rPr lang="en-US" b="1" dirty="0" smtClean="0">
                <a:solidFill>
                  <a:srgbClr val="FFC000"/>
                </a:solidFill>
                <a:latin typeface="Georgia" pitchFamily="18" charset="0"/>
              </a:rPr>
              <a:t> </a:t>
            </a:r>
            <a:r>
              <a:rPr lang="ru-RU" dirty="0" smtClean="0">
                <a:solidFill>
                  <a:srgbClr val="FFC000"/>
                </a:solidFill>
                <a:latin typeface="Georgia" pitchFamily="18" charset="0"/>
              </a:rPr>
              <a:t>может быть: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-228600" y="1219201"/>
            <a:ext cx="4724400" cy="5638800"/>
          </a:xfrm>
        </p:spPr>
        <p:txBody>
          <a:bodyPr>
            <a:noAutofit/>
          </a:bodyPr>
          <a:lstStyle/>
          <a:p>
            <a:pPr lvl="0"/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Т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ипичной</a:t>
            </a:r>
            <a:r>
              <a:rPr lang="ru-RU" b="1" dirty="0" smtClean="0">
                <a:solidFill>
                  <a:schemeClr val="bg1"/>
                </a:solidFill>
                <a:latin typeface="Georgia" pitchFamily="18" charset="0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характерной 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для невралгии тройничного нерва, в течении заболевания имеются определенные периоды затихания. Боль носит стреляющий характер, похоже на удар током, и обычно провоцируется прикосновением к определенным участкам лица. </a:t>
            </a:r>
            <a:endParaRPr lang="ru-RU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95800" cy="571499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</a:rPr>
              <a:t>Нетипичная </a:t>
            </a:r>
            <a:r>
              <a:rPr lang="ru-RU" sz="2800" dirty="0" smtClean="0">
                <a:solidFill>
                  <a:schemeClr val="bg1"/>
                </a:solidFill>
                <a:latin typeface="Georgia" pitchFamily="18" charset="0"/>
              </a:rPr>
              <a:t>боль обычно бывает постоянной, она захватывает более обширную часть лица. При таком течении заболевания может не быть периода затихания болей. Лечение такой невралгии более трудное. </a:t>
            </a:r>
          </a:p>
          <a:p>
            <a:pPr lvl="0">
              <a:buNone/>
            </a:pPr>
            <a:endParaRPr lang="ru-RU" dirty="0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1500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Georgia" pitchFamily="18" charset="0"/>
              </a:rPr>
              <a:t>Невралгия тройничного нерва – цикличное заболевание. Периоды обострения болей чередуются периодами их стихания. Обычно, боли длятся определенное время с коротким промежутком между ними. У некоторых больных боли наблюдаются редко, один раз в день. У других же болевые атаки наблюдаются каждый час. Боль чаще начинается в виде удара током, достигая своего пика за 20 секунд и далее длится какое-то время. </a:t>
            </a:r>
            <a:endParaRPr lang="ru-RU" sz="3200" b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128</TotalTime>
  <Words>640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Яркая</vt:lpstr>
      <vt:lpstr>Невралгия тройничного нерва</vt:lpstr>
      <vt:lpstr>Слайд 2</vt:lpstr>
      <vt:lpstr>Слайд 3</vt:lpstr>
      <vt:lpstr>Слайд 4</vt:lpstr>
      <vt:lpstr>Слайд 5</vt:lpstr>
      <vt:lpstr>Причины невралгии тройничного нерва  </vt:lpstr>
      <vt:lpstr>Признаки невралгии тройничного нерва  </vt:lpstr>
      <vt:lpstr>Боль при невралгии тройничного нерва может быть:  </vt:lpstr>
      <vt:lpstr>Слайд 9</vt:lpstr>
      <vt:lpstr>Факторы, провоцирующие начало атаки невралгии тройничного нерва:  </vt:lpstr>
      <vt:lpstr>Диагностика невралгии тройничного нерва </vt:lpstr>
      <vt:lpstr>Лечение невралгии тройничного нерва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Невралгия тройничного нерва</dc:title>
  <dc:creator>admin</dc:creator>
  <cp:lastModifiedBy>admin</cp:lastModifiedBy>
  <cp:revision>14</cp:revision>
  <dcterms:created xsi:type="dcterms:W3CDTF">2011-02-04T19:39:20Z</dcterms:created>
  <dcterms:modified xsi:type="dcterms:W3CDTF">2011-02-05T09:14:03Z</dcterms:modified>
</cp:coreProperties>
</file>